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5" r:id="rId2"/>
    <p:sldId id="287" r:id="rId3"/>
    <p:sldId id="301" r:id="rId4"/>
    <p:sldId id="302" r:id="rId5"/>
    <p:sldId id="303" r:id="rId6"/>
    <p:sldId id="304" r:id="rId7"/>
    <p:sldId id="263" r:id="rId8"/>
    <p:sldId id="296" r:id="rId9"/>
    <p:sldId id="297" r:id="rId10"/>
    <p:sldId id="298" r:id="rId11"/>
    <p:sldId id="299" r:id="rId12"/>
    <p:sldId id="300" r:id="rId13"/>
    <p:sldId id="264" r:id="rId14"/>
    <p:sldId id="265" r:id="rId15"/>
    <p:sldId id="266" r:id="rId16"/>
    <p:sldId id="267" r:id="rId17"/>
    <p:sldId id="289" r:id="rId18"/>
    <p:sldId id="282" r:id="rId19"/>
    <p:sldId id="293" r:id="rId20"/>
    <p:sldId id="275" r:id="rId21"/>
    <p:sldId id="276" r:id="rId22"/>
    <p:sldId id="278" r:id="rId23"/>
    <p:sldId id="280" r:id="rId24"/>
    <p:sldId id="288" r:id="rId25"/>
    <p:sldId id="290" r:id="rId26"/>
    <p:sldId id="291" r:id="rId27"/>
    <p:sldId id="292" r:id="rId28"/>
    <p:sldId id="285" r:id="rId29"/>
    <p:sldId id="283" r:id="rId30"/>
    <p:sldId id="294" r:id="rId31"/>
    <p:sldId id="286" r:id="rId32"/>
    <p:sldId id="30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85763" autoAdjust="0"/>
  </p:normalViewPr>
  <p:slideViewPr>
    <p:cSldViewPr>
      <p:cViewPr varScale="1">
        <p:scale>
          <a:sx n="70" d="100"/>
          <a:sy n="70" d="100"/>
        </p:scale>
        <p:origin x="-22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E9C87-776F-4A7F-8851-C18CEBFAA4FF}" type="datetimeFigureOut">
              <a:rPr lang="en-US" smtClean="0"/>
              <a:pPr/>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D3C91-36B6-4E8B-AD6C-D0A9D67C0022}" type="slidenum">
              <a:rPr lang="en-US" smtClean="0"/>
              <a:pPr/>
              <a:t>‹#›</a:t>
            </a:fld>
            <a:endParaRPr lang="en-US"/>
          </a:p>
        </p:txBody>
      </p:sp>
    </p:spTree>
    <p:extLst>
      <p:ext uri="{BB962C8B-B14F-4D97-AF65-F5344CB8AC3E}">
        <p14:creationId xmlns:p14="http://schemas.microsoft.com/office/powerpoint/2010/main" val="2346473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ejm.org/doi/full/10.1056/NEJMoa1203388?query=featured_home" TargetMode="External"/><Relationship Id="rId4" Type="http://schemas.openxmlformats.org/officeDocument/2006/relationships/hyperlink" Target="http://medicalxpress.com/news/2012-09-regular-consumption-sugary-beverages-linked.html"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ww.cdc.gov/mmwr/preview/mmwrhtml/ss5712a2.ht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“Obesity in the Pacific to Big to Ignore.”</a:t>
            </a:r>
          </a:p>
          <a:p>
            <a:r>
              <a:rPr lang="en-US" dirty="0" smtClean="0"/>
              <a:t>http://www.wpro.who.int/publications/docs/obesityinthepacific.pdf</a:t>
            </a:r>
          </a:p>
          <a:p>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2</a:t>
            </a:fld>
            <a:endParaRPr lang="en-US"/>
          </a:p>
        </p:txBody>
      </p:sp>
    </p:spTree>
    <p:extLst>
      <p:ext uri="{BB962C8B-B14F-4D97-AF65-F5344CB8AC3E}">
        <p14:creationId xmlns:p14="http://schemas.microsoft.com/office/powerpoint/2010/main" val="293435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CB117A48-D554-4E8A-A094-C80B5761C658}" type="slidenum">
              <a:rPr lang="en-US"/>
              <a:pPr/>
              <a:t>11</a:t>
            </a:fld>
            <a:endParaRPr lang="en-US"/>
          </a:p>
        </p:txBody>
      </p:sp>
      <p:sp>
        <p:nvSpPr>
          <p:cNvPr id="24579" name="Slide Image Placeholder 1"/>
          <p:cNvSpPr>
            <a:spLocks noGrp="1" noRot="1" noChangeAspect="1" noTextEdit="1"/>
          </p:cNvSpPr>
          <p:nvPr>
            <p:ph type="sldImg"/>
          </p:nvPr>
        </p:nvSpPr>
        <p:spPr>
          <a:xfrm>
            <a:off x="925719" y="685838"/>
            <a:ext cx="5006564" cy="3429182"/>
          </a:xfrm>
          <a:ln/>
        </p:spPr>
      </p:sp>
      <p:sp>
        <p:nvSpPr>
          <p:cNvPr id="24580" name="Notes Placeholder 2"/>
          <p:cNvSpPr>
            <a:spLocks noGrp="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 was taken from</a:t>
            </a:r>
            <a:r>
              <a:rPr lang="en-US" baseline="0" dirty="0" smtClean="0"/>
              <a:t> the </a:t>
            </a:r>
            <a:r>
              <a:rPr lang="en-GB" dirty="0" smtClean="0"/>
              <a:t>“Unhealthy diet and physical Activity Monitoring and Surveillance -towards the 2025 global targets.” </a:t>
            </a:r>
            <a:r>
              <a:rPr lang="en-US" dirty="0" smtClean="0"/>
              <a:t>power point from the 5</a:t>
            </a:r>
            <a:r>
              <a:rPr lang="en-US" baseline="30000" dirty="0" smtClean="0"/>
              <a:t>th</a:t>
            </a:r>
            <a:r>
              <a:rPr lang="en-US" dirty="0" smtClean="0"/>
              <a:t> Pacific NCD Forum Political</a:t>
            </a:r>
            <a:r>
              <a:rPr lang="en-US" baseline="0" dirty="0" smtClean="0"/>
              <a:t> Commitment to </a:t>
            </a:r>
            <a:r>
              <a:rPr lang="en-US" baseline="0" dirty="0" err="1" smtClean="0"/>
              <a:t>Resiliant</a:t>
            </a:r>
            <a:r>
              <a:rPr lang="en-US" baseline="0" dirty="0" smtClean="0"/>
              <a:t> Actions.  Auckland, New Zealand 9/23 – 9/26/13. </a:t>
            </a:r>
            <a:r>
              <a:rPr lang="en-GB" dirty="0" smtClean="0"/>
              <a:t>Dr Colin Bell, WHO Suva.</a:t>
            </a:r>
            <a:endParaRPr lang="en-US" dirty="0" smtClean="0"/>
          </a:p>
          <a:p>
            <a:pPr defTabSz="457200" eaLnBrk="1" hangingPunct="1"/>
            <a:endParaRPr lang="en-US" dirty="0" smtClean="0"/>
          </a:p>
        </p:txBody>
      </p:sp>
      <p:sp>
        <p:nvSpPr>
          <p:cNvPr id="24581"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457200"/>
            <a:fld id="{29988944-0FE1-4B7F-86DC-8E9B27EFED9E}" type="slidenum">
              <a:rPr lang="en-US" sz="1200"/>
              <a:pPr algn="r" defTabSz="457200"/>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25719" y="685838"/>
            <a:ext cx="5006564" cy="342918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Slide was taken from</a:t>
            </a:r>
            <a:r>
              <a:rPr lang="en-US" baseline="0" dirty="0" smtClean="0"/>
              <a:t> the </a:t>
            </a:r>
            <a:r>
              <a:rPr lang="en-GB" dirty="0" smtClean="0"/>
              <a:t>“Unhealthy diet and physical Activity Monitoring and Surveillance -towards the 2025 global targets.” </a:t>
            </a:r>
            <a:r>
              <a:rPr lang="en-US" dirty="0" smtClean="0"/>
              <a:t>power point from the 5</a:t>
            </a:r>
            <a:r>
              <a:rPr lang="en-US" baseline="30000" dirty="0" smtClean="0"/>
              <a:t>th</a:t>
            </a:r>
            <a:r>
              <a:rPr lang="en-US" dirty="0" smtClean="0"/>
              <a:t> Pacific NCD Forum Political</a:t>
            </a:r>
            <a:r>
              <a:rPr lang="en-US" baseline="0" dirty="0" smtClean="0"/>
              <a:t> Commitment to </a:t>
            </a:r>
            <a:r>
              <a:rPr lang="en-US" baseline="0" dirty="0" err="1" smtClean="0"/>
              <a:t>Resiliant</a:t>
            </a:r>
            <a:r>
              <a:rPr lang="en-US" baseline="0" dirty="0" smtClean="0"/>
              <a:t> Actions.  Auckland, New Zealand 9/23 – 9/26/13. </a:t>
            </a:r>
            <a:r>
              <a:rPr lang="en-GB" dirty="0" smtClean="0"/>
              <a:t>Dr Colin Bell, WHO Suva.</a:t>
            </a:r>
            <a:endParaRPr lang="en-US" dirty="0" smtClean="0"/>
          </a:p>
          <a:p>
            <a:pPr eaLnBrk="1" hangingPunct="1">
              <a:spcBef>
                <a:spcPct val="0"/>
              </a:spcBef>
            </a:pPr>
            <a:endParaRPr lang="en-AU" dirty="0">
              <a:latin typeface="Calibri" charset="0"/>
            </a:endParaRPr>
          </a:p>
        </p:txBody>
      </p:sp>
      <p:sp>
        <p:nvSpPr>
          <p:cNvPr id="18435"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8443F29-B769-2640-8D8C-6D895AA9DCEE}"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Establishing the links between obesity and chronic health problems</a:t>
            </a:r>
          </a:p>
          <a:p>
            <a:r>
              <a:rPr lang="en-US" dirty="0" smtClean="0"/>
              <a:t>Obesity is more than just a matter of size - the scope of the condition can have long-term consequences for a person's health, particularly for young people.</a:t>
            </a:r>
          </a:p>
          <a:p>
            <a:r>
              <a:rPr lang="en-US" dirty="0" smtClean="0"/>
              <a:t>http://blog.cybexintl.com/blog/bid/113360/Establishing-the-links-between-obesity-and-chronic-health-problems</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13</a:t>
            </a:fld>
            <a:endParaRPr lang="en-US"/>
          </a:p>
        </p:txBody>
      </p:sp>
    </p:spTree>
    <p:extLst>
      <p:ext uri="{BB962C8B-B14F-4D97-AF65-F5344CB8AC3E}">
        <p14:creationId xmlns:p14="http://schemas.microsoft.com/office/powerpoint/2010/main" val="106583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Risks of Obesity</a:t>
            </a:r>
          </a:p>
          <a:p>
            <a:r>
              <a:rPr lang="en-US" dirty="0" smtClean="0"/>
              <a:t>http://www.dreamstime.com/royalty-free-stock-image-health-risks-obesity-image19318676</a:t>
            </a:r>
          </a:p>
          <a:p>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14</a:t>
            </a:fld>
            <a:endParaRPr lang="en-US"/>
          </a:p>
        </p:txBody>
      </p:sp>
    </p:spTree>
    <p:extLst>
      <p:ext uri="{BB962C8B-B14F-4D97-AF65-F5344CB8AC3E}">
        <p14:creationId xmlns:p14="http://schemas.microsoft.com/office/powerpoint/2010/main" val="52278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 that obese children are more likely to have high blood pressure, high cholesterol, type 2 diabetes, breathing problems and joint problems?</a:t>
            </a:r>
          </a:p>
          <a:p>
            <a:r>
              <a:rPr lang="en-US" dirty="0" smtClean="0"/>
              <a:t>http://rossieronline.usc.edu/understanding-childhood-obesity/understanding-childhood-obesity-3/</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15</a:t>
            </a:fld>
            <a:endParaRPr lang="en-US"/>
          </a:p>
        </p:txBody>
      </p:sp>
    </p:spTree>
    <p:extLst>
      <p:ext uri="{BB962C8B-B14F-4D97-AF65-F5344CB8AC3E}">
        <p14:creationId xmlns:p14="http://schemas.microsoft.com/office/powerpoint/2010/main" val="399598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Apart from tobacco, there is perhaps no greater harm to the collective health in the U.S. than obesity. Worldwide, too, obesity’s health effects are deep and vast—and they have a real and lasting impact on communities, on nations, and most importantly, on individuals, today and across future generations</a:t>
            </a:r>
          </a:p>
          <a:p>
            <a:r>
              <a:rPr lang="en-US" dirty="0" smtClean="0"/>
              <a:t>http://www.hsph.harvard.edu/obesity-prevention-source/obesity-consequences/</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16</a:t>
            </a:fld>
            <a:endParaRPr lang="en-US"/>
          </a:p>
        </p:txBody>
      </p:sp>
    </p:spTree>
    <p:extLst>
      <p:ext uri="{BB962C8B-B14F-4D97-AF65-F5344CB8AC3E}">
        <p14:creationId xmlns:p14="http://schemas.microsoft.com/office/powerpoint/2010/main" val="405579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http://mecheshier.hubpages.com/hub/International-Obesity-Facts-Highest-vs-Lowest-Worldwide-Obesity-Rates</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17</a:t>
            </a:fld>
            <a:endParaRPr lang="en-US"/>
          </a:p>
        </p:txBody>
      </p:sp>
    </p:spTree>
    <p:extLst>
      <p:ext uri="{BB962C8B-B14F-4D97-AF65-F5344CB8AC3E}">
        <p14:creationId xmlns:p14="http://schemas.microsoft.com/office/powerpoint/2010/main" val="3338555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fast food available on every corner in some of the United States’ most urban cities, it’s no wonder we’re among the top 10 most obese countries in the world.</a:t>
            </a:r>
          </a:p>
          <a:p>
            <a:r>
              <a:rPr lang="en-US" dirty="0" smtClean="0"/>
              <a:t>http://nutribulletblog.com/obesity-worldwide-infographic/</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18</a:t>
            </a:fld>
            <a:endParaRPr lang="en-US"/>
          </a:p>
        </p:txBody>
      </p:sp>
    </p:spTree>
    <p:extLst>
      <p:ext uri="{BB962C8B-B14F-4D97-AF65-F5344CB8AC3E}">
        <p14:creationId xmlns:p14="http://schemas.microsoft.com/office/powerpoint/2010/main" val="2144344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Obesity is a chronic and progressive disease that can affect multiple organs in the body. People with clinically severe obesity are at medical risk of disability or premature death. The estimated number of deaths attributable to obesity among U.S. adults is approximately 280,0001 each year. At the top of the list of obesity-related comorbidities are adult onset diabetes and high blood pressure. High blood pressure caused by clinically severe obesity can contribute to heart attacks, congestive heart failure and stroke.</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dirty="0" smtClean="0"/>
              <a:t>http://www.patient-help.com/9650/understanding-the-impact-of-obesity#axzz2hvTX3Ud5</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19</a:t>
            </a:fld>
            <a:endParaRPr lang="en-US"/>
          </a:p>
        </p:txBody>
      </p:sp>
    </p:spTree>
    <p:extLst>
      <p:ext uri="{BB962C8B-B14F-4D97-AF65-F5344CB8AC3E}">
        <p14:creationId xmlns:p14="http://schemas.microsoft.com/office/powerpoint/2010/main" val="959394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Non-caloric beverages can help teens avoid excessive weight gain, study shows</a:t>
            </a:r>
          </a:p>
          <a:p>
            <a:r>
              <a:rPr lang="en-US" dirty="0" smtClean="0"/>
              <a:t>A new study published today in the </a:t>
            </a:r>
            <a:r>
              <a:rPr lang="en-US" i="1" dirty="0" smtClean="0">
                <a:hlinkClick r:id="rId3"/>
              </a:rPr>
              <a:t>New England Journal of Medicine</a:t>
            </a:r>
            <a:r>
              <a:rPr lang="en-US" dirty="0" smtClean="0"/>
              <a:t> shows that </a:t>
            </a:r>
            <a:r>
              <a:rPr lang="en-US" dirty="0" smtClean="0">
                <a:hlinkClick r:id="rId4"/>
              </a:rPr>
              <a:t>adolescents who eliminated sugar-sweetened beverages for one year gained less weight</a:t>
            </a:r>
            <a:r>
              <a:rPr lang="en-US" dirty="0" smtClean="0"/>
              <a:t> than those who didn't, shedding light on an effective intervention to help combat adolescent obesity.</a:t>
            </a:r>
            <a:endParaRPr lang="en-US" b="1" dirty="0" smtClean="0"/>
          </a:p>
          <a:p>
            <a:r>
              <a:rPr lang="en-US" dirty="0" smtClean="0"/>
              <a:t>http://medicalxpress.com/news/2012-09-non-caloric-beverages-teens-excessive-weight.html</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20</a:t>
            </a:fld>
            <a:endParaRPr lang="en-US"/>
          </a:p>
        </p:txBody>
      </p:sp>
    </p:spTree>
    <p:extLst>
      <p:ext uri="{BB962C8B-B14F-4D97-AF65-F5344CB8AC3E}">
        <p14:creationId xmlns:p14="http://schemas.microsoft.com/office/powerpoint/2010/main" val="11758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Taken from the WHO Obesity and overweight fact sheet March 2013.</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21</a:t>
            </a:fld>
            <a:endParaRPr lang="en-US"/>
          </a:p>
        </p:txBody>
      </p:sp>
    </p:spTree>
    <p:extLst>
      <p:ext uri="{BB962C8B-B14F-4D97-AF65-F5344CB8AC3E}">
        <p14:creationId xmlns:p14="http://schemas.microsoft.com/office/powerpoint/2010/main" val="366146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City of Boston has banned sugary beverages from city-owned property and city-managed food and beverage programs. Only healthier drinks, such as low-calorie beverages, 100 percent juices, water and seltzers will be allowed. </a:t>
            </a:r>
          </a:p>
          <a:p>
            <a:r>
              <a:rPr lang="en-US" dirty="0" smtClean="0"/>
              <a:t>http://behealthy.baystatebanner.com/issues/2011/09-2011/StopRethinkYourDrink.html</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22</a:t>
            </a:fld>
            <a:endParaRPr lang="en-US"/>
          </a:p>
        </p:txBody>
      </p:sp>
    </p:spTree>
    <p:extLst>
      <p:ext uri="{BB962C8B-B14F-4D97-AF65-F5344CB8AC3E}">
        <p14:creationId xmlns:p14="http://schemas.microsoft.com/office/powerpoint/2010/main" val="3305381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Raised body mass index (overweight and obesity) is an important cause of chronic disease. </a:t>
            </a:r>
          </a:p>
          <a:p>
            <a:r>
              <a:rPr lang="en-US" dirty="0" smtClean="0"/>
              <a:t>http://www.who.int/chp/chronic_disease_report/samoa.pdf</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24</a:t>
            </a:fld>
            <a:endParaRPr lang="en-US"/>
          </a:p>
        </p:txBody>
      </p:sp>
    </p:spTree>
    <p:extLst>
      <p:ext uri="{BB962C8B-B14F-4D97-AF65-F5344CB8AC3E}">
        <p14:creationId xmlns:p14="http://schemas.microsoft.com/office/powerpoint/2010/main" val="1919575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http://www.who.int/chp/chronic_disease_report/samoa.pdf</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25</a:t>
            </a:fld>
            <a:endParaRPr lang="en-US"/>
          </a:p>
        </p:txBody>
      </p:sp>
    </p:spTree>
    <p:extLst>
      <p:ext uri="{BB962C8B-B14F-4D97-AF65-F5344CB8AC3E}">
        <p14:creationId xmlns:p14="http://schemas.microsoft.com/office/powerpoint/2010/main" val="3934814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in particular have fallen victim to the spread of poor dietary habits in Guam, with even worse statistics than in America. A study was carried out in a middle school and high school and found that, alarmingly, 26% of middle school children in Guam eat fast food at least three times a week, 53.3% of students drink at least two cans of soda a day, and the most shocking: 75.3% of students have consumed less than one fruit or vegetable serving per day. </a:t>
            </a:r>
          </a:p>
          <a:p>
            <a:r>
              <a:rPr lang="en-US" dirty="0" smtClean="0"/>
              <a:t>http://blogs.scientificamerican.com/expeditions/2013/06/13/a-persistent-case-of-diabetes-mellitus-in-guam/</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26</a:t>
            </a:fld>
            <a:endParaRPr lang="en-US"/>
          </a:p>
        </p:txBody>
      </p:sp>
    </p:spTree>
    <p:extLst>
      <p:ext uri="{BB962C8B-B14F-4D97-AF65-F5344CB8AC3E}">
        <p14:creationId xmlns:p14="http://schemas.microsoft.com/office/powerpoint/2010/main" val="3527463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smtClean="0"/>
              <a:t>Obese </a:t>
            </a:r>
          </a:p>
          <a:p>
            <a:r>
              <a:rPr lang="en-US" sz="1050" dirty="0" smtClean="0"/>
              <a:t>Across surveys, the overall percentage of students who were obese ranged from 11.3% to 38.6% (median: 15.9%). Prevalence among female students ranged from 8.8% to 35.5% (median: 12.9%), and prevalence among male students ranged from 13.9% to 41.6% (median: 20.6%) (</a:t>
            </a:r>
            <a:r>
              <a:rPr lang="en-US" sz="1050" dirty="0" smtClean="0">
                <a:hlinkClick r:id="rId3"/>
              </a:rPr>
              <a:t>Table 41</a:t>
            </a:r>
            <a:r>
              <a:rPr lang="en-US" sz="1050" dirty="0" smtClean="0"/>
              <a:t>). </a:t>
            </a:r>
          </a:p>
          <a:p>
            <a:r>
              <a:rPr lang="en-US" sz="1050" b="1" dirty="0" smtClean="0"/>
              <a:t>Overweight </a:t>
            </a:r>
          </a:p>
          <a:p>
            <a:r>
              <a:rPr lang="en-US" sz="1050" dirty="0" smtClean="0"/>
              <a:t>Across surveys, the overall percentage of students who were overweight ranged from 15.0% to 19.9% (median: 15.4%). Prevalence among female students ranged from 15.4% to 22.3% (median: 17.5%), and prevalence among male students ranged from 12.8% to 17.7% (median: 15.2%) </a:t>
            </a:r>
          </a:p>
          <a:p>
            <a:r>
              <a:rPr lang="en-US" sz="1050" dirty="0" smtClean="0"/>
              <a:t>http://www.cdc.gov/mmwr/preview/mmwrhtml/ss5712a2.htm</a:t>
            </a:r>
            <a:endParaRPr lang="en-US" sz="1050"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27</a:t>
            </a:fld>
            <a:endParaRPr lang="en-US"/>
          </a:p>
        </p:txBody>
      </p:sp>
    </p:spTree>
    <p:extLst>
      <p:ext uri="{BB962C8B-B14F-4D97-AF65-F5344CB8AC3E}">
        <p14:creationId xmlns:p14="http://schemas.microsoft.com/office/powerpoint/2010/main" val="233020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Taken from the WHO Obesity and overweight fact sheet March 2013.</a:t>
            </a:r>
          </a:p>
          <a:p>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Taken from the WHO Obesity and overweight fact sheet March 2013.</a:t>
            </a:r>
          </a:p>
          <a:p>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Taken from the WHO Obesity and overweight fact sheet March 2013.</a:t>
            </a:r>
            <a:endParaRPr lang="en-US" smtClean="0"/>
          </a:p>
          <a:p>
            <a:endParaRPr lang="en-US"/>
          </a:p>
        </p:txBody>
      </p:sp>
      <p:sp>
        <p:nvSpPr>
          <p:cNvPr id="4" name="Slide Number Placeholder 3"/>
          <p:cNvSpPr>
            <a:spLocks noGrp="1"/>
          </p:cNvSpPr>
          <p:nvPr>
            <p:ph type="sldNum" sz="quarter" idx="10"/>
          </p:nvPr>
        </p:nvSpPr>
        <p:spPr/>
        <p:txBody>
          <a:bodyPr/>
          <a:lstStyle/>
          <a:p>
            <a:fld id="{FA0D3C91-36B6-4E8B-AD6C-D0A9D67C002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Obesity Vs. Smoking</a:t>
            </a:r>
            <a:endParaRPr lang="en-US" dirty="0" smtClean="0"/>
          </a:p>
          <a:p>
            <a:r>
              <a:rPr lang="en-US" dirty="0" smtClean="0">
                <a:effectLst/>
              </a:rPr>
              <a:t>Obesity Costs Employers 45% more in Medical Costs!</a:t>
            </a:r>
          </a:p>
          <a:p>
            <a:r>
              <a:rPr lang="en-US" dirty="0" smtClean="0">
                <a:effectLst/>
              </a:rPr>
              <a:t>While smoking has been an “easy target” for thousands of health and wellness initiatives over the years, many recent studies have pointed to obesity as a higher risk and cost for health insurance plans.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http://www.healtheo360.com/blog/729/obesity-a-ticking-time-bomb/#.Ul8nnRCabug</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7</a:t>
            </a:fld>
            <a:endParaRPr lang="en-US"/>
          </a:p>
        </p:txBody>
      </p:sp>
    </p:spTree>
    <p:extLst>
      <p:ext uri="{BB962C8B-B14F-4D97-AF65-F5344CB8AC3E}">
        <p14:creationId xmlns:p14="http://schemas.microsoft.com/office/powerpoint/2010/main" val="36663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Incidence of NCD increasing and starts at younger age. More than 50% surveyed students 13-15 in Tonga, Cook and Niue were over weight.</a:t>
            </a:r>
          </a:p>
          <a:p>
            <a:r>
              <a:rPr lang="en-US" dirty="0" smtClean="0"/>
              <a:t>Slide was taken from</a:t>
            </a:r>
            <a:r>
              <a:rPr lang="en-US" baseline="0" dirty="0" smtClean="0"/>
              <a:t> the “</a:t>
            </a:r>
            <a:r>
              <a:rPr lang="en-US" dirty="0" smtClean="0"/>
              <a:t>Economic Costs of NCD” power point from the 5</a:t>
            </a:r>
            <a:r>
              <a:rPr lang="en-US" baseline="30000" dirty="0" smtClean="0"/>
              <a:t>th</a:t>
            </a:r>
            <a:r>
              <a:rPr lang="en-US" dirty="0" smtClean="0"/>
              <a:t> Pacific NCD Forum Political</a:t>
            </a:r>
            <a:r>
              <a:rPr lang="en-US" baseline="0" dirty="0" smtClean="0"/>
              <a:t> Commitment to </a:t>
            </a:r>
            <a:r>
              <a:rPr lang="en-US" baseline="0" dirty="0" err="1" smtClean="0"/>
              <a:t>Resiliant</a:t>
            </a:r>
            <a:r>
              <a:rPr lang="en-US" baseline="0" dirty="0" smtClean="0"/>
              <a:t> Actions.  Auckland, New Zealand 9/23 – 9/26/13.</a:t>
            </a:r>
            <a:endParaRPr lang="en-AU"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B6C3DA-29FC-423F-8BAC-0EFDD548FD5B}"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was taken from</a:t>
            </a:r>
            <a:r>
              <a:rPr lang="en-US" baseline="0" dirty="0" smtClean="0"/>
              <a:t> the </a:t>
            </a:r>
            <a:r>
              <a:rPr lang="en-US" altLang="zh-TW" sz="1200" b="0" dirty="0" smtClean="0">
                <a:effectLst>
                  <a:outerShdw blurRad="38100" dist="38100" dir="2700000" algn="tl">
                    <a:srgbClr val="C0C0C0"/>
                  </a:outerShdw>
                </a:effectLst>
                <a:latin typeface="Cambria" pitchFamily="18" charset="0"/>
                <a:ea typeface="PMingLiU" pitchFamily="18" charset="-120"/>
              </a:rPr>
              <a:t>“NEW NCD ADVOCACY FROM</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BROWN </a:t>
            </a:r>
            <a:r>
              <a:rPr lang="en-US" altLang="zh-TW" sz="1200" b="0" dirty="0" smtClean="0">
                <a:effectLst>
                  <a:outerShdw blurRad="38100" dist="38100" dir="2700000" algn="tl">
                    <a:srgbClr val="C0C0C0"/>
                  </a:outerShdw>
                </a:effectLst>
                <a:latin typeface="Cambria" pitchFamily="18" charset="0"/>
                <a:ea typeface="PMingLiU" pitchFamily="18" charset="-120"/>
              </a:rPr>
              <a:t>TO</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a:t>
            </a:r>
            <a:r>
              <a:rPr lang="en-US" altLang="zh-TW" sz="1200" b="0" dirty="0" smtClean="0">
                <a:solidFill>
                  <a:srgbClr val="00B050"/>
                </a:solidFill>
                <a:effectLst>
                  <a:outerShdw blurRad="38100" dist="38100" dir="2700000" algn="tl">
                    <a:srgbClr val="C0C0C0"/>
                  </a:outerShdw>
                </a:effectLst>
                <a:latin typeface="Cambria" pitchFamily="18" charset="0"/>
                <a:ea typeface="PMingLiU" pitchFamily="18" charset="-120"/>
              </a:rPr>
              <a:t>GREEN</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a:t>
            </a:r>
            <a:r>
              <a:rPr lang="en-US" altLang="zh-TW" sz="1200" b="0" dirty="0" smtClean="0">
                <a:effectLst>
                  <a:outerShdw blurRad="38100" dist="38100" dir="2700000" algn="tl">
                    <a:srgbClr val="C0C0C0"/>
                  </a:outerShdw>
                </a:effectLst>
                <a:latin typeface="Cambria" pitchFamily="18" charset="0"/>
                <a:ea typeface="PMingLiU" pitchFamily="18" charset="-120"/>
              </a:rPr>
              <a:t>ECONOMY IN A </a:t>
            </a:r>
            <a:r>
              <a:rPr lang="en-US" altLang="zh-TW" sz="1200" b="0" dirty="0" smtClean="0">
                <a:solidFill>
                  <a:srgbClr val="002060"/>
                </a:solidFill>
                <a:effectLst>
                  <a:outerShdw blurRad="38100" dist="38100" dir="2700000" algn="tl">
                    <a:srgbClr val="C0C0C0"/>
                  </a:outerShdw>
                </a:effectLst>
                <a:latin typeface="Cambria" pitchFamily="18" charset="0"/>
                <a:ea typeface="PMingLiU" pitchFamily="18" charset="-120"/>
              </a:rPr>
              <a:t>BLUE</a:t>
            </a:r>
            <a:r>
              <a:rPr lang="en-US" altLang="zh-TW" sz="1200" b="0" dirty="0" smtClean="0">
                <a:effectLst>
                  <a:outerShdw blurRad="38100" dist="38100" dir="2700000" algn="tl">
                    <a:srgbClr val="C0C0C0"/>
                  </a:outerShdw>
                </a:effectLst>
                <a:latin typeface="Cambria" pitchFamily="18" charset="0"/>
                <a:ea typeface="PMingLiU" pitchFamily="18" charset="-120"/>
              </a:rPr>
              <a:t> CONTINENT” </a:t>
            </a:r>
            <a:r>
              <a:rPr lang="en-US" dirty="0" smtClean="0"/>
              <a:t>power point from the 5</a:t>
            </a:r>
            <a:r>
              <a:rPr lang="en-US" baseline="30000" dirty="0" smtClean="0"/>
              <a:t>th</a:t>
            </a:r>
            <a:r>
              <a:rPr lang="en-US" dirty="0" smtClean="0"/>
              <a:t> Pacific NCD Forum Political</a:t>
            </a:r>
            <a:r>
              <a:rPr lang="en-US" baseline="0" dirty="0" smtClean="0"/>
              <a:t> Commitment to </a:t>
            </a:r>
            <a:r>
              <a:rPr lang="en-US" baseline="0" dirty="0" err="1" smtClean="0"/>
              <a:t>Resiliant</a:t>
            </a:r>
            <a:r>
              <a:rPr lang="en-US" baseline="0" dirty="0" smtClean="0"/>
              <a:t> Actions.  Auckland, New Zealand 9/23 – 9/26/13.</a:t>
            </a:r>
            <a:endParaRPr lang="en-US" dirty="0" smtClean="0"/>
          </a:p>
          <a:p>
            <a:endParaRPr lang="en-US" b="0"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was taken from</a:t>
            </a:r>
            <a:r>
              <a:rPr lang="en-US" baseline="0" dirty="0" smtClean="0"/>
              <a:t> the </a:t>
            </a:r>
            <a:r>
              <a:rPr lang="en-US" altLang="zh-TW" sz="1200" b="0" dirty="0" smtClean="0">
                <a:effectLst>
                  <a:outerShdw blurRad="38100" dist="38100" dir="2700000" algn="tl">
                    <a:srgbClr val="C0C0C0"/>
                  </a:outerShdw>
                </a:effectLst>
                <a:latin typeface="Cambria" pitchFamily="18" charset="0"/>
                <a:ea typeface="PMingLiU" pitchFamily="18" charset="-120"/>
              </a:rPr>
              <a:t>“NEW NCD ADVOCACY FROM</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BROWN </a:t>
            </a:r>
            <a:r>
              <a:rPr lang="en-US" altLang="zh-TW" sz="1200" b="0" dirty="0" smtClean="0">
                <a:effectLst>
                  <a:outerShdw blurRad="38100" dist="38100" dir="2700000" algn="tl">
                    <a:srgbClr val="C0C0C0"/>
                  </a:outerShdw>
                </a:effectLst>
                <a:latin typeface="Cambria" pitchFamily="18" charset="0"/>
                <a:ea typeface="PMingLiU" pitchFamily="18" charset="-120"/>
              </a:rPr>
              <a:t>TO</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a:t>
            </a:r>
            <a:r>
              <a:rPr lang="en-US" altLang="zh-TW" sz="1200" b="0" dirty="0" smtClean="0">
                <a:solidFill>
                  <a:srgbClr val="00B050"/>
                </a:solidFill>
                <a:effectLst>
                  <a:outerShdw blurRad="38100" dist="38100" dir="2700000" algn="tl">
                    <a:srgbClr val="C0C0C0"/>
                  </a:outerShdw>
                </a:effectLst>
                <a:latin typeface="Cambria" pitchFamily="18" charset="0"/>
                <a:ea typeface="PMingLiU" pitchFamily="18" charset="-120"/>
              </a:rPr>
              <a:t>GREEN</a:t>
            </a:r>
            <a:r>
              <a:rPr lang="en-US" altLang="zh-TW" sz="1200" b="0" dirty="0" smtClean="0">
                <a:solidFill>
                  <a:srgbClr val="800000"/>
                </a:solidFill>
                <a:effectLst>
                  <a:outerShdw blurRad="38100" dist="38100" dir="2700000" algn="tl">
                    <a:srgbClr val="C0C0C0"/>
                  </a:outerShdw>
                </a:effectLst>
                <a:latin typeface="Cambria" pitchFamily="18" charset="0"/>
                <a:ea typeface="PMingLiU" pitchFamily="18" charset="-120"/>
              </a:rPr>
              <a:t> </a:t>
            </a:r>
            <a:r>
              <a:rPr lang="en-US" altLang="zh-TW" sz="1200" b="0" dirty="0" smtClean="0">
                <a:effectLst>
                  <a:outerShdw blurRad="38100" dist="38100" dir="2700000" algn="tl">
                    <a:srgbClr val="C0C0C0"/>
                  </a:outerShdw>
                </a:effectLst>
                <a:latin typeface="Cambria" pitchFamily="18" charset="0"/>
                <a:ea typeface="PMingLiU" pitchFamily="18" charset="-120"/>
              </a:rPr>
              <a:t>ECONOMY IN A </a:t>
            </a:r>
            <a:r>
              <a:rPr lang="en-US" altLang="zh-TW" sz="1200" b="0" dirty="0" smtClean="0">
                <a:solidFill>
                  <a:srgbClr val="002060"/>
                </a:solidFill>
                <a:effectLst>
                  <a:outerShdw blurRad="38100" dist="38100" dir="2700000" algn="tl">
                    <a:srgbClr val="C0C0C0"/>
                  </a:outerShdw>
                </a:effectLst>
                <a:latin typeface="Cambria" pitchFamily="18" charset="0"/>
                <a:ea typeface="PMingLiU" pitchFamily="18" charset="-120"/>
              </a:rPr>
              <a:t>BLUE</a:t>
            </a:r>
            <a:r>
              <a:rPr lang="en-US" altLang="zh-TW" sz="1200" b="0" dirty="0" smtClean="0">
                <a:effectLst>
                  <a:outerShdw blurRad="38100" dist="38100" dir="2700000" algn="tl">
                    <a:srgbClr val="C0C0C0"/>
                  </a:outerShdw>
                </a:effectLst>
                <a:latin typeface="Cambria" pitchFamily="18" charset="0"/>
                <a:ea typeface="PMingLiU" pitchFamily="18" charset="-120"/>
              </a:rPr>
              <a:t> CONTINENT” </a:t>
            </a:r>
            <a:r>
              <a:rPr lang="en-US" dirty="0" smtClean="0"/>
              <a:t>power point from the 5</a:t>
            </a:r>
            <a:r>
              <a:rPr lang="en-US" baseline="30000" dirty="0" smtClean="0"/>
              <a:t>th</a:t>
            </a:r>
            <a:r>
              <a:rPr lang="en-US" dirty="0" smtClean="0"/>
              <a:t> Pacific NCD Forum Political</a:t>
            </a:r>
            <a:r>
              <a:rPr lang="en-US" baseline="0" dirty="0" smtClean="0"/>
              <a:t> Commitment to </a:t>
            </a:r>
            <a:r>
              <a:rPr lang="en-US" baseline="0" dirty="0" err="1" smtClean="0"/>
              <a:t>Resiliant</a:t>
            </a:r>
            <a:r>
              <a:rPr lang="en-US" baseline="0" dirty="0" smtClean="0"/>
              <a:t> Actions.  Auckland, New Zealand 9/23 – 9/26/13.</a:t>
            </a:r>
            <a:endParaRPr lang="en-US" dirty="0"/>
          </a:p>
        </p:txBody>
      </p:sp>
      <p:sp>
        <p:nvSpPr>
          <p:cNvPr id="4" name="Slide Number Placeholder 3"/>
          <p:cNvSpPr>
            <a:spLocks noGrp="1"/>
          </p:cNvSpPr>
          <p:nvPr>
            <p:ph type="sldNum" sz="quarter" idx="10"/>
          </p:nvPr>
        </p:nvSpPr>
        <p:spPr/>
        <p:txBody>
          <a:bodyPr/>
          <a:lstStyle/>
          <a:p>
            <a:fld id="{FA0D3C91-36B6-4E8B-AD6C-D0A9D67C002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94A27A-2C5E-4BC7-A842-2A644BC1AD69}" type="datetimeFigureOut">
              <a:rPr lang="en-US" smtClean="0"/>
              <a:pPr/>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109636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4A27A-2C5E-4BC7-A842-2A644BC1AD69}" type="datetimeFigureOut">
              <a:rPr lang="en-US" smtClean="0"/>
              <a:pPr/>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360917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4A27A-2C5E-4BC7-A842-2A644BC1AD69}" type="datetimeFigureOut">
              <a:rPr lang="en-US" smtClean="0"/>
              <a:pPr/>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499485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76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lipArt Placeholder 3"/>
          <p:cNvSpPr>
            <a:spLocks noGrp="1"/>
          </p:cNvSpPr>
          <p:nvPr>
            <p:ph type="clipArt" sz="half" idx="2"/>
          </p:nvPr>
        </p:nvSpPr>
        <p:spPr>
          <a:xfrm>
            <a:off x="4648200" y="1676400"/>
            <a:ext cx="4038600" cy="4525963"/>
          </a:xfrm>
        </p:spPr>
        <p:txBody>
          <a:bodyPr/>
          <a:lstStyle/>
          <a:p>
            <a:pPr lvl="0"/>
            <a:endParaRPr lang="en-AU" noProof="0" smtClean="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BD46617-707B-4885-997E-F67647730EC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4A27A-2C5E-4BC7-A842-2A644BC1AD69}" type="datetimeFigureOut">
              <a:rPr lang="en-US" smtClean="0"/>
              <a:pPr/>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81518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4A27A-2C5E-4BC7-A842-2A644BC1AD69}" type="datetimeFigureOut">
              <a:rPr lang="en-US" smtClean="0"/>
              <a:pPr/>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150554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94A27A-2C5E-4BC7-A842-2A644BC1AD69}" type="datetimeFigureOut">
              <a:rPr lang="en-US" smtClean="0"/>
              <a:pPr/>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195442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94A27A-2C5E-4BC7-A842-2A644BC1AD69}" type="datetimeFigureOut">
              <a:rPr lang="en-US" smtClean="0"/>
              <a:pPr/>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319857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94A27A-2C5E-4BC7-A842-2A644BC1AD69}" type="datetimeFigureOut">
              <a:rPr lang="en-US" smtClean="0"/>
              <a:pPr/>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262992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4A27A-2C5E-4BC7-A842-2A644BC1AD69}" type="datetimeFigureOut">
              <a:rPr lang="en-US" smtClean="0"/>
              <a:pPr/>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10223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4A27A-2C5E-4BC7-A842-2A644BC1AD69}" type="datetimeFigureOut">
              <a:rPr lang="en-US" smtClean="0"/>
              <a:pPr/>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106747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4A27A-2C5E-4BC7-A842-2A644BC1AD69}" type="datetimeFigureOut">
              <a:rPr lang="en-US" smtClean="0"/>
              <a:pPr/>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65BD6-3FDB-477F-942A-B14AA668F573}" type="slidenum">
              <a:rPr lang="en-US" smtClean="0"/>
              <a:pPr/>
              <a:t>‹#›</a:t>
            </a:fld>
            <a:endParaRPr lang="en-US"/>
          </a:p>
        </p:txBody>
      </p:sp>
    </p:spTree>
    <p:extLst>
      <p:ext uri="{BB962C8B-B14F-4D97-AF65-F5344CB8AC3E}">
        <p14:creationId xmlns:p14="http://schemas.microsoft.com/office/powerpoint/2010/main" val="24324255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4A27A-2C5E-4BC7-A842-2A644BC1AD69}" type="datetimeFigureOut">
              <a:rPr lang="en-US" smtClean="0"/>
              <a:pPr/>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65BD6-3FDB-477F-942A-B14AA668F573}" type="slidenum">
              <a:rPr lang="en-US" smtClean="0"/>
              <a:pPr/>
              <a:t>‹#›</a:t>
            </a:fld>
            <a:endParaRPr lang="en-US"/>
          </a:p>
        </p:txBody>
      </p:sp>
    </p:spTree>
    <p:extLst>
      <p:ext uri="{BB962C8B-B14F-4D97-AF65-F5344CB8AC3E}">
        <p14:creationId xmlns:p14="http://schemas.microsoft.com/office/powerpoint/2010/main" val="71302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xcel_97_-_2004_Worksheet2.xls"/><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bsnews.com/8301-18563_162-57592578/battling-american-samoas-75-percent-obesity-rate/" TargetMode="Externa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3news.co.nz/Big-boys-complete-Round-the-Bays/tabid/423/articleID/289698/Default.aspx" TargetMode="Externa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nn.com/2010/OPINION/12/06/frum.obesity.military/index.html" TargetMode="Externa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3news.co.nz/More-New-Zealanders-dying-of-obesity--study/tabid/1807/articleID/280531/Default.aspx" TargetMode="Externa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QhUrc4BnPgg" TargetMode="Externa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xcel_97_-_2004_Worksheet1.xls"/><Relationship Id="rId5"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endParaRPr lang="en-US" dirty="0"/>
          </a:p>
        </p:txBody>
      </p:sp>
      <p:sp>
        <p:nvSpPr>
          <p:cNvPr id="4" name="Content Placeholder 3"/>
          <p:cNvSpPr>
            <a:spLocks noGrp="1"/>
          </p:cNvSpPr>
          <p:nvPr>
            <p:ph idx="1"/>
          </p:nvPr>
        </p:nvSpPr>
        <p:spPr/>
        <p:txBody>
          <a:bodyPr>
            <a:normAutofit/>
          </a:bodyPr>
          <a:lstStyle/>
          <a:p>
            <a:pPr marL="0" indent="0">
              <a:spcBef>
                <a:spcPts val="0"/>
              </a:spcBef>
              <a:buNone/>
              <a:defRPr/>
            </a:pPr>
            <a:r>
              <a:rPr lang="en-US" sz="5400" dirty="0"/>
              <a:t>Slides that can be used to supplement a power point on </a:t>
            </a:r>
            <a:r>
              <a:rPr lang="en-US" sz="5400" b="1" dirty="0"/>
              <a:t>obesity</a:t>
            </a:r>
          </a:p>
        </p:txBody>
      </p:sp>
    </p:spTree>
    <p:extLst>
      <p:ext uri="{BB962C8B-B14F-4D97-AF65-F5344CB8AC3E}">
        <p14:creationId xmlns:p14="http://schemas.microsoft.com/office/powerpoint/2010/main" val="22433975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0" y="304800"/>
            <a:ext cx="9144000" cy="1143000"/>
          </a:xfrm>
        </p:spPr>
        <p:txBody>
          <a:bodyPr>
            <a:normAutofit fontScale="90000"/>
          </a:bodyPr>
          <a:lstStyle/>
          <a:p>
            <a:pPr eaLnBrk="1" hangingPunct="1"/>
            <a:r>
              <a:rPr lang="en-US" altLang="en-US" sz="3200" b="1" smtClean="0">
                <a:solidFill>
                  <a:srgbClr val="003300"/>
                </a:solidFill>
                <a:latin typeface="Calibri" pitchFamily="34" charset="0"/>
              </a:rPr>
              <a:t>Policies to reduce the impact on children of marketing of foods and non-alcoholic beverages high in fat, free sugars, or salt</a:t>
            </a:r>
          </a:p>
        </p:txBody>
      </p:sp>
      <p:graphicFrame>
        <p:nvGraphicFramePr>
          <p:cNvPr id="6" name="Table 5"/>
          <p:cNvGraphicFramePr>
            <a:graphicFrameLocks noGrp="1"/>
          </p:cNvGraphicFramePr>
          <p:nvPr/>
        </p:nvGraphicFramePr>
        <p:xfrm>
          <a:off x="381000" y="1841500"/>
          <a:ext cx="8382000" cy="4407425"/>
        </p:xfrm>
        <a:graphic>
          <a:graphicData uri="http://schemas.openxmlformats.org/drawingml/2006/table">
            <a:tbl>
              <a:tblPr/>
              <a:tblGrid>
                <a:gridCol w="2305050"/>
                <a:gridCol w="868363"/>
                <a:gridCol w="868362"/>
                <a:gridCol w="868363"/>
                <a:gridCol w="868362"/>
                <a:gridCol w="866775"/>
                <a:gridCol w="868363"/>
                <a:gridCol w="868362"/>
              </a:tblGrid>
              <a:tr h="25241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Arial Narrow" pitchFamily="34" charset="0"/>
                        </a:rPr>
                        <a:t>Country / Area</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itchFamily="34" charset="0"/>
                        </a:rPr>
                        <a:t>Policy?</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itchFamily="34" charset="0"/>
                        </a:rPr>
                        <a:t>Voluntary or enforced?</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1" u="none" strike="noStrike" cap="none" normalizeH="0" baseline="0" smtClean="0">
                          <a:ln>
                            <a:noFill/>
                          </a:ln>
                          <a:solidFill>
                            <a:srgbClr val="000000"/>
                          </a:solidFill>
                          <a:effectLst/>
                          <a:latin typeface="Arial Narrow" pitchFamily="34" charset="0"/>
                        </a:rPr>
                        <a:t>Targeted to: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716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itchFamily="34" charset="0"/>
                        </a:rPr>
                        <a:t>Schools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itchFamily="34" charset="0"/>
                        </a:rPr>
                        <a:t>Broadcast media (TV/</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itchFamily="34" charset="0"/>
                        </a:rPr>
                        <a:t>Radio)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itchFamily="34" charset="0"/>
                        </a:rPr>
                        <a:t>Print-based media (e.g. billboards, magazines)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itchFamily="34" charset="0"/>
                        </a:rPr>
                        <a:t>Web-based social media</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itchFamily="34" charset="0"/>
                        </a:rPr>
                        <a:t>Sporting events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Fiji</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Voluntary</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Kiribati</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Voluntary</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New Caledonia</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Voluntary</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Northern Mariana Islands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Voluntary</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Palau</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Voluntary</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Samoa</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700" b="0" i="0" u="none" strike="noStrike" cap="none" normalizeH="0" baseline="0" smtClean="0">
                        <a:ln>
                          <a:noFill/>
                        </a:ln>
                        <a:solidFill>
                          <a:srgbClr val="000000"/>
                        </a:solidFill>
                        <a:effectLst/>
                        <a:latin typeface="Arial Narrow" pitchFamily="34" charset="0"/>
                      </a:endParaRP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Solomon Islands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Enforced</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Tokelau</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Voluntary</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Tuvalu</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Enforced</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DK</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DK</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Vanuatu</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Voluntary</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Yes</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Narrow" pitchFamily="34" charset="0"/>
                        </a:rPr>
                        <a:t>No</a:t>
                      </a:r>
                    </a:p>
                  </a:txBody>
                  <a:tcPr marL="9092" marR="9092" marT="909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67" name="TextBox 3"/>
          <p:cNvSpPr txBox="1">
            <a:spLocks noChangeArrowheads="1"/>
          </p:cNvSpPr>
          <p:nvPr/>
        </p:nvSpPr>
        <p:spPr bwMode="auto">
          <a:xfrm>
            <a:off x="304800" y="6321425"/>
            <a:ext cx="4306888" cy="307975"/>
          </a:xfrm>
          <a:prstGeom prst="rect">
            <a:avLst/>
          </a:prstGeom>
          <a:noFill/>
          <a:ln w="9525">
            <a:noFill/>
            <a:miter lim="800000"/>
            <a:headEnd/>
            <a:tailEnd/>
          </a:ln>
        </p:spPr>
        <p:txBody>
          <a:bodyPr wrap="none">
            <a:spAutoFit/>
          </a:bodyPr>
          <a:lstStyle/>
          <a:p>
            <a:r>
              <a:rPr lang="en-US" altLang="en-US" sz="1400"/>
              <a:t>Source:  WHO NCD Country  Capacity Survey 2013</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17488"/>
            <a:ext cx="8507413" cy="835025"/>
          </a:xfrm>
        </p:spPr>
        <p:txBody>
          <a:bodyPr>
            <a:normAutofit fontScale="90000"/>
          </a:bodyPr>
          <a:lstStyle/>
          <a:p>
            <a:pPr eaLnBrk="1" hangingPunct="1">
              <a:defRPr/>
            </a:pPr>
            <a:r>
              <a:rPr lang="en-US" sz="2800" dirty="0" smtClean="0"/>
              <a:t>Unhealthy diet contributes to </a:t>
            </a:r>
            <a:r>
              <a:rPr lang="en-US" sz="2800" b="1" dirty="0" smtClean="0"/>
              <a:t>all</a:t>
            </a:r>
            <a:r>
              <a:rPr lang="en-US" sz="2800" dirty="0" smtClean="0"/>
              <a:t> major NCDs and intermediate risk factors</a:t>
            </a:r>
          </a:p>
        </p:txBody>
      </p:sp>
      <p:graphicFrame>
        <p:nvGraphicFramePr>
          <p:cNvPr id="42068" name="Group 84"/>
          <p:cNvGraphicFramePr>
            <a:graphicFrameLocks noGrp="1"/>
          </p:cNvGraphicFramePr>
          <p:nvPr/>
        </p:nvGraphicFramePr>
        <p:xfrm>
          <a:off x="468313" y="1125538"/>
          <a:ext cx="7561262" cy="5120772"/>
        </p:xfrm>
        <a:graphic>
          <a:graphicData uri="http://schemas.openxmlformats.org/drawingml/2006/table">
            <a:tbl>
              <a:tblPr/>
              <a:tblGrid>
                <a:gridCol w="2251075"/>
                <a:gridCol w="1457325"/>
                <a:gridCol w="1290637"/>
                <a:gridCol w="1238250"/>
                <a:gridCol w="1323975"/>
              </a:tblGrid>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onstantia" pitchFamily="18" charset="0"/>
                        </a:rPr>
                        <a:t>NCDs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rPr>
                        <a:t>Unhealthy diet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rPr>
                        <a:t>Smoking</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rPr>
                        <a:t>Alcohol</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rPr>
                        <a:t>Physical activity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rPr>
                        <a:t>Cancer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dirty="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rPr>
                        <a:t>Cardiovascular disease*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rPr>
                        <a:t>Type 2 diabetes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dirty="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rPr>
                        <a:t>Respiratory conditions**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dirty="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66FF"/>
                          </a:solidFill>
                          <a:effectLst/>
                          <a:latin typeface="Constantia" pitchFamily="18" charset="0"/>
                        </a:rPr>
                        <a:t>Risk factors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rPr>
                        <a:t>Obesity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2" charset="2"/>
                          <a:sym typeface="Wingdings" pitchFamily="2" charset="2"/>
                        </a:rPr>
                        <a:t></a:t>
                      </a:r>
                      <a:r>
                        <a:rPr kumimoji="0" lang="en-US" sz="1800" b="0" i="0" u="none" strike="noStrike" cap="none" normalizeH="0" baseline="0" smtClean="0">
                          <a:ln>
                            <a:noFill/>
                          </a:ln>
                          <a:solidFill>
                            <a:srgbClr val="000000"/>
                          </a:solidFill>
                          <a:effectLst/>
                          <a:latin typeface="Constantia" pitchFamily="18" charset="0"/>
                        </a:rPr>
                        <a:t> blood pressure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2" charset="2"/>
                          <a:sym typeface="Wingdings" pitchFamily="2" charset="2"/>
                        </a:rPr>
                        <a:t></a:t>
                      </a:r>
                      <a:r>
                        <a:rPr kumimoji="0" lang="en-US" sz="1800" b="0" i="0" u="none" strike="noStrike" cap="none" normalizeH="0" baseline="0" smtClean="0">
                          <a:ln>
                            <a:noFill/>
                          </a:ln>
                          <a:solidFill>
                            <a:srgbClr val="000000"/>
                          </a:solidFill>
                          <a:effectLst/>
                          <a:latin typeface="Constantia" pitchFamily="18" charset="0"/>
                          <a:sym typeface="Wingdings" pitchFamily="2" charset="2"/>
                        </a:rPr>
                        <a:t> bl</a:t>
                      </a:r>
                      <a:r>
                        <a:rPr kumimoji="0" lang="en-US" sz="1800" b="0" i="0" u="none" strike="noStrike" cap="none" normalizeH="0" baseline="0" smtClean="0">
                          <a:ln>
                            <a:noFill/>
                          </a:ln>
                          <a:solidFill>
                            <a:srgbClr val="000000"/>
                          </a:solidFill>
                          <a:effectLst/>
                          <a:latin typeface="Constantia" pitchFamily="18" charset="0"/>
                        </a:rPr>
                        <a:t>ood glucose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2" charset="2"/>
                          <a:sym typeface="Wingdings" pitchFamily="2" charset="2"/>
                        </a:rPr>
                        <a:t></a:t>
                      </a:r>
                      <a:r>
                        <a:rPr kumimoji="0" lang="en-US" sz="1800" b="0" i="0" u="none" strike="noStrike" cap="none" normalizeH="0" baseline="0" smtClean="0">
                          <a:ln>
                            <a:noFill/>
                          </a:ln>
                          <a:solidFill>
                            <a:srgbClr val="000000"/>
                          </a:solidFill>
                          <a:effectLst/>
                          <a:latin typeface="Constantia" pitchFamily="18" charset="0"/>
                        </a:rPr>
                        <a:t> blood lipids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rPr>
                        <a:t>Abnormal lung function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Zapf Dingbats"/>
                          <a:ea typeface="Zapf Dingbats"/>
                          <a:cs typeface="Zapf Dingbats"/>
                          <a:sym typeface="Zapf Dingbats"/>
                        </a:rPr>
                        <a:t>✓</a:t>
                      </a:r>
                      <a:endParaRPr kumimoji="0" lang="en-US" sz="1800" b="0" i="0" u="none" strike="noStrike" cap="none" normalizeH="0" baseline="0" dirty="0" smtClean="0">
                        <a:ln>
                          <a:noFill/>
                        </a:ln>
                        <a:solidFill>
                          <a:srgbClr val="000000"/>
                        </a:solidFill>
                        <a:effectLst/>
                        <a:latin typeface="Constantia"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197" name="Rectangle 11"/>
          <p:cNvSpPr>
            <a:spLocks noChangeArrowheads="1"/>
          </p:cNvSpPr>
          <p:nvPr/>
        </p:nvSpPr>
        <p:spPr bwMode="auto">
          <a:xfrm>
            <a:off x="1763713" y="6613525"/>
            <a:ext cx="6945312" cy="244475"/>
          </a:xfrm>
          <a:prstGeom prst="rect">
            <a:avLst/>
          </a:prstGeom>
          <a:noFill/>
          <a:ln w="9525">
            <a:noFill/>
            <a:miter lim="800000"/>
            <a:headEnd/>
            <a:tailEnd/>
          </a:ln>
        </p:spPr>
        <p:txBody>
          <a:bodyPr>
            <a:spAutoFit/>
          </a:bodyPr>
          <a:lstStyle/>
          <a:p>
            <a:pPr defTabSz="457200"/>
            <a:r>
              <a:rPr lang="en-US" sz="1000"/>
              <a:t>* Includes heart disease, stroke, hypertension ** Including chronic obstructive pulmonary disease &amp; asthma</a:t>
            </a:r>
          </a:p>
        </p:txBody>
      </p:sp>
      <p:sp>
        <p:nvSpPr>
          <p:cNvPr id="5198" name="Rectangle 78"/>
          <p:cNvSpPr>
            <a:spLocks noChangeArrowheads="1"/>
          </p:cNvSpPr>
          <p:nvPr/>
        </p:nvSpPr>
        <p:spPr bwMode="auto">
          <a:xfrm>
            <a:off x="2987675" y="1844675"/>
            <a:ext cx="1079500" cy="4248150"/>
          </a:xfrm>
          <a:prstGeom prst="rect">
            <a:avLst/>
          </a:prstGeom>
          <a:noFill/>
          <a:ln w="28575">
            <a:solidFill>
              <a:srgbClr val="C00000"/>
            </a:solidFill>
            <a:miter lim="800000"/>
            <a:headEnd/>
            <a:tailEnd/>
          </a:ln>
          <a:effectLst/>
        </p:spPr>
        <p:txBody>
          <a:bodyPr wrap="none" anchor="ctr"/>
          <a:lstStyle/>
          <a:p>
            <a:endParaRPr lang="en-NZ"/>
          </a:p>
        </p:txBody>
      </p:sp>
    </p:spTree>
    <p:extLst>
      <p:ext uri="{BB962C8B-B14F-4D97-AF65-F5344CB8AC3E}">
        <p14:creationId xmlns:p14="http://schemas.microsoft.com/office/powerpoint/2010/main" val="25164431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AU" sz="4000">
                <a:latin typeface="Calibri" charset="0"/>
              </a:rPr>
              <a:t>Prevalence of Obesity (aged 20+)</a:t>
            </a:r>
          </a:p>
        </p:txBody>
      </p:sp>
      <p:graphicFrame>
        <p:nvGraphicFramePr>
          <p:cNvPr id="14339" name="Content Placeholder 4"/>
          <p:cNvGraphicFramePr>
            <a:graphicFrameLocks noGrp="1"/>
          </p:cNvGraphicFramePr>
          <p:nvPr>
            <p:ph idx="1"/>
          </p:nvPr>
        </p:nvGraphicFramePr>
        <p:xfrm>
          <a:off x="209550" y="1417638"/>
          <a:ext cx="8229600" cy="4525962"/>
        </p:xfrm>
        <a:graphic>
          <a:graphicData uri="http://schemas.openxmlformats.org/presentationml/2006/ole">
            <mc:AlternateContent xmlns:mc="http://schemas.openxmlformats.org/markup-compatibility/2006">
              <mc:Choice xmlns:v="urn:schemas-microsoft-com:vml" Requires="v">
                <p:oleObj spid="_x0000_s2060" name="Chart" r:id="rId4" imgW="8230313" imgH="4523624" progId="Excel.Sheet.8">
                  <p:embed/>
                </p:oleObj>
              </mc:Choice>
              <mc:Fallback>
                <p:oleObj name="Chart" r:id="rId4" imgW="8230313" imgH="4523624" progId="Excel.Sheet.8">
                  <p:embed/>
                  <p:pic>
                    <p:nvPicPr>
                      <p:cNvPr id="0" name="Picture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1417638"/>
                        <a:ext cx="8229600"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0" name="TextBox 3"/>
          <p:cNvSpPr txBox="1">
            <a:spLocks noChangeArrowheads="1"/>
          </p:cNvSpPr>
          <p:nvPr/>
        </p:nvSpPr>
        <p:spPr bwMode="auto">
          <a:xfrm>
            <a:off x="3495675" y="5978525"/>
            <a:ext cx="147833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dirty="0"/>
              <a:t>BMI 30 ≥ kg/m</a:t>
            </a:r>
            <a:r>
              <a:rPr lang="en-GB" sz="1400" baseline="30000" dirty="0"/>
              <a:t>2</a:t>
            </a:r>
            <a:endParaRPr lang="en-US" sz="1400" baseline="30000" dirty="0"/>
          </a:p>
        </p:txBody>
      </p:sp>
      <p:sp>
        <p:nvSpPr>
          <p:cNvPr id="5" name="TextBox 5"/>
          <p:cNvSpPr txBox="1">
            <a:spLocks noChangeArrowheads="1"/>
          </p:cNvSpPr>
          <p:nvPr/>
        </p:nvSpPr>
        <p:spPr bwMode="auto">
          <a:xfrm>
            <a:off x="4068573" y="6472395"/>
            <a:ext cx="4915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dirty="0"/>
              <a:t>Age-standardized adjusted </a:t>
            </a:r>
            <a:r>
              <a:rPr lang="en-GB" sz="1400" dirty="0" smtClean="0"/>
              <a:t>estimates. Global Status Report</a:t>
            </a:r>
            <a:endParaRPr lang="en-US" sz="1400" dirty="0"/>
          </a:p>
        </p:txBody>
      </p:sp>
    </p:spTree>
    <p:extLst>
      <p:ext uri="{BB962C8B-B14F-4D97-AF65-F5344CB8AC3E}">
        <p14:creationId xmlns:p14="http://schemas.microsoft.com/office/powerpoint/2010/main" val="22181067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14101" y="1142681"/>
            <a:ext cx="5715798" cy="4572638"/>
          </a:xfrm>
          <a:prstGeom prst="rect">
            <a:avLst/>
          </a:prstGeom>
        </p:spPr>
      </p:pic>
    </p:spTree>
    <p:extLst>
      <p:ext uri="{BB962C8B-B14F-4D97-AF65-F5344CB8AC3E}">
        <p14:creationId xmlns:p14="http://schemas.microsoft.com/office/powerpoint/2010/main" val="25554575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6400" y="838200"/>
            <a:ext cx="5334000" cy="5562600"/>
          </a:xfrm>
          <a:prstGeom prst="rect">
            <a:avLst/>
          </a:prstGeom>
        </p:spPr>
      </p:pic>
    </p:spTree>
    <p:extLst>
      <p:ext uri="{BB962C8B-B14F-4D97-AF65-F5344CB8AC3E}">
        <p14:creationId xmlns:p14="http://schemas.microsoft.com/office/powerpoint/2010/main" val="406584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9750" y="666750"/>
            <a:ext cx="5524500" cy="5524500"/>
          </a:xfrm>
          <a:prstGeom prst="rect">
            <a:avLst/>
          </a:prstGeom>
        </p:spPr>
      </p:pic>
    </p:spTree>
    <p:extLst>
      <p:ext uri="{BB962C8B-B14F-4D97-AF65-F5344CB8AC3E}">
        <p14:creationId xmlns:p14="http://schemas.microsoft.com/office/powerpoint/2010/main" val="28173009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037492"/>
            <a:ext cx="9144000" cy="4783015"/>
          </a:xfrm>
          <a:prstGeom prst="rect">
            <a:avLst/>
          </a:prstGeom>
        </p:spPr>
      </p:pic>
    </p:spTree>
    <p:extLst>
      <p:ext uri="{BB962C8B-B14F-4D97-AF65-F5344CB8AC3E}">
        <p14:creationId xmlns:p14="http://schemas.microsoft.com/office/powerpoint/2010/main" val="31923831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85972" y="761627"/>
            <a:ext cx="2372056" cy="5334745"/>
          </a:xfrm>
          <a:prstGeom prst="rect">
            <a:avLst/>
          </a:prstGeom>
        </p:spPr>
      </p:pic>
    </p:spTree>
    <p:extLst>
      <p:ext uri="{BB962C8B-B14F-4D97-AF65-F5344CB8AC3E}">
        <p14:creationId xmlns:p14="http://schemas.microsoft.com/office/powerpoint/2010/main" val="23786534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0778" y="0"/>
            <a:ext cx="2922443" cy="6858000"/>
          </a:xfrm>
          <a:prstGeom prst="rect">
            <a:avLst/>
          </a:prstGeom>
        </p:spPr>
      </p:pic>
    </p:spTree>
    <p:extLst>
      <p:ext uri="{BB962C8B-B14F-4D97-AF65-F5344CB8AC3E}">
        <p14:creationId xmlns:p14="http://schemas.microsoft.com/office/powerpoint/2010/main" val="13530617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63" y="0"/>
            <a:ext cx="7661074" cy="6858000"/>
          </a:xfrm>
          <a:prstGeom prst="rect">
            <a:avLst/>
          </a:prstGeom>
        </p:spPr>
      </p:pic>
    </p:spTree>
    <p:extLst>
      <p:ext uri="{BB962C8B-B14F-4D97-AF65-F5344CB8AC3E}">
        <p14:creationId xmlns:p14="http://schemas.microsoft.com/office/powerpoint/2010/main" val="30658391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3539" y="381000"/>
            <a:ext cx="8704384" cy="6172199"/>
          </a:xfrm>
          <a:prstGeom prst="rect">
            <a:avLst/>
          </a:prstGeom>
        </p:spPr>
      </p:pic>
    </p:spTree>
    <p:extLst>
      <p:ext uri="{BB962C8B-B14F-4D97-AF65-F5344CB8AC3E}">
        <p14:creationId xmlns:p14="http://schemas.microsoft.com/office/powerpoint/2010/main" val="8400607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5148" y="1046988"/>
            <a:ext cx="6013704" cy="4764024"/>
          </a:xfrm>
          <a:prstGeom prst="rect">
            <a:avLst/>
          </a:prstGeom>
        </p:spPr>
      </p:pic>
    </p:spTree>
    <p:extLst>
      <p:ext uri="{BB962C8B-B14F-4D97-AF65-F5344CB8AC3E}">
        <p14:creationId xmlns:p14="http://schemas.microsoft.com/office/powerpoint/2010/main" val="7643870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44753"/>
            <a:ext cx="9144000" cy="3768493"/>
          </a:xfrm>
          <a:prstGeom prst="rect">
            <a:avLst/>
          </a:prstGeom>
        </p:spPr>
      </p:pic>
    </p:spTree>
    <p:extLst>
      <p:ext uri="{BB962C8B-B14F-4D97-AF65-F5344CB8AC3E}">
        <p14:creationId xmlns:p14="http://schemas.microsoft.com/office/powerpoint/2010/main" val="5867827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2000" y="222250"/>
            <a:ext cx="5080000" cy="6413500"/>
          </a:xfrm>
          <a:prstGeom prst="rect">
            <a:avLst/>
          </a:prstGeom>
        </p:spPr>
      </p:pic>
    </p:spTree>
    <p:extLst>
      <p:ext uri="{BB962C8B-B14F-4D97-AF65-F5344CB8AC3E}">
        <p14:creationId xmlns:p14="http://schemas.microsoft.com/office/powerpoint/2010/main" val="5151742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30798430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5624"/>
            <a:ext cx="9144000" cy="6186752"/>
          </a:xfrm>
          <a:prstGeom prst="rect">
            <a:avLst/>
          </a:prstGeom>
        </p:spPr>
      </p:pic>
    </p:spTree>
    <p:extLst>
      <p:ext uri="{BB962C8B-B14F-4D97-AF65-F5344CB8AC3E}">
        <p14:creationId xmlns:p14="http://schemas.microsoft.com/office/powerpoint/2010/main" val="34347817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25894"/>
            <a:ext cx="9144000" cy="5206212"/>
          </a:xfrm>
          <a:prstGeom prst="rect">
            <a:avLst/>
          </a:prstGeom>
        </p:spPr>
      </p:pic>
    </p:spTree>
    <p:extLst>
      <p:ext uri="{BB962C8B-B14F-4D97-AF65-F5344CB8AC3E}">
        <p14:creationId xmlns:p14="http://schemas.microsoft.com/office/powerpoint/2010/main" val="5484656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5194" y="304800"/>
            <a:ext cx="8613613" cy="6248400"/>
          </a:xfrm>
          <a:prstGeom prst="rect">
            <a:avLst/>
          </a:prstGeom>
        </p:spPr>
      </p:pic>
    </p:spTree>
    <p:extLst>
      <p:ext uri="{BB962C8B-B14F-4D97-AF65-F5344CB8AC3E}">
        <p14:creationId xmlns:p14="http://schemas.microsoft.com/office/powerpoint/2010/main" val="6087672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753074"/>
            <a:ext cx="9144000" cy="3352325"/>
          </a:xfrm>
          <a:prstGeom prst="rect">
            <a:avLst/>
          </a:prstGeom>
        </p:spPr>
      </p:pic>
    </p:spTree>
    <p:extLst>
      <p:ext uri="{BB962C8B-B14F-4D97-AF65-F5344CB8AC3E}">
        <p14:creationId xmlns:p14="http://schemas.microsoft.com/office/powerpoint/2010/main" val="4729375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Battling American Samoa's 75-percent obesity rate</a:t>
            </a:r>
            <a:br>
              <a:rPr lang="en-US" b="1" dirty="0"/>
            </a:br>
            <a:endParaRPr lang="en-US" dirty="0"/>
          </a:p>
        </p:txBody>
      </p:sp>
      <p:sp>
        <p:nvSpPr>
          <p:cNvPr id="3" name="Content Placeholder 2"/>
          <p:cNvSpPr>
            <a:spLocks noGrp="1"/>
          </p:cNvSpPr>
          <p:nvPr>
            <p:ph idx="1"/>
          </p:nvPr>
        </p:nvSpPr>
        <p:spPr/>
        <p:txBody>
          <a:bodyPr/>
          <a:lstStyle/>
          <a:p>
            <a:pPr marL="0" indent="0">
              <a:buNone/>
            </a:pPr>
            <a:r>
              <a:rPr lang="en-US" sz="1600" dirty="0">
                <a:hlinkClick r:id="rId2"/>
              </a:rPr>
              <a:t>http://www.cbsnews.com/8301-18563_162-57592578/battling-american-samoas-75-percent-obesity-rate</a:t>
            </a:r>
            <a:r>
              <a:rPr lang="en-US" sz="1600" dirty="0" smtClean="0">
                <a:hlinkClick r:id="rId2"/>
              </a:rPr>
              <a:t>/</a:t>
            </a:r>
            <a:endParaRPr lang="en-US" sz="1600" dirty="0" smtClean="0"/>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47800" y="2362200"/>
            <a:ext cx="6001588" cy="4182059"/>
          </a:xfrm>
          <a:prstGeom prst="rect">
            <a:avLst/>
          </a:prstGeom>
        </p:spPr>
      </p:pic>
    </p:spTree>
    <p:extLst>
      <p:ext uri="{BB962C8B-B14F-4D97-AF65-F5344CB8AC3E}">
        <p14:creationId xmlns:p14="http://schemas.microsoft.com/office/powerpoint/2010/main" val="23079708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'Big boys' complete Round the </a:t>
            </a:r>
            <a:r>
              <a:rPr lang="en-US" b="1" dirty="0" smtClean="0"/>
              <a:t>Bays</a:t>
            </a:r>
            <a:endParaRPr lang="en-US" dirty="0"/>
          </a:p>
        </p:txBody>
      </p:sp>
      <p:sp>
        <p:nvSpPr>
          <p:cNvPr id="3" name="Content Placeholder 2"/>
          <p:cNvSpPr>
            <a:spLocks noGrp="1"/>
          </p:cNvSpPr>
          <p:nvPr>
            <p:ph idx="1"/>
          </p:nvPr>
        </p:nvSpPr>
        <p:spPr/>
        <p:txBody>
          <a:bodyPr>
            <a:normAutofit/>
          </a:bodyPr>
          <a:lstStyle/>
          <a:p>
            <a:r>
              <a:rPr lang="en-US" sz="1600" dirty="0">
                <a:hlinkClick r:id="rId2"/>
              </a:rPr>
              <a:t>http://</a:t>
            </a:r>
            <a:r>
              <a:rPr lang="en-US" sz="1600" dirty="0" smtClean="0">
                <a:hlinkClick r:id="rId2"/>
              </a:rPr>
              <a:t>www.3news.co.nz/Big-boys-complete-Round-the-Bays/tabid/423/articleID/289698/Default.aspx</a:t>
            </a:r>
            <a:endParaRPr lang="en-US" sz="1600" dirty="0" smtClean="0"/>
          </a:p>
          <a:p>
            <a:pPr marL="0" indent="0">
              <a:buNone/>
            </a:pPr>
            <a:endParaRPr lang="en-US" sz="16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2209800"/>
            <a:ext cx="5600075" cy="3800825"/>
          </a:xfrm>
          <a:prstGeom prst="rect">
            <a:avLst/>
          </a:prstGeom>
        </p:spPr>
      </p:pic>
    </p:spTree>
    <p:extLst>
      <p:ext uri="{BB962C8B-B14F-4D97-AF65-F5344CB8AC3E}">
        <p14:creationId xmlns:p14="http://schemas.microsoft.com/office/powerpoint/2010/main" val="23527624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 Obesity nad overweight fact sheet March 201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1295400"/>
            <a:ext cx="8997043" cy="4343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Obese teens become obese adults</a:t>
            </a:r>
            <a:endParaRPr lang="en-US" dirty="0"/>
          </a:p>
        </p:txBody>
      </p:sp>
      <p:sp>
        <p:nvSpPr>
          <p:cNvPr id="3" name="Content Placeholder 2"/>
          <p:cNvSpPr>
            <a:spLocks noGrp="1"/>
          </p:cNvSpPr>
          <p:nvPr>
            <p:ph idx="1"/>
          </p:nvPr>
        </p:nvSpPr>
        <p:spPr/>
        <p:txBody>
          <a:bodyPr/>
          <a:lstStyle/>
          <a:p>
            <a:r>
              <a:rPr lang="en-US" sz="1600" dirty="0">
                <a:hlinkClick r:id="rId2"/>
              </a:rPr>
              <a:t>http://</a:t>
            </a:r>
            <a:r>
              <a:rPr lang="en-US" sz="1600" dirty="0" smtClean="0">
                <a:hlinkClick r:id="rId2"/>
              </a:rPr>
              <a:t>www.cnn.com/2010/OPINION/12/06/frum.obesity.military/index.html</a:t>
            </a:r>
            <a:endParaRPr lang="en-US" sz="1600" dirty="0" smtClean="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7837" y="2286000"/>
            <a:ext cx="6268325" cy="3839111"/>
          </a:xfrm>
          <a:prstGeom prst="rect">
            <a:avLst/>
          </a:prstGeom>
        </p:spPr>
      </p:pic>
    </p:spTree>
    <p:extLst>
      <p:ext uri="{BB962C8B-B14F-4D97-AF65-F5344CB8AC3E}">
        <p14:creationId xmlns:p14="http://schemas.microsoft.com/office/powerpoint/2010/main" val="41312145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New Zealanders dying of obesity - study</a:t>
            </a:r>
            <a:endParaRPr lang="en-US" dirty="0"/>
          </a:p>
        </p:txBody>
      </p:sp>
      <p:sp>
        <p:nvSpPr>
          <p:cNvPr id="3" name="Content Placeholder 2"/>
          <p:cNvSpPr>
            <a:spLocks noGrp="1"/>
          </p:cNvSpPr>
          <p:nvPr>
            <p:ph idx="1"/>
          </p:nvPr>
        </p:nvSpPr>
        <p:spPr/>
        <p:txBody>
          <a:bodyPr/>
          <a:lstStyle/>
          <a:p>
            <a:r>
              <a:rPr lang="en-US" sz="1600" dirty="0">
                <a:hlinkClick r:id="rId2"/>
              </a:rPr>
              <a:t>http://www.3news.co.nz/More-New-Zealanders-dying-of-obesity--</a:t>
            </a:r>
            <a:r>
              <a:rPr lang="en-US" sz="1600" dirty="0" smtClean="0">
                <a:hlinkClick r:id="rId2"/>
              </a:rPr>
              <a:t>study/tabid/1807/articleID/280531/Default.aspx</a:t>
            </a:r>
            <a:endParaRPr lang="en-US" sz="1600" dirty="0" smtClean="0"/>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347559"/>
            <a:ext cx="6532070" cy="4510441"/>
          </a:xfrm>
          <a:prstGeom prst="rect">
            <a:avLst/>
          </a:prstGeom>
        </p:spPr>
      </p:pic>
    </p:spTree>
    <p:extLst>
      <p:ext uri="{BB962C8B-B14F-4D97-AF65-F5344CB8AC3E}">
        <p14:creationId xmlns:p14="http://schemas.microsoft.com/office/powerpoint/2010/main" val="24006298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a:hlinkClick r:id="rId2"/>
              </a:rPr>
              <a:t>http://youtu.be/</a:t>
            </a:r>
            <a:r>
              <a:rPr lang="en-US" dirty="0" smtClean="0">
                <a:hlinkClick r:id="rId2"/>
              </a:rPr>
              <a:t>QhUrc4BnPgg</a:t>
            </a:r>
            <a:endParaRPr lang="en-US" dirty="0" smtClean="0"/>
          </a:p>
          <a:p>
            <a:endParaRPr lang="en-US" dirty="0"/>
          </a:p>
        </p:txBody>
      </p:sp>
      <p:pic>
        <p:nvPicPr>
          <p:cNvPr id="4" name="Picture 3" descr="Screen Shot 2014-07-08 at 11.37.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05000"/>
            <a:ext cx="6172200" cy="4651909"/>
          </a:xfrm>
          <a:prstGeom prst="rect">
            <a:avLst/>
          </a:prstGeom>
        </p:spPr>
      </p:pic>
    </p:spTree>
    <p:extLst>
      <p:ext uri="{BB962C8B-B14F-4D97-AF65-F5344CB8AC3E}">
        <p14:creationId xmlns:p14="http://schemas.microsoft.com/office/powerpoint/2010/main" val="238960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 Obesity and overweight fact sheet March 2013 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638175"/>
            <a:ext cx="7315200" cy="55816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 Obesity and overweight fact sheet March 2013 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925" y="1147762"/>
            <a:ext cx="7296150" cy="45624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 Obesity and overweight fact sheet March 2013 4.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2950" y="600075"/>
            <a:ext cx="7658100" cy="5657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8740" y="0"/>
            <a:ext cx="5326520" cy="6858000"/>
          </a:xfrm>
          <a:prstGeom prst="rect">
            <a:avLst/>
          </a:prstGeom>
        </p:spPr>
      </p:pic>
    </p:spTree>
    <p:extLst>
      <p:ext uri="{BB962C8B-B14F-4D97-AF65-F5344CB8AC3E}">
        <p14:creationId xmlns:p14="http://schemas.microsoft.com/office/powerpoint/2010/main" val="28388560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95300"/>
            <a:ext cx="8229600" cy="1143000"/>
          </a:xfrm>
        </p:spPr>
        <p:txBody>
          <a:bodyPr/>
          <a:lstStyle/>
          <a:p>
            <a:r>
              <a:rPr lang="en-AU" sz="1800" smtClean="0"/>
              <a:t>Overweight at </a:t>
            </a:r>
            <a:r>
              <a:rPr lang="en-AU" sz="1800" u="sng" smtClean="0"/>
              <a:t>young ages</a:t>
            </a:r>
            <a:br>
              <a:rPr lang="en-AU" sz="1800" u="sng" smtClean="0"/>
            </a:br>
            <a:r>
              <a:rPr lang="en-AU" sz="1400" smtClean="0"/>
              <a:t>Source</a:t>
            </a:r>
            <a:r>
              <a:rPr lang="en-AU" sz="1400" i="1" smtClean="0"/>
              <a:t>: Global School Based Health Survey 2012</a:t>
            </a:r>
          </a:p>
        </p:txBody>
      </p:sp>
      <p:graphicFrame>
        <p:nvGraphicFramePr>
          <p:cNvPr id="26627" name="Content Placeholder 4"/>
          <p:cNvGraphicFramePr>
            <a:graphicFrameLocks noGrp="1"/>
          </p:cNvGraphicFramePr>
          <p:nvPr>
            <p:ph sz="quarter" idx="1"/>
          </p:nvPr>
        </p:nvGraphicFramePr>
        <p:xfrm>
          <a:off x="250825" y="1476375"/>
          <a:ext cx="8605838" cy="4673600"/>
        </p:xfrm>
        <a:graphic>
          <a:graphicData uri="http://schemas.openxmlformats.org/presentationml/2006/ole">
            <mc:AlternateContent xmlns:mc="http://schemas.openxmlformats.org/markup-compatibility/2006">
              <mc:Choice xmlns:v="urn:schemas-microsoft-com:vml" Requires="v">
                <p:oleObj spid="_x0000_s1036" r:id="rId4" imgW="8608298" imgH="4676037" progId="Excel.Chart.8">
                  <p:embed/>
                </p:oleObj>
              </mc:Choice>
              <mc:Fallback>
                <p:oleObj r:id="rId4" imgW="8608298" imgH="4676037"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476375"/>
                        <a:ext cx="8605838"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a:xfrm>
            <a:off x="457200" y="228600"/>
            <a:ext cx="8229600" cy="1143000"/>
          </a:xfrm>
        </p:spPr>
        <p:txBody>
          <a:bodyPr/>
          <a:lstStyle/>
          <a:p>
            <a:pPr eaLnBrk="1" hangingPunct="1">
              <a:defRPr/>
            </a:pPr>
            <a:r>
              <a:rPr lang="en-US" b="1" dirty="0" smtClean="0">
                <a:solidFill>
                  <a:srgbClr val="CC3300"/>
                </a:solidFill>
                <a:effectLst>
                  <a:outerShdw blurRad="38100" dist="38100" dir="2700000" algn="tl">
                    <a:srgbClr val="C0C0C0"/>
                  </a:outerShdw>
                </a:effectLst>
                <a:latin typeface="Cambria" pitchFamily="18" charset="0"/>
              </a:rPr>
              <a:t>Childhood Obesity</a:t>
            </a:r>
          </a:p>
        </p:txBody>
      </p:sp>
      <p:sp>
        <p:nvSpPr>
          <p:cNvPr id="8195" name="Rectangle 3"/>
          <p:cNvSpPr>
            <a:spLocks noGrp="1" noChangeArrowheads="1"/>
          </p:cNvSpPr>
          <p:nvPr>
            <p:ph type="body" sz="half" idx="1"/>
          </p:nvPr>
        </p:nvSpPr>
        <p:spPr>
          <a:xfrm>
            <a:off x="304800" y="1219200"/>
            <a:ext cx="5334000" cy="3886200"/>
          </a:xfrm>
        </p:spPr>
        <p:txBody>
          <a:bodyPr/>
          <a:lstStyle/>
          <a:p>
            <a:pPr eaLnBrk="1" hangingPunct="1"/>
            <a:r>
              <a:rPr lang="en-US" altLang="en-US" sz="2800" smtClean="0">
                <a:latin typeface="Cambria" pitchFamily="18" charset="0"/>
              </a:rPr>
              <a:t>An increasing problem in the Pacific with some coexistence of micronutrient deficiency</a:t>
            </a:r>
          </a:p>
          <a:p>
            <a:pPr eaLnBrk="1" hangingPunct="1"/>
            <a:r>
              <a:rPr lang="en-US" altLang="en-US" sz="2800" smtClean="0">
                <a:latin typeface="Cambria" pitchFamily="18" charset="0"/>
              </a:rPr>
              <a:t>Definite risk factor for Adult Obesity &amp; Diabetes</a:t>
            </a:r>
          </a:p>
          <a:p>
            <a:pPr eaLnBrk="1" hangingPunct="1"/>
            <a:r>
              <a:rPr lang="en-US" altLang="en-US" sz="2800" smtClean="0">
                <a:latin typeface="Cambria" pitchFamily="18" charset="0"/>
              </a:rPr>
              <a:t>Increasing prevalence of Type 2 or adult-onset diabetes in children (11yrs)</a:t>
            </a:r>
          </a:p>
        </p:txBody>
      </p:sp>
      <p:pic>
        <p:nvPicPr>
          <p:cNvPr id="8196" name="Picture 5" descr="Cook Island 010 142"/>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791200" y="1371600"/>
            <a:ext cx="3284538" cy="3516313"/>
          </a:xfrm>
        </p:spPr>
      </p:pic>
      <p:sp>
        <p:nvSpPr>
          <p:cNvPr id="6" name="Rectangle 5"/>
          <p:cNvSpPr/>
          <p:nvPr/>
        </p:nvSpPr>
        <p:spPr>
          <a:xfrm>
            <a:off x="457200" y="5257800"/>
            <a:ext cx="8382000" cy="1274763"/>
          </a:xfrm>
          <a:prstGeom prst="rect">
            <a:avLst/>
          </a:prstGeom>
        </p:spPr>
        <p:txBody>
          <a:bodyPr>
            <a:spAutoFit/>
          </a:bodyPr>
          <a:lstStyle/>
          <a:p>
            <a:pPr algn="ctr">
              <a:lnSpc>
                <a:spcPct val="80000"/>
              </a:lnSpc>
            </a:pPr>
            <a:r>
              <a:rPr lang="en-US" sz="3200">
                <a:solidFill>
                  <a:srgbClr val="FF0000"/>
                </a:solidFill>
                <a:effectLst>
                  <a:outerShdw blurRad="38100" dist="38100" dir="2700000" algn="tl">
                    <a:srgbClr val="C0C0C0"/>
                  </a:outerShdw>
                </a:effectLst>
                <a:latin typeface="Cambria" pitchFamily="18" charset="0"/>
              </a:rPr>
              <a:t>The pacific is raising the most obese generation ever in its human history</a:t>
            </a:r>
            <a:r>
              <a:rPr lang="en-US" sz="3200">
                <a:latin typeface="Cambria" pitchFamily="18" charset="0"/>
              </a:rPr>
              <a:t> …..    (PPAC 2011)</a:t>
            </a:r>
            <a:endParaRPr lang="en-US" sz="3200">
              <a:effectLst>
                <a:outerShdw blurRad="38100" dist="38100" dir="2700000" algn="tl">
                  <a:srgbClr val="C0C0C0"/>
                </a:outerShdw>
              </a:effectLst>
              <a:latin typeface="Cambria"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1675</Words>
  <Application>Microsoft Macintosh PowerPoint</Application>
  <PresentationFormat>On-screen Show (4:3)</PresentationFormat>
  <Paragraphs>228</Paragraphs>
  <Slides>32</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Excel.Chart.8</vt:lpstr>
      <vt:lpstr>Chart</vt:lpstr>
      <vt:lpstr>  </vt:lpstr>
      <vt:lpstr>PowerPoint Presentation</vt:lpstr>
      <vt:lpstr>PowerPoint Presentation</vt:lpstr>
      <vt:lpstr>PowerPoint Presentation</vt:lpstr>
      <vt:lpstr>PowerPoint Presentation</vt:lpstr>
      <vt:lpstr>PowerPoint Presentation</vt:lpstr>
      <vt:lpstr>PowerPoint Presentation</vt:lpstr>
      <vt:lpstr>Overweight at young ages Source: Global School Based Health Survey 2012</vt:lpstr>
      <vt:lpstr>Childhood Obesity</vt:lpstr>
      <vt:lpstr>Policies to reduce the impact on children of marketing of foods and non-alcoholic beverages high in fat, free sugars, or salt</vt:lpstr>
      <vt:lpstr>Unhealthy diet contributes to all major NCDs and intermediate risk factors</vt:lpstr>
      <vt:lpstr>Prevalence of Obesity (aged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Battling American Samoa's 75-percent obesity rate </vt:lpstr>
      <vt:lpstr>'Big boys' complete Round the Bays</vt:lpstr>
      <vt:lpstr>Obese teens become obese adults</vt:lpstr>
      <vt:lpstr>More New Zealanders dying of obesity - study</vt:lpstr>
      <vt:lpstr>Video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PCRegistry</dc:creator>
  <cp:lastModifiedBy>Erica Wong</cp:lastModifiedBy>
  <cp:revision>34</cp:revision>
  <dcterms:created xsi:type="dcterms:W3CDTF">2013-10-16T00:05:45Z</dcterms:created>
  <dcterms:modified xsi:type="dcterms:W3CDTF">2014-07-08T21:43:13Z</dcterms:modified>
</cp:coreProperties>
</file>