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78" r:id="rId3"/>
    <p:sldId id="280" r:id="rId4"/>
    <p:sldId id="281" r:id="rId5"/>
    <p:sldId id="284" r:id="rId6"/>
    <p:sldId id="282" r:id="rId7"/>
    <p:sldId id="283" r:id="rId8"/>
    <p:sldId id="270" r:id="rId9"/>
    <p:sldId id="271" r:id="rId10"/>
    <p:sldId id="272" r:id="rId11"/>
    <p:sldId id="274" r:id="rId12"/>
    <p:sldId id="258" r:id="rId13"/>
    <p:sldId id="259" r:id="rId14"/>
    <p:sldId id="275" r:id="rId15"/>
    <p:sldId id="266" r:id="rId16"/>
    <p:sldId id="277" r:id="rId17"/>
    <p:sldId id="260" r:id="rId18"/>
    <p:sldId id="262" r:id="rId19"/>
    <p:sldId id="257" r:id="rId20"/>
    <p:sldId id="261" r:id="rId21"/>
    <p:sldId id="263" r:id="rId22"/>
    <p:sldId id="265"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200" autoAdjust="0"/>
  </p:normalViewPr>
  <p:slideViewPr>
    <p:cSldViewPr>
      <p:cViewPr varScale="1">
        <p:scale>
          <a:sx n="73" d="100"/>
          <a:sy n="73" d="100"/>
        </p:scale>
        <p:origin x="-1637"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B9C29C-47E8-407B-9F13-DE11D8683D0F}" type="datetimeFigureOut">
              <a:rPr lang="en-US" smtClean="0"/>
              <a:pPr/>
              <a:t>3/5/2014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04A054-F1A5-485A-99C9-33E1634E6D6B}" type="slidenum">
              <a:rPr lang="en-US" smtClean="0"/>
              <a:pPr/>
              <a:t>‹#›</a:t>
            </a:fld>
            <a:endParaRPr lang="en-US"/>
          </a:p>
        </p:txBody>
      </p:sp>
    </p:spTree>
    <p:extLst>
      <p:ext uri="{BB962C8B-B14F-4D97-AF65-F5344CB8AC3E}">
        <p14:creationId xmlns:p14="http://schemas.microsoft.com/office/powerpoint/2010/main" val="2143926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wikinvest.com/industry/Food_&amp;_Beverage"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3news.co.nz/Samoa-Airlines-charges-passengers-by-weight/tabid/420/articleID/292687/Default.aspx"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Taken from “Obesity in the Pacific to Big to Ignore.”</a:t>
            </a:r>
          </a:p>
          <a:p>
            <a:r>
              <a:rPr lang="en-US" dirty="0" smtClean="0"/>
              <a:t>http://www.wpro.who.int/publications/docs/obesityinthepacific.pdf</a:t>
            </a:r>
            <a:endParaRPr lang="en-US" dirty="0"/>
          </a:p>
        </p:txBody>
      </p:sp>
      <p:sp>
        <p:nvSpPr>
          <p:cNvPr id="4" name="Slide Number Placeholder 3"/>
          <p:cNvSpPr>
            <a:spLocks noGrp="1"/>
          </p:cNvSpPr>
          <p:nvPr>
            <p:ph type="sldNum" sz="quarter" idx="10"/>
          </p:nvPr>
        </p:nvSpPr>
        <p:spPr/>
        <p:txBody>
          <a:bodyPr/>
          <a:lstStyle/>
          <a:p>
            <a:fld id="{F704A054-F1A5-485A-99C9-33E1634E6D6B}" type="slidenum">
              <a:rPr lang="en-US" smtClean="0"/>
              <a:pPr/>
              <a:t>2</a:t>
            </a:fld>
            <a:endParaRPr lang="en-US"/>
          </a:p>
        </p:txBody>
      </p:sp>
    </p:spTree>
    <p:extLst>
      <p:ext uri="{BB962C8B-B14F-4D97-AF65-F5344CB8AC3E}">
        <p14:creationId xmlns:p14="http://schemas.microsoft.com/office/powerpoint/2010/main" val="29249027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 the past decade the world has witnessed a drastic rise in food prices. According to the World Bank, over the past three years alone, global food prices have increased over 80%</a:t>
            </a:r>
            <a:r>
              <a:rPr lang="en-US" baseline="30000" dirty="0" smtClean="0">
                <a:hlinkClick r:id="rId3"/>
              </a:rPr>
              <a:t>[2]</a:t>
            </a:r>
            <a:r>
              <a:rPr lang="en-US" dirty="0" smtClean="0"/>
              <a:t> These dramatic increases can be attributed to the convergence of factors that has created the perfect storm for food prices. Prime among these factors is a world that is growing both more populous and prosperous. New wealth in rapidly developing nations such as China, India, Brazil and Vietnam is allowing billions of people to increase their caloric intake, increasing global demand and straining supplies. Similarly in response to a more prosperous and populous world, global energy prices have skyrocketed, increasing input prices for food production. High energy prices, in turn, have triggered a shift toward ethanol and biodiesels which further increases the demand for crops such as corn and soybeans. Finally, an increase in crop shortages caused by "freak" weather occurrences such as a 10 year drought in Australia and floods in south Asian as well as pest outbreaks. </a:t>
            </a:r>
          </a:p>
          <a:p>
            <a:r>
              <a:rPr lang="en-US" dirty="0" smtClean="0"/>
              <a:t>http://www.wikinvest.com/industry/Food_%26_Beverage</a:t>
            </a:r>
          </a:p>
        </p:txBody>
      </p:sp>
      <p:sp>
        <p:nvSpPr>
          <p:cNvPr id="4" name="Slide Number Placeholder 3"/>
          <p:cNvSpPr>
            <a:spLocks noGrp="1"/>
          </p:cNvSpPr>
          <p:nvPr>
            <p:ph type="sldNum" sz="quarter" idx="10"/>
          </p:nvPr>
        </p:nvSpPr>
        <p:spPr/>
        <p:txBody>
          <a:bodyPr/>
          <a:lstStyle/>
          <a:p>
            <a:fld id="{F704A054-F1A5-485A-99C9-33E1634E6D6B}" type="slidenum">
              <a:rPr lang="en-US" smtClean="0"/>
              <a:pPr/>
              <a:t>11</a:t>
            </a:fld>
            <a:endParaRPr lang="en-US"/>
          </a:p>
        </p:txBody>
      </p:sp>
    </p:spTree>
    <p:extLst>
      <p:ext uri="{BB962C8B-B14F-4D97-AF65-F5344CB8AC3E}">
        <p14:creationId xmlns:p14="http://schemas.microsoft.com/office/powerpoint/2010/main" val="14682485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Economic Consequences of Obesity in America </a:t>
            </a:r>
            <a:r>
              <a:rPr lang="en-US" dirty="0" smtClean="0"/>
              <a:t>Overweight and obesity and their associated health problems have a significant economic impact on the U.S. health care system (USDHHS, 2001). Medical costs associated with overweight and obesity may involve direct and indirect costs (Wolf and </a:t>
            </a:r>
            <a:r>
              <a:rPr lang="en-US" dirty="0" err="1" smtClean="0"/>
              <a:t>Colditz</a:t>
            </a:r>
            <a:r>
              <a:rPr lang="en-US" dirty="0" smtClean="0"/>
              <a:t>, 1998; Wolf, 1998). Direct medical costs may include preventive, diagnostic, and treatment services related to obesity. Indirect costs relate to morbidity and mortality costs. Morbidity costs are defined as the value of income lost from decreased productivity, restricted activity, absenteeism, and bed days. Mortality costs are the value of future income lost by premature death.</a:t>
            </a:r>
          </a:p>
          <a:p>
            <a:r>
              <a:rPr lang="en-US" dirty="0" smtClean="0"/>
              <a:t>http://www.getamericafit.org/statistics-obesity-in-america.html</a:t>
            </a:r>
            <a:endParaRPr lang="en-US" dirty="0"/>
          </a:p>
        </p:txBody>
      </p:sp>
      <p:sp>
        <p:nvSpPr>
          <p:cNvPr id="4" name="Slide Number Placeholder 3"/>
          <p:cNvSpPr>
            <a:spLocks noGrp="1"/>
          </p:cNvSpPr>
          <p:nvPr>
            <p:ph type="sldNum" sz="quarter" idx="10"/>
          </p:nvPr>
        </p:nvSpPr>
        <p:spPr/>
        <p:txBody>
          <a:bodyPr/>
          <a:lstStyle/>
          <a:p>
            <a:fld id="{F704A054-F1A5-485A-99C9-33E1634E6D6B}" type="slidenum">
              <a:rPr lang="en-US" smtClean="0"/>
              <a:pPr/>
              <a:t>12</a:t>
            </a:fld>
            <a:endParaRPr lang="en-US"/>
          </a:p>
        </p:txBody>
      </p:sp>
    </p:spTree>
    <p:extLst>
      <p:ext uri="{BB962C8B-B14F-4D97-AF65-F5344CB8AC3E}">
        <p14:creationId xmlns:p14="http://schemas.microsoft.com/office/powerpoint/2010/main" val="39829159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Obesity not just affects our health but our pockets as well. The costs related to obesity totals in an enormous sum. </a:t>
            </a:r>
          </a:p>
          <a:p>
            <a:r>
              <a:rPr lang="en-US" dirty="0" smtClean="0"/>
              <a:t>http://visual.ly/economic-costs-obesity</a:t>
            </a:r>
            <a:endParaRPr lang="en-US" dirty="0"/>
          </a:p>
        </p:txBody>
      </p:sp>
      <p:sp>
        <p:nvSpPr>
          <p:cNvPr id="4" name="Slide Number Placeholder 3"/>
          <p:cNvSpPr>
            <a:spLocks noGrp="1"/>
          </p:cNvSpPr>
          <p:nvPr>
            <p:ph type="sldNum" sz="quarter" idx="10"/>
          </p:nvPr>
        </p:nvSpPr>
        <p:spPr/>
        <p:txBody>
          <a:bodyPr/>
          <a:lstStyle/>
          <a:p>
            <a:fld id="{F704A054-F1A5-485A-99C9-33E1634E6D6B}" type="slidenum">
              <a:rPr lang="en-US" smtClean="0"/>
              <a:pPr/>
              <a:t>13</a:t>
            </a:fld>
            <a:endParaRPr lang="en-US"/>
          </a:p>
        </p:txBody>
      </p:sp>
    </p:spTree>
    <p:extLst>
      <p:ext uri="{BB962C8B-B14F-4D97-AF65-F5344CB8AC3E}">
        <p14:creationId xmlns:p14="http://schemas.microsoft.com/office/powerpoint/2010/main" val="10906240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 the health effects of obesity are well documented, the economic and social effects are just coming into play, a new report published by Campaign to End Obesity says. The national cost of obesity is now estimated at $190 billion, or $607.77 per person.</a:t>
            </a:r>
          </a:p>
          <a:p>
            <a:r>
              <a:rPr lang="en-US" dirty="0" smtClean="0"/>
              <a:t>http://news.menshealth.com/cost-of-obesity/2012/05/09/</a:t>
            </a:r>
            <a:endParaRPr lang="en-US" dirty="0"/>
          </a:p>
        </p:txBody>
      </p:sp>
      <p:sp>
        <p:nvSpPr>
          <p:cNvPr id="4" name="Slide Number Placeholder 3"/>
          <p:cNvSpPr>
            <a:spLocks noGrp="1"/>
          </p:cNvSpPr>
          <p:nvPr>
            <p:ph type="sldNum" sz="quarter" idx="10"/>
          </p:nvPr>
        </p:nvSpPr>
        <p:spPr/>
        <p:txBody>
          <a:bodyPr/>
          <a:lstStyle/>
          <a:p>
            <a:fld id="{F704A054-F1A5-485A-99C9-33E1634E6D6B}" type="slidenum">
              <a:rPr lang="en-US" smtClean="0"/>
              <a:pPr/>
              <a:t>14</a:t>
            </a:fld>
            <a:endParaRPr lang="en-US"/>
          </a:p>
        </p:txBody>
      </p:sp>
    </p:spTree>
    <p:extLst>
      <p:ext uri="{BB962C8B-B14F-4D97-AF65-F5344CB8AC3E}">
        <p14:creationId xmlns:p14="http://schemas.microsoft.com/office/powerpoint/2010/main" val="17424588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kilo is a kilo is a kilo."</a:t>
            </a:r>
          </a:p>
          <a:p>
            <a:r>
              <a:rPr lang="en-US" dirty="0" smtClean="0"/>
              <a:t>That's the approach of Samoa Air's chief executive to his airline's </a:t>
            </a:r>
            <a:r>
              <a:rPr lang="en-US" dirty="0" smtClean="0">
                <a:hlinkClick r:id="rId3"/>
              </a:rPr>
              <a:t>pay-by-weight fares</a:t>
            </a:r>
            <a:r>
              <a:rPr lang="en-US" dirty="0" smtClean="0"/>
              <a:t>, which have sparked hefty debates around the world.</a:t>
            </a:r>
          </a:p>
          <a:p>
            <a:r>
              <a:rPr lang="en-US" dirty="0" smtClean="0"/>
              <a:t>http://www.3news.co.nz/Samoa-Air-defends-weighty-fares/tabid/1807/articleID/292855/Default.aspx</a:t>
            </a:r>
            <a:endParaRPr lang="en-US" dirty="0"/>
          </a:p>
        </p:txBody>
      </p:sp>
      <p:sp>
        <p:nvSpPr>
          <p:cNvPr id="4" name="Slide Number Placeholder 3"/>
          <p:cNvSpPr>
            <a:spLocks noGrp="1"/>
          </p:cNvSpPr>
          <p:nvPr>
            <p:ph type="sldNum" sz="quarter" idx="10"/>
          </p:nvPr>
        </p:nvSpPr>
        <p:spPr/>
        <p:txBody>
          <a:bodyPr/>
          <a:lstStyle/>
          <a:p>
            <a:fld id="{F704A054-F1A5-485A-99C9-33E1634E6D6B}" type="slidenum">
              <a:rPr lang="en-US" smtClean="0"/>
              <a:pPr/>
              <a:t>16</a:t>
            </a:fld>
            <a:endParaRPr lang="en-US"/>
          </a:p>
        </p:txBody>
      </p:sp>
    </p:spTree>
    <p:extLst>
      <p:ext uri="{BB962C8B-B14F-4D97-AF65-F5344CB8AC3E}">
        <p14:creationId xmlns:p14="http://schemas.microsoft.com/office/powerpoint/2010/main" val="7891276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newest aspect of health spending driver is obesity: the U.S. wins the global obesity contest:</a:t>
            </a:r>
          </a:p>
          <a:p>
            <a:r>
              <a:rPr lang="en-US" dirty="0" smtClean="0"/>
              <a:t>US: 34% score a BMI over 30.</a:t>
            </a:r>
          </a:p>
          <a:p>
            <a:r>
              <a:rPr lang="en-US" dirty="0" smtClean="0"/>
              <a:t>New Zealand (the next most-obese nation): 26.5%.</a:t>
            </a:r>
          </a:p>
          <a:p>
            <a:r>
              <a:rPr lang="en-US" dirty="0" smtClean="0"/>
              <a:t>Australia: 24.8%.</a:t>
            </a:r>
          </a:p>
          <a:p>
            <a:r>
              <a:rPr lang="en-US" dirty="0" smtClean="0"/>
              <a:t>Canada: 24.2%.</a:t>
            </a:r>
          </a:p>
          <a:p>
            <a:r>
              <a:rPr lang="en-US" dirty="0" smtClean="0"/>
              <a:t>UK: 23%</a:t>
            </a:r>
          </a:p>
          <a:p>
            <a:r>
              <a:rPr lang="en-US" dirty="0" smtClean="0"/>
              <a:t>Other countries studied: fewer than 20%.</a:t>
            </a:r>
          </a:p>
          <a:p>
            <a:r>
              <a:rPr lang="en-US" dirty="0" smtClean="0"/>
              <a:t>The leanest live in Switzerland and Japan, according to the latest OECD health database.</a:t>
            </a:r>
          </a:p>
          <a:p>
            <a:r>
              <a:rPr lang="en-US" dirty="0" smtClean="0"/>
              <a:t>http://stevensonfinancialmarketing.wordpress.com/category/healthcare-reform/page/3/</a:t>
            </a:r>
            <a:endParaRPr lang="en-US" dirty="0"/>
          </a:p>
        </p:txBody>
      </p:sp>
      <p:sp>
        <p:nvSpPr>
          <p:cNvPr id="4" name="Slide Number Placeholder 3"/>
          <p:cNvSpPr>
            <a:spLocks noGrp="1"/>
          </p:cNvSpPr>
          <p:nvPr>
            <p:ph type="sldNum" sz="quarter" idx="10"/>
          </p:nvPr>
        </p:nvSpPr>
        <p:spPr/>
        <p:txBody>
          <a:bodyPr/>
          <a:lstStyle/>
          <a:p>
            <a:fld id="{F704A054-F1A5-485A-99C9-33E1634E6D6B}" type="slidenum">
              <a:rPr lang="en-US" smtClean="0"/>
              <a:pPr/>
              <a:t>17</a:t>
            </a:fld>
            <a:endParaRPr lang="en-US"/>
          </a:p>
        </p:txBody>
      </p:sp>
    </p:spTree>
    <p:extLst>
      <p:ext uri="{BB962C8B-B14F-4D97-AF65-F5344CB8AC3E}">
        <p14:creationId xmlns:p14="http://schemas.microsoft.com/office/powerpoint/2010/main" val="9282740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http://www.upmcmyhealthmatters.com/2013/01/07/carrying-around-more-weight-than-whats-ideal/</a:t>
            </a:r>
            <a:endParaRPr lang="en-US" dirty="0"/>
          </a:p>
        </p:txBody>
      </p:sp>
      <p:sp>
        <p:nvSpPr>
          <p:cNvPr id="4" name="Slide Number Placeholder 3"/>
          <p:cNvSpPr>
            <a:spLocks noGrp="1"/>
          </p:cNvSpPr>
          <p:nvPr>
            <p:ph type="sldNum" sz="quarter" idx="10"/>
          </p:nvPr>
        </p:nvSpPr>
        <p:spPr/>
        <p:txBody>
          <a:bodyPr/>
          <a:lstStyle/>
          <a:p>
            <a:fld id="{F704A054-F1A5-485A-99C9-33E1634E6D6B}" type="slidenum">
              <a:rPr lang="en-US" smtClean="0"/>
              <a:pPr/>
              <a:t>19</a:t>
            </a:fld>
            <a:endParaRPr lang="en-US"/>
          </a:p>
        </p:txBody>
      </p:sp>
    </p:spTree>
    <p:extLst>
      <p:ext uri="{BB962C8B-B14F-4D97-AF65-F5344CB8AC3E}">
        <p14:creationId xmlns:p14="http://schemas.microsoft.com/office/powerpoint/2010/main" val="12153423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http://mjperry.blogspot.com/2011/07/amazing-discovery-by-gao-in-american.html</a:t>
            </a:r>
          </a:p>
          <a:p>
            <a:r>
              <a:rPr lang="en-US" dirty="0" smtClean="0"/>
              <a:t>http://www.gao.gov/new.items/d11427.pdf</a:t>
            </a:r>
            <a:endParaRPr lang="en-US" dirty="0"/>
          </a:p>
        </p:txBody>
      </p:sp>
      <p:sp>
        <p:nvSpPr>
          <p:cNvPr id="4" name="Slide Number Placeholder 3"/>
          <p:cNvSpPr>
            <a:spLocks noGrp="1"/>
          </p:cNvSpPr>
          <p:nvPr>
            <p:ph type="sldNum" sz="quarter" idx="10"/>
          </p:nvPr>
        </p:nvSpPr>
        <p:spPr/>
        <p:txBody>
          <a:bodyPr/>
          <a:lstStyle/>
          <a:p>
            <a:fld id="{F704A054-F1A5-485A-99C9-33E1634E6D6B}" type="slidenum">
              <a:rPr lang="en-US" smtClean="0"/>
              <a:pPr/>
              <a:t>20</a:t>
            </a:fld>
            <a:endParaRPr lang="en-US"/>
          </a:p>
        </p:txBody>
      </p:sp>
    </p:spTree>
    <p:extLst>
      <p:ext uri="{BB962C8B-B14F-4D97-AF65-F5344CB8AC3E}">
        <p14:creationId xmlns:p14="http://schemas.microsoft.com/office/powerpoint/2010/main" val="39613347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http://www.cnn.com/2010/OPINION/12/06/frum.obesity.military/index.html</a:t>
            </a:r>
            <a:endParaRPr lang="en-US" dirty="0"/>
          </a:p>
        </p:txBody>
      </p:sp>
      <p:sp>
        <p:nvSpPr>
          <p:cNvPr id="4" name="Slide Number Placeholder 3"/>
          <p:cNvSpPr>
            <a:spLocks noGrp="1"/>
          </p:cNvSpPr>
          <p:nvPr>
            <p:ph type="sldNum" sz="quarter" idx="10"/>
          </p:nvPr>
        </p:nvSpPr>
        <p:spPr/>
        <p:txBody>
          <a:bodyPr/>
          <a:lstStyle/>
          <a:p>
            <a:fld id="{F704A054-F1A5-485A-99C9-33E1634E6D6B}" type="slidenum">
              <a:rPr lang="en-US" smtClean="0"/>
              <a:pPr/>
              <a:t>22</a:t>
            </a:fld>
            <a:endParaRPr lang="en-US"/>
          </a:p>
        </p:txBody>
      </p:sp>
    </p:spTree>
    <p:extLst>
      <p:ext uri="{BB962C8B-B14F-4D97-AF65-F5344CB8AC3E}">
        <p14:creationId xmlns:p14="http://schemas.microsoft.com/office/powerpoint/2010/main" val="25809066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Slide was taken from</a:t>
            </a:r>
            <a:r>
              <a:rPr lang="en-US" baseline="0" dirty="0" smtClean="0"/>
              <a:t> the “</a:t>
            </a:r>
            <a:r>
              <a:rPr lang="en-US" dirty="0" smtClean="0"/>
              <a:t>Economic Costs of NCD” power point from the 5</a:t>
            </a:r>
            <a:r>
              <a:rPr lang="en-US" baseline="30000" dirty="0" smtClean="0"/>
              <a:t>th</a:t>
            </a:r>
            <a:r>
              <a:rPr lang="en-US" dirty="0" smtClean="0"/>
              <a:t> Pacific NCD Forum Political</a:t>
            </a:r>
            <a:r>
              <a:rPr lang="en-US" baseline="0" dirty="0" smtClean="0"/>
              <a:t> Commitment to </a:t>
            </a:r>
            <a:r>
              <a:rPr lang="en-US" baseline="0" dirty="0" err="1" smtClean="0"/>
              <a:t>Resiliant</a:t>
            </a:r>
            <a:r>
              <a:rPr lang="en-US" baseline="0" dirty="0" smtClean="0"/>
              <a:t> Actions.  Auckland, New Zealand 9/23 – 9/26/13.</a:t>
            </a:r>
            <a:endParaRPr lang="en-US" dirty="0"/>
          </a:p>
        </p:txBody>
      </p:sp>
      <p:sp>
        <p:nvSpPr>
          <p:cNvPr id="4" name="Slide Number Placeholder 3"/>
          <p:cNvSpPr>
            <a:spLocks noGrp="1"/>
          </p:cNvSpPr>
          <p:nvPr>
            <p:ph type="sldNum" sz="quarter" idx="10"/>
          </p:nvPr>
        </p:nvSpPr>
        <p:spPr/>
        <p:txBody>
          <a:bodyPr/>
          <a:lstStyle/>
          <a:p>
            <a:fld id="{F704A054-F1A5-485A-99C9-33E1634E6D6B}"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r>
              <a:rPr lang="en-AU" dirty="0" smtClean="0"/>
              <a:t>Pacific has some of the highest rate of Obesity and Diabetes in the world. Close association with stroke, amputation lead to permanent disability, very costly.</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Slide was taken from</a:t>
            </a:r>
            <a:r>
              <a:rPr lang="en-US" baseline="0" dirty="0" smtClean="0"/>
              <a:t> the “</a:t>
            </a:r>
            <a:r>
              <a:rPr lang="en-US" dirty="0" smtClean="0"/>
              <a:t>Economic Costs of NCD” power point from the 5</a:t>
            </a:r>
            <a:r>
              <a:rPr lang="en-US" baseline="30000" dirty="0" smtClean="0"/>
              <a:t>th</a:t>
            </a:r>
            <a:r>
              <a:rPr lang="en-US" dirty="0" smtClean="0"/>
              <a:t> Pacific NCD Forum Political</a:t>
            </a:r>
            <a:r>
              <a:rPr lang="en-US" baseline="0" dirty="0" smtClean="0"/>
              <a:t> Commitment to </a:t>
            </a:r>
            <a:r>
              <a:rPr lang="en-US" baseline="0" dirty="0" err="1" smtClean="0"/>
              <a:t>Resiliant</a:t>
            </a:r>
            <a:r>
              <a:rPr lang="en-US" baseline="0" dirty="0" smtClean="0"/>
              <a:t> Actions.  Auckland, New Zealand 9/23 – 9/26/13.</a:t>
            </a:r>
            <a:endParaRPr lang="en-US" dirty="0" smtClean="0"/>
          </a:p>
          <a:p>
            <a:endParaRPr lang="en-AU" dirty="0" smtClean="0"/>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B15E114-6E06-4F0D-894E-8DA335F22666}" type="slidenum">
              <a:rPr lang="en-US" smtClean="0">
                <a:ea typeface="ＭＳ Ｐゴシック" pitchFamily="34" charset="-128"/>
              </a:rPr>
              <a:pPr/>
              <a:t>4</a:t>
            </a:fld>
            <a:endParaRPr lang="en-US" smtClean="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Slide was taken from</a:t>
            </a:r>
            <a:r>
              <a:rPr lang="en-US" sz="1200" baseline="0" dirty="0" smtClean="0"/>
              <a:t> the </a:t>
            </a:r>
            <a:r>
              <a:rPr lang="en-US" altLang="zh-TW" sz="1200" b="0" dirty="0" smtClean="0">
                <a:effectLst>
                  <a:outerShdw blurRad="38100" dist="38100" dir="2700000" algn="tl">
                    <a:srgbClr val="C0C0C0"/>
                  </a:outerShdw>
                </a:effectLst>
                <a:latin typeface="Cambria" pitchFamily="18" charset="0"/>
                <a:ea typeface="PMingLiU" pitchFamily="18" charset="-120"/>
              </a:rPr>
              <a:t>“NEW NCD ADVOCACY FROM</a:t>
            </a:r>
            <a:r>
              <a:rPr lang="en-US" altLang="zh-TW" sz="1200" b="0" dirty="0" smtClean="0">
                <a:solidFill>
                  <a:srgbClr val="800000"/>
                </a:solidFill>
                <a:effectLst>
                  <a:outerShdw blurRad="38100" dist="38100" dir="2700000" algn="tl">
                    <a:srgbClr val="C0C0C0"/>
                  </a:outerShdw>
                </a:effectLst>
                <a:latin typeface="Cambria" pitchFamily="18" charset="0"/>
                <a:ea typeface="PMingLiU" pitchFamily="18" charset="-120"/>
              </a:rPr>
              <a:t> BROWN </a:t>
            </a:r>
            <a:r>
              <a:rPr lang="en-US" altLang="zh-TW" sz="1200" b="0" dirty="0" smtClean="0">
                <a:effectLst>
                  <a:outerShdw blurRad="38100" dist="38100" dir="2700000" algn="tl">
                    <a:srgbClr val="C0C0C0"/>
                  </a:outerShdw>
                </a:effectLst>
                <a:latin typeface="Cambria" pitchFamily="18" charset="0"/>
                <a:ea typeface="PMingLiU" pitchFamily="18" charset="-120"/>
              </a:rPr>
              <a:t>TO</a:t>
            </a:r>
            <a:r>
              <a:rPr lang="en-US" altLang="zh-TW" sz="1200" b="0" dirty="0" smtClean="0">
                <a:solidFill>
                  <a:srgbClr val="800000"/>
                </a:solidFill>
                <a:effectLst>
                  <a:outerShdw blurRad="38100" dist="38100" dir="2700000" algn="tl">
                    <a:srgbClr val="C0C0C0"/>
                  </a:outerShdw>
                </a:effectLst>
                <a:latin typeface="Cambria" pitchFamily="18" charset="0"/>
                <a:ea typeface="PMingLiU" pitchFamily="18" charset="-120"/>
              </a:rPr>
              <a:t> </a:t>
            </a:r>
            <a:r>
              <a:rPr lang="en-US" altLang="zh-TW" sz="1200" b="0" dirty="0" smtClean="0">
                <a:solidFill>
                  <a:srgbClr val="00B050"/>
                </a:solidFill>
                <a:effectLst>
                  <a:outerShdw blurRad="38100" dist="38100" dir="2700000" algn="tl">
                    <a:srgbClr val="C0C0C0"/>
                  </a:outerShdw>
                </a:effectLst>
                <a:latin typeface="Cambria" pitchFamily="18" charset="0"/>
                <a:ea typeface="PMingLiU" pitchFamily="18" charset="-120"/>
              </a:rPr>
              <a:t>GREEN</a:t>
            </a:r>
            <a:r>
              <a:rPr lang="en-US" altLang="zh-TW" sz="1200" b="0" dirty="0" smtClean="0">
                <a:solidFill>
                  <a:srgbClr val="800000"/>
                </a:solidFill>
                <a:effectLst>
                  <a:outerShdw blurRad="38100" dist="38100" dir="2700000" algn="tl">
                    <a:srgbClr val="C0C0C0"/>
                  </a:outerShdw>
                </a:effectLst>
                <a:latin typeface="Cambria" pitchFamily="18" charset="0"/>
                <a:ea typeface="PMingLiU" pitchFamily="18" charset="-120"/>
              </a:rPr>
              <a:t> </a:t>
            </a:r>
            <a:r>
              <a:rPr lang="en-US" altLang="zh-TW" sz="1200" b="0" dirty="0" smtClean="0">
                <a:effectLst>
                  <a:outerShdw blurRad="38100" dist="38100" dir="2700000" algn="tl">
                    <a:srgbClr val="C0C0C0"/>
                  </a:outerShdw>
                </a:effectLst>
                <a:latin typeface="Cambria" pitchFamily="18" charset="0"/>
                <a:ea typeface="PMingLiU" pitchFamily="18" charset="-120"/>
              </a:rPr>
              <a:t>ECONOMY IN A </a:t>
            </a:r>
            <a:r>
              <a:rPr lang="en-US" altLang="zh-TW" sz="1200" b="0" dirty="0" smtClean="0">
                <a:solidFill>
                  <a:srgbClr val="002060"/>
                </a:solidFill>
                <a:effectLst>
                  <a:outerShdw blurRad="38100" dist="38100" dir="2700000" algn="tl">
                    <a:srgbClr val="C0C0C0"/>
                  </a:outerShdw>
                </a:effectLst>
                <a:latin typeface="Cambria" pitchFamily="18" charset="0"/>
                <a:ea typeface="PMingLiU" pitchFamily="18" charset="-120"/>
              </a:rPr>
              <a:t>BLUE</a:t>
            </a:r>
            <a:r>
              <a:rPr lang="en-US" altLang="zh-TW" sz="1200" b="0" dirty="0" smtClean="0">
                <a:effectLst>
                  <a:outerShdw blurRad="38100" dist="38100" dir="2700000" algn="tl">
                    <a:srgbClr val="C0C0C0"/>
                  </a:outerShdw>
                </a:effectLst>
                <a:latin typeface="Cambria" pitchFamily="18" charset="0"/>
                <a:ea typeface="PMingLiU" pitchFamily="18" charset="-120"/>
              </a:rPr>
              <a:t> CONTINENT” </a:t>
            </a:r>
            <a:r>
              <a:rPr lang="en-US" sz="1200" dirty="0" smtClean="0"/>
              <a:t>power point from the 5</a:t>
            </a:r>
            <a:r>
              <a:rPr lang="en-US" sz="1200" baseline="30000" dirty="0" smtClean="0"/>
              <a:t>th</a:t>
            </a:r>
            <a:r>
              <a:rPr lang="en-US" sz="1200" dirty="0" smtClean="0"/>
              <a:t> Pacific NCD Forum Political</a:t>
            </a:r>
            <a:r>
              <a:rPr lang="en-US" sz="1200" baseline="0" dirty="0" smtClean="0"/>
              <a:t> Commitment to </a:t>
            </a:r>
            <a:r>
              <a:rPr lang="en-US" sz="1200" baseline="0" dirty="0" err="1" smtClean="0"/>
              <a:t>Resiliant</a:t>
            </a:r>
            <a:r>
              <a:rPr lang="en-US" sz="1200" baseline="0" dirty="0" smtClean="0"/>
              <a:t> Actions.  Auckland, New Zealand 9/23 – 9/26/13.</a:t>
            </a:r>
            <a:endParaRPr lang="en-US" sz="1200" smtClean="0"/>
          </a:p>
          <a:p>
            <a:endParaRPr lang="en-US"/>
          </a:p>
        </p:txBody>
      </p:sp>
      <p:sp>
        <p:nvSpPr>
          <p:cNvPr id="4" name="Slide Number Placeholder 3"/>
          <p:cNvSpPr>
            <a:spLocks noGrp="1"/>
          </p:cNvSpPr>
          <p:nvPr>
            <p:ph type="sldNum" sz="quarter" idx="10"/>
          </p:nvPr>
        </p:nvSpPr>
        <p:spPr/>
        <p:txBody>
          <a:bodyPr/>
          <a:lstStyle/>
          <a:p>
            <a:fld id="{F704A054-F1A5-485A-99C9-33E1634E6D6B}"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TextEdit="1"/>
          </p:cNvSpPr>
          <p:nvPr>
            <p:ph type="sldImg"/>
          </p:nvPr>
        </p:nvSpPr>
        <p:spPr>
          <a:xfrm>
            <a:off x="928126" y="756030"/>
            <a:ext cx="5003382" cy="3358990"/>
          </a:xfrm>
          <a:ln/>
        </p:spPr>
      </p:sp>
      <p:sp>
        <p:nvSpPr>
          <p:cNvPr id="35843" name="Rectangle 3"/>
          <p:cNvSpPr>
            <a:spLocks noGrp="1"/>
          </p:cNvSpPr>
          <p:nvPr>
            <p:ph type="body" idx="1"/>
          </p:nvPr>
        </p:nvSpPr>
        <p:spPr>
          <a:xfrm>
            <a:off x="1071921" y="4448433"/>
            <a:ext cx="4820371" cy="3389699"/>
          </a:xfrm>
          <a:noFill/>
          <a:ln/>
        </p:spPr>
        <p:txBody>
          <a:bodyPr/>
          <a:lstStyle/>
          <a:p>
            <a:r>
              <a:rPr lang="en-GB" altLang="en-US" sz="1400" dirty="0" smtClean="0"/>
              <a:t>{ TABLE  “</a:t>
            </a:r>
            <a:r>
              <a:rPr lang="en-GB" altLang="en-US" sz="1400" dirty="0" smtClean="0">
                <a:solidFill>
                  <a:srgbClr val="000066"/>
                </a:solidFill>
              </a:rPr>
              <a:t>Costs of Treating NCDs in some Pacific countries compared to other diseases” } </a:t>
            </a:r>
            <a:r>
              <a:rPr lang="en-GB" altLang="en-US" sz="2000" b="1" dirty="0" smtClean="0"/>
              <a:t>Obesity and related NCD</a:t>
            </a:r>
            <a:r>
              <a:rPr lang="en-GB" altLang="en-US" sz="2000" dirty="0" smtClean="0"/>
              <a:t> impose </a:t>
            </a:r>
            <a:r>
              <a:rPr lang="en-GB" altLang="en-US" sz="2000" b="1" dirty="0" smtClean="0"/>
              <a:t>a heavy burden</a:t>
            </a:r>
            <a:r>
              <a:rPr lang="en-GB" altLang="en-US" sz="2000" dirty="0" smtClean="0"/>
              <a:t> on the health care systems and the economies of countries, as well as the quality of life of the people.  </a:t>
            </a:r>
          </a:p>
          <a:p>
            <a:r>
              <a:rPr lang="en-GB" altLang="en-US" sz="2000" b="1" dirty="0" smtClean="0"/>
              <a:t>The cost of managing NCD is responsible for </a:t>
            </a:r>
            <a:r>
              <a:rPr lang="en-GB" altLang="en-US" sz="2000" b="1" u="sng" dirty="0" smtClean="0"/>
              <a:t>about half</a:t>
            </a:r>
            <a:r>
              <a:rPr lang="en-GB" altLang="en-US" sz="2000" b="1" dirty="0" smtClean="0"/>
              <a:t> of health expenditure in some Pacific countries.</a:t>
            </a:r>
            <a:r>
              <a:rPr lang="en-GB" altLang="en-US" sz="200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Slide was taken from</a:t>
            </a:r>
            <a:r>
              <a:rPr lang="en-US" sz="2000" baseline="0" dirty="0" smtClean="0"/>
              <a:t> the </a:t>
            </a:r>
            <a:r>
              <a:rPr lang="en-US" altLang="zh-TW" sz="2000" b="0" dirty="0" smtClean="0">
                <a:effectLst>
                  <a:outerShdw blurRad="38100" dist="38100" dir="2700000" algn="tl">
                    <a:srgbClr val="C0C0C0"/>
                  </a:outerShdw>
                </a:effectLst>
                <a:latin typeface="Cambria" pitchFamily="18" charset="0"/>
                <a:ea typeface="PMingLiU" pitchFamily="18" charset="-120"/>
              </a:rPr>
              <a:t>“NEW NCD ADVOCACY FROM</a:t>
            </a:r>
            <a:r>
              <a:rPr lang="en-US" altLang="zh-TW" sz="2000" b="0" dirty="0" smtClean="0">
                <a:solidFill>
                  <a:srgbClr val="800000"/>
                </a:solidFill>
                <a:effectLst>
                  <a:outerShdw blurRad="38100" dist="38100" dir="2700000" algn="tl">
                    <a:srgbClr val="C0C0C0"/>
                  </a:outerShdw>
                </a:effectLst>
                <a:latin typeface="Cambria" pitchFamily="18" charset="0"/>
                <a:ea typeface="PMingLiU" pitchFamily="18" charset="-120"/>
              </a:rPr>
              <a:t> BROWN </a:t>
            </a:r>
            <a:r>
              <a:rPr lang="en-US" altLang="zh-TW" sz="2000" b="0" dirty="0" smtClean="0">
                <a:effectLst>
                  <a:outerShdw blurRad="38100" dist="38100" dir="2700000" algn="tl">
                    <a:srgbClr val="C0C0C0"/>
                  </a:outerShdw>
                </a:effectLst>
                <a:latin typeface="Cambria" pitchFamily="18" charset="0"/>
                <a:ea typeface="PMingLiU" pitchFamily="18" charset="-120"/>
              </a:rPr>
              <a:t>TO</a:t>
            </a:r>
            <a:r>
              <a:rPr lang="en-US" altLang="zh-TW" sz="2000" b="0" dirty="0" smtClean="0">
                <a:solidFill>
                  <a:srgbClr val="800000"/>
                </a:solidFill>
                <a:effectLst>
                  <a:outerShdw blurRad="38100" dist="38100" dir="2700000" algn="tl">
                    <a:srgbClr val="C0C0C0"/>
                  </a:outerShdw>
                </a:effectLst>
                <a:latin typeface="Cambria" pitchFamily="18" charset="0"/>
                <a:ea typeface="PMingLiU" pitchFamily="18" charset="-120"/>
              </a:rPr>
              <a:t> </a:t>
            </a:r>
            <a:r>
              <a:rPr lang="en-US" altLang="zh-TW" sz="2000" b="0" dirty="0" smtClean="0">
                <a:solidFill>
                  <a:srgbClr val="00B050"/>
                </a:solidFill>
                <a:effectLst>
                  <a:outerShdw blurRad="38100" dist="38100" dir="2700000" algn="tl">
                    <a:srgbClr val="C0C0C0"/>
                  </a:outerShdw>
                </a:effectLst>
                <a:latin typeface="Cambria" pitchFamily="18" charset="0"/>
                <a:ea typeface="PMingLiU" pitchFamily="18" charset="-120"/>
              </a:rPr>
              <a:t>GREEN</a:t>
            </a:r>
            <a:r>
              <a:rPr lang="en-US" altLang="zh-TW" sz="2000" b="0" dirty="0" smtClean="0">
                <a:solidFill>
                  <a:srgbClr val="800000"/>
                </a:solidFill>
                <a:effectLst>
                  <a:outerShdw blurRad="38100" dist="38100" dir="2700000" algn="tl">
                    <a:srgbClr val="C0C0C0"/>
                  </a:outerShdw>
                </a:effectLst>
                <a:latin typeface="Cambria" pitchFamily="18" charset="0"/>
                <a:ea typeface="PMingLiU" pitchFamily="18" charset="-120"/>
              </a:rPr>
              <a:t> </a:t>
            </a:r>
            <a:r>
              <a:rPr lang="en-US" altLang="zh-TW" sz="2000" b="0" dirty="0" smtClean="0">
                <a:effectLst>
                  <a:outerShdw blurRad="38100" dist="38100" dir="2700000" algn="tl">
                    <a:srgbClr val="C0C0C0"/>
                  </a:outerShdw>
                </a:effectLst>
                <a:latin typeface="Cambria" pitchFamily="18" charset="0"/>
                <a:ea typeface="PMingLiU" pitchFamily="18" charset="-120"/>
              </a:rPr>
              <a:t>ECONOMY IN A </a:t>
            </a:r>
            <a:r>
              <a:rPr lang="en-US" altLang="zh-TW" sz="2000" b="0" dirty="0" smtClean="0">
                <a:solidFill>
                  <a:srgbClr val="002060"/>
                </a:solidFill>
                <a:effectLst>
                  <a:outerShdw blurRad="38100" dist="38100" dir="2700000" algn="tl">
                    <a:srgbClr val="C0C0C0"/>
                  </a:outerShdw>
                </a:effectLst>
                <a:latin typeface="Cambria" pitchFamily="18" charset="0"/>
                <a:ea typeface="PMingLiU" pitchFamily="18" charset="-120"/>
              </a:rPr>
              <a:t>BLUE</a:t>
            </a:r>
            <a:r>
              <a:rPr lang="en-US" altLang="zh-TW" sz="2000" b="0" dirty="0" smtClean="0">
                <a:effectLst>
                  <a:outerShdw blurRad="38100" dist="38100" dir="2700000" algn="tl">
                    <a:srgbClr val="C0C0C0"/>
                  </a:outerShdw>
                </a:effectLst>
                <a:latin typeface="Cambria" pitchFamily="18" charset="0"/>
                <a:ea typeface="PMingLiU" pitchFamily="18" charset="-120"/>
              </a:rPr>
              <a:t> CONTINENT” </a:t>
            </a:r>
            <a:r>
              <a:rPr lang="en-US" sz="2000" dirty="0" smtClean="0"/>
              <a:t>power point from the 5</a:t>
            </a:r>
            <a:r>
              <a:rPr lang="en-US" sz="2000" baseline="30000" dirty="0" smtClean="0"/>
              <a:t>th</a:t>
            </a:r>
            <a:r>
              <a:rPr lang="en-US" sz="2000" dirty="0" smtClean="0"/>
              <a:t> Pacific NCD Forum Political</a:t>
            </a:r>
            <a:r>
              <a:rPr lang="en-US" sz="2000" baseline="0" dirty="0" smtClean="0"/>
              <a:t> Commitment to </a:t>
            </a:r>
            <a:r>
              <a:rPr lang="en-US" sz="2000" baseline="0" dirty="0" err="1" smtClean="0"/>
              <a:t>Resiliant</a:t>
            </a:r>
            <a:r>
              <a:rPr lang="en-US" sz="2000" baseline="0" dirty="0" smtClean="0"/>
              <a:t> Actions.  Auckland, New Zealand 9/23 – 9/26/13.</a:t>
            </a:r>
            <a:endParaRPr lang="en-US" sz="2000" dirty="0" smtClean="0"/>
          </a:p>
          <a:p>
            <a:endParaRPr lang="en-US" altLang="en-US" sz="2000"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r>
              <a:rPr lang="en-US" altLang="en-US" dirty="0" smtClean="0"/>
              <a:t>Fiji lamb flap ban</a:t>
            </a:r>
          </a:p>
          <a:p>
            <a:r>
              <a:rPr lang="en-US" altLang="en-US" dirty="0" smtClean="0"/>
              <a:t>Samoa turkey tail ban</a:t>
            </a:r>
          </a:p>
          <a:p>
            <a:r>
              <a:rPr lang="en-US" altLang="en-US" dirty="0" smtClean="0"/>
              <a:t>Tonga proposal to ban mutton flaps – didn’t go anywhere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Slide was taken from</a:t>
            </a:r>
            <a:r>
              <a:rPr lang="en-US" sz="1200" baseline="0" dirty="0" smtClean="0"/>
              <a:t> the </a:t>
            </a:r>
            <a:r>
              <a:rPr lang="en-US" altLang="zh-TW" sz="1200" b="0" dirty="0" smtClean="0">
                <a:effectLst>
                  <a:outerShdw blurRad="38100" dist="38100" dir="2700000" algn="tl">
                    <a:srgbClr val="C0C0C0"/>
                  </a:outerShdw>
                </a:effectLst>
                <a:latin typeface="Cambria" pitchFamily="18" charset="0"/>
                <a:ea typeface="PMingLiU" pitchFamily="18" charset="-120"/>
              </a:rPr>
              <a:t>“NEW NCD ADVOCACY FROM</a:t>
            </a:r>
            <a:r>
              <a:rPr lang="en-US" altLang="zh-TW" sz="1200" b="0" dirty="0" smtClean="0">
                <a:solidFill>
                  <a:srgbClr val="800000"/>
                </a:solidFill>
                <a:effectLst>
                  <a:outerShdw blurRad="38100" dist="38100" dir="2700000" algn="tl">
                    <a:srgbClr val="C0C0C0"/>
                  </a:outerShdw>
                </a:effectLst>
                <a:latin typeface="Cambria" pitchFamily="18" charset="0"/>
                <a:ea typeface="PMingLiU" pitchFamily="18" charset="-120"/>
              </a:rPr>
              <a:t> BROWN </a:t>
            </a:r>
            <a:r>
              <a:rPr lang="en-US" altLang="zh-TW" sz="1200" b="0" dirty="0" smtClean="0">
                <a:effectLst>
                  <a:outerShdw blurRad="38100" dist="38100" dir="2700000" algn="tl">
                    <a:srgbClr val="C0C0C0"/>
                  </a:outerShdw>
                </a:effectLst>
                <a:latin typeface="Cambria" pitchFamily="18" charset="0"/>
                <a:ea typeface="PMingLiU" pitchFamily="18" charset="-120"/>
              </a:rPr>
              <a:t>TO</a:t>
            </a:r>
            <a:r>
              <a:rPr lang="en-US" altLang="zh-TW" sz="1200" b="0" dirty="0" smtClean="0">
                <a:solidFill>
                  <a:srgbClr val="800000"/>
                </a:solidFill>
                <a:effectLst>
                  <a:outerShdw blurRad="38100" dist="38100" dir="2700000" algn="tl">
                    <a:srgbClr val="C0C0C0"/>
                  </a:outerShdw>
                </a:effectLst>
                <a:latin typeface="Cambria" pitchFamily="18" charset="0"/>
                <a:ea typeface="PMingLiU" pitchFamily="18" charset="-120"/>
              </a:rPr>
              <a:t> </a:t>
            </a:r>
            <a:r>
              <a:rPr lang="en-US" altLang="zh-TW" sz="1200" b="0" dirty="0" smtClean="0">
                <a:solidFill>
                  <a:srgbClr val="00B050"/>
                </a:solidFill>
                <a:effectLst>
                  <a:outerShdw blurRad="38100" dist="38100" dir="2700000" algn="tl">
                    <a:srgbClr val="C0C0C0"/>
                  </a:outerShdw>
                </a:effectLst>
                <a:latin typeface="Cambria" pitchFamily="18" charset="0"/>
                <a:ea typeface="PMingLiU" pitchFamily="18" charset="-120"/>
              </a:rPr>
              <a:t>GREEN</a:t>
            </a:r>
            <a:r>
              <a:rPr lang="en-US" altLang="zh-TW" sz="1200" b="0" dirty="0" smtClean="0">
                <a:solidFill>
                  <a:srgbClr val="800000"/>
                </a:solidFill>
                <a:effectLst>
                  <a:outerShdw blurRad="38100" dist="38100" dir="2700000" algn="tl">
                    <a:srgbClr val="C0C0C0"/>
                  </a:outerShdw>
                </a:effectLst>
                <a:latin typeface="Cambria" pitchFamily="18" charset="0"/>
                <a:ea typeface="PMingLiU" pitchFamily="18" charset="-120"/>
              </a:rPr>
              <a:t> </a:t>
            </a:r>
            <a:r>
              <a:rPr lang="en-US" altLang="zh-TW" sz="1200" b="0" dirty="0" smtClean="0">
                <a:effectLst>
                  <a:outerShdw blurRad="38100" dist="38100" dir="2700000" algn="tl">
                    <a:srgbClr val="C0C0C0"/>
                  </a:outerShdw>
                </a:effectLst>
                <a:latin typeface="Cambria" pitchFamily="18" charset="0"/>
                <a:ea typeface="PMingLiU" pitchFamily="18" charset="-120"/>
              </a:rPr>
              <a:t>ECONOMY IN A </a:t>
            </a:r>
            <a:r>
              <a:rPr lang="en-US" altLang="zh-TW" sz="1200" b="0" dirty="0" smtClean="0">
                <a:solidFill>
                  <a:srgbClr val="002060"/>
                </a:solidFill>
                <a:effectLst>
                  <a:outerShdw blurRad="38100" dist="38100" dir="2700000" algn="tl">
                    <a:srgbClr val="C0C0C0"/>
                  </a:outerShdw>
                </a:effectLst>
                <a:latin typeface="Cambria" pitchFamily="18" charset="0"/>
                <a:ea typeface="PMingLiU" pitchFamily="18" charset="-120"/>
              </a:rPr>
              <a:t>BLUE</a:t>
            </a:r>
            <a:r>
              <a:rPr lang="en-US" altLang="zh-TW" sz="1200" b="0" dirty="0" smtClean="0">
                <a:effectLst>
                  <a:outerShdw blurRad="38100" dist="38100" dir="2700000" algn="tl">
                    <a:srgbClr val="C0C0C0"/>
                  </a:outerShdw>
                </a:effectLst>
                <a:latin typeface="Cambria" pitchFamily="18" charset="0"/>
                <a:ea typeface="PMingLiU" pitchFamily="18" charset="-120"/>
              </a:rPr>
              <a:t> CONTINENT” </a:t>
            </a:r>
            <a:r>
              <a:rPr lang="en-US" sz="1200" dirty="0" smtClean="0"/>
              <a:t>power point from the 5</a:t>
            </a:r>
            <a:r>
              <a:rPr lang="en-US" sz="1200" baseline="30000" dirty="0" smtClean="0"/>
              <a:t>th</a:t>
            </a:r>
            <a:r>
              <a:rPr lang="en-US" sz="1200" dirty="0" smtClean="0"/>
              <a:t> Pacific NCD Forum Political</a:t>
            </a:r>
            <a:r>
              <a:rPr lang="en-US" sz="1200" baseline="0" dirty="0" smtClean="0"/>
              <a:t> Commitment to </a:t>
            </a:r>
            <a:r>
              <a:rPr lang="en-US" sz="1200" baseline="0" dirty="0" err="1" smtClean="0"/>
              <a:t>Resiliant</a:t>
            </a:r>
            <a:r>
              <a:rPr lang="en-US" sz="1200" baseline="0" dirty="0" smtClean="0"/>
              <a:t> Actions.  Auckland, New Zealand 9/23 – 9/26/13.</a:t>
            </a:r>
            <a:endParaRPr lang="en-US" sz="1200" dirty="0" smtClean="0"/>
          </a:p>
          <a:p>
            <a:endParaRPr lang="en-AU" altLang="en-US" dirty="0" smtClean="0"/>
          </a:p>
        </p:txBody>
      </p:sp>
      <p:sp>
        <p:nvSpPr>
          <p:cNvPr id="40964" name="Slide Number Placeholder 3"/>
          <p:cNvSpPr>
            <a:spLocks noGrp="1"/>
          </p:cNvSpPr>
          <p:nvPr>
            <p:ph type="sldNum" sz="quarter" idx="5"/>
          </p:nvPr>
        </p:nvSpPr>
        <p:spPr>
          <a:noFill/>
        </p:spPr>
        <p:txBody>
          <a:bodyPr/>
          <a:lstStyle/>
          <a:p>
            <a:fld id="{632C2284-254D-42D1-9063-DAE393461760}" type="slidenum">
              <a:rPr lang="en-AU" altLang="en-US"/>
              <a:pPr/>
              <a:t>7</a:t>
            </a:fld>
            <a:endParaRPr lang="en-AU"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Cost of Cooking </a:t>
            </a:r>
            <a:r>
              <a:rPr lang="en-US" baseline="0" dirty="0" err="1" smtClean="0"/>
              <a:t>vs</a:t>
            </a:r>
            <a:r>
              <a:rPr lang="en-US" baseline="0" dirty="0" smtClean="0"/>
              <a:t> Fast Food</a:t>
            </a:r>
            <a:endParaRPr lang="en-US" dirty="0"/>
          </a:p>
        </p:txBody>
      </p:sp>
      <p:sp>
        <p:nvSpPr>
          <p:cNvPr id="4" name="Slide Number Placeholder 3"/>
          <p:cNvSpPr>
            <a:spLocks noGrp="1"/>
          </p:cNvSpPr>
          <p:nvPr>
            <p:ph type="sldNum" sz="quarter" idx="10"/>
          </p:nvPr>
        </p:nvSpPr>
        <p:spPr/>
        <p:txBody>
          <a:bodyPr/>
          <a:lstStyle/>
          <a:p>
            <a:fld id="{F704A054-F1A5-485A-99C9-33E1634E6D6B}" type="slidenum">
              <a:rPr lang="en-US" smtClean="0"/>
              <a:pPr/>
              <a:t>8</a:t>
            </a:fld>
            <a:endParaRPr lang="en-US"/>
          </a:p>
        </p:txBody>
      </p:sp>
    </p:spTree>
    <p:extLst>
      <p:ext uri="{BB962C8B-B14F-4D97-AF65-F5344CB8AC3E}">
        <p14:creationId xmlns:p14="http://schemas.microsoft.com/office/powerpoint/2010/main" val="29359549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Cost of Cooking </a:t>
            </a:r>
            <a:r>
              <a:rPr lang="en-US" baseline="0" dirty="0" err="1" smtClean="0"/>
              <a:t>vs</a:t>
            </a:r>
            <a:r>
              <a:rPr lang="en-US" baseline="0" dirty="0" smtClean="0"/>
              <a:t> Fast Food</a:t>
            </a:r>
            <a:endParaRPr lang="en-US" dirty="0" smtClean="0"/>
          </a:p>
          <a:p>
            <a:endParaRPr lang="en-US" dirty="0" smtClean="0"/>
          </a:p>
          <a:p>
            <a:r>
              <a:rPr lang="en-US" dirty="0" smtClean="0"/>
              <a:t>An example of</a:t>
            </a:r>
            <a:r>
              <a:rPr lang="en-US" baseline="0" dirty="0" smtClean="0"/>
              <a:t> two options you could purchase for a family of four.</a:t>
            </a:r>
            <a:endParaRPr lang="en-US" dirty="0"/>
          </a:p>
        </p:txBody>
      </p:sp>
      <p:sp>
        <p:nvSpPr>
          <p:cNvPr id="4" name="Slide Number Placeholder 3"/>
          <p:cNvSpPr>
            <a:spLocks noGrp="1"/>
          </p:cNvSpPr>
          <p:nvPr>
            <p:ph type="sldNum" sz="quarter" idx="10"/>
          </p:nvPr>
        </p:nvSpPr>
        <p:spPr/>
        <p:txBody>
          <a:bodyPr/>
          <a:lstStyle/>
          <a:p>
            <a:fld id="{F704A054-F1A5-485A-99C9-33E1634E6D6B}" type="slidenum">
              <a:rPr lang="en-US" smtClean="0"/>
              <a:pPr/>
              <a:t>9</a:t>
            </a:fld>
            <a:endParaRPr lang="en-US"/>
          </a:p>
        </p:txBody>
      </p:sp>
    </p:spTree>
    <p:extLst>
      <p:ext uri="{BB962C8B-B14F-4D97-AF65-F5344CB8AC3E}">
        <p14:creationId xmlns:p14="http://schemas.microsoft.com/office/powerpoint/2010/main" val="21649516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Cost of Cooking </a:t>
            </a:r>
            <a:r>
              <a:rPr lang="en-US" baseline="0" dirty="0" err="1" smtClean="0"/>
              <a:t>vs</a:t>
            </a:r>
            <a:r>
              <a:rPr lang="en-US" baseline="0" dirty="0" smtClean="0"/>
              <a:t> Fast Food</a:t>
            </a:r>
          </a:p>
          <a:p>
            <a:endParaRPr lang="en-US" dirty="0" smtClean="0"/>
          </a:p>
          <a:p>
            <a:r>
              <a:rPr lang="en-US" dirty="0" smtClean="0"/>
              <a:t>This graphic shows the cost and nutrition of a meal for four at McDonald’s versus two different home cooked options. </a:t>
            </a:r>
            <a:endParaRPr lang="en-US" dirty="0"/>
          </a:p>
        </p:txBody>
      </p:sp>
      <p:sp>
        <p:nvSpPr>
          <p:cNvPr id="4" name="Slide Number Placeholder 3"/>
          <p:cNvSpPr>
            <a:spLocks noGrp="1"/>
          </p:cNvSpPr>
          <p:nvPr>
            <p:ph type="sldNum" sz="quarter" idx="10"/>
          </p:nvPr>
        </p:nvSpPr>
        <p:spPr/>
        <p:txBody>
          <a:bodyPr/>
          <a:lstStyle/>
          <a:p>
            <a:fld id="{F704A054-F1A5-485A-99C9-33E1634E6D6B}" type="slidenum">
              <a:rPr lang="en-US" smtClean="0"/>
              <a:pPr/>
              <a:t>10</a:t>
            </a:fld>
            <a:endParaRPr lang="en-US"/>
          </a:p>
        </p:txBody>
      </p:sp>
    </p:spTree>
    <p:extLst>
      <p:ext uri="{BB962C8B-B14F-4D97-AF65-F5344CB8AC3E}">
        <p14:creationId xmlns:p14="http://schemas.microsoft.com/office/powerpoint/2010/main" val="28417458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6723600-797B-45B2-9A4D-2DE133041C56}" type="datetimeFigureOut">
              <a:rPr lang="en-US" smtClean="0"/>
              <a:pPr/>
              <a:t>3/5/2014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978EEE-2E02-446D-8C02-785937B71937}" type="slidenum">
              <a:rPr lang="en-US" smtClean="0"/>
              <a:pPr/>
              <a:t>‹#›</a:t>
            </a:fld>
            <a:endParaRPr lang="en-US"/>
          </a:p>
        </p:txBody>
      </p:sp>
    </p:spTree>
    <p:extLst>
      <p:ext uri="{BB962C8B-B14F-4D97-AF65-F5344CB8AC3E}">
        <p14:creationId xmlns:p14="http://schemas.microsoft.com/office/powerpoint/2010/main" val="245821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723600-797B-45B2-9A4D-2DE133041C56}" type="datetimeFigureOut">
              <a:rPr lang="en-US" smtClean="0"/>
              <a:pPr/>
              <a:t>3/5/2014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978EEE-2E02-446D-8C02-785937B71937}" type="slidenum">
              <a:rPr lang="en-US" smtClean="0"/>
              <a:pPr/>
              <a:t>‹#›</a:t>
            </a:fld>
            <a:endParaRPr lang="en-US"/>
          </a:p>
        </p:txBody>
      </p:sp>
    </p:spTree>
    <p:extLst>
      <p:ext uri="{BB962C8B-B14F-4D97-AF65-F5344CB8AC3E}">
        <p14:creationId xmlns:p14="http://schemas.microsoft.com/office/powerpoint/2010/main" val="3384817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723600-797B-45B2-9A4D-2DE133041C56}" type="datetimeFigureOut">
              <a:rPr lang="en-US" smtClean="0"/>
              <a:pPr/>
              <a:t>3/5/2014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978EEE-2E02-446D-8C02-785937B71937}" type="slidenum">
              <a:rPr lang="en-US" smtClean="0"/>
              <a:pPr/>
              <a:t>‹#›</a:t>
            </a:fld>
            <a:endParaRPr lang="en-US"/>
          </a:p>
        </p:txBody>
      </p:sp>
    </p:spTree>
    <p:extLst>
      <p:ext uri="{BB962C8B-B14F-4D97-AF65-F5344CB8AC3E}">
        <p14:creationId xmlns:p14="http://schemas.microsoft.com/office/powerpoint/2010/main" val="2484735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723600-797B-45B2-9A4D-2DE133041C56}" type="datetimeFigureOut">
              <a:rPr lang="en-US" smtClean="0"/>
              <a:pPr/>
              <a:t>3/5/2014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978EEE-2E02-446D-8C02-785937B71937}" type="slidenum">
              <a:rPr lang="en-US" smtClean="0"/>
              <a:pPr/>
              <a:t>‹#›</a:t>
            </a:fld>
            <a:endParaRPr lang="en-US"/>
          </a:p>
        </p:txBody>
      </p:sp>
    </p:spTree>
    <p:extLst>
      <p:ext uri="{BB962C8B-B14F-4D97-AF65-F5344CB8AC3E}">
        <p14:creationId xmlns:p14="http://schemas.microsoft.com/office/powerpoint/2010/main" val="218953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6723600-797B-45B2-9A4D-2DE133041C56}" type="datetimeFigureOut">
              <a:rPr lang="en-US" smtClean="0"/>
              <a:pPr/>
              <a:t>3/5/2014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978EEE-2E02-446D-8C02-785937B71937}" type="slidenum">
              <a:rPr lang="en-US" smtClean="0"/>
              <a:pPr/>
              <a:t>‹#›</a:t>
            </a:fld>
            <a:endParaRPr lang="en-US"/>
          </a:p>
        </p:txBody>
      </p:sp>
    </p:spTree>
    <p:extLst>
      <p:ext uri="{BB962C8B-B14F-4D97-AF65-F5344CB8AC3E}">
        <p14:creationId xmlns:p14="http://schemas.microsoft.com/office/powerpoint/2010/main" val="239080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6723600-797B-45B2-9A4D-2DE133041C56}" type="datetimeFigureOut">
              <a:rPr lang="en-US" smtClean="0"/>
              <a:pPr/>
              <a:t>3/5/2014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978EEE-2E02-446D-8C02-785937B71937}" type="slidenum">
              <a:rPr lang="en-US" smtClean="0"/>
              <a:pPr/>
              <a:t>‹#›</a:t>
            </a:fld>
            <a:endParaRPr lang="en-US"/>
          </a:p>
        </p:txBody>
      </p:sp>
    </p:spTree>
    <p:extLst>
      <p:ext uri="{BB962C8B-B14F-4D97-AF65-F5344CB8AC3E}">
        <p14:creationId xmlns:p14="http://schemas.microsoft.com/office/powerpoint/2010/main" val="1401002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6723600-797B-45B2-9A4D-2DE133041C56}" type="datetimeFigureOut">
              <a:rPr lang="en-US" smtClean="0"/>
              <a:pPr/>
              <a:t>3/5/2014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978EEE-2E02-446D-8C02-785937B71937}" type="slidenum">
              <a:rPr lang="en-US" smtClean="0"/>
              <a:pPr/>
              <a:t>‹#›</a:t>
            </a:fld>
            <a:endParaRPr lang="en-US"/>
          </a:p>
        </p:txBody>
      </p:sp>
    </p:spTree>
    <p:extLst>
      <p:ext uri="{BB962C8B-B14F-4D97-AF65-F5344CB8AC3E}">
        <p14:creationId xmlns:p14="http://schemas.microsoft.com/office/powerpoint/2010/main" val="380588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6723600-797B-45B2-9A4D-2DE133041C56}" type="datetimeFigureOut">
              <a:rPr lang="en-US" smtClean="0"/>
              <a:pPr/>
              <a:t>3/5/2014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978EEE-2E02-446D-8C02-785937B71937}" type="slidenum">
              <a:rPr lang="en-US" smtClean="0"/>
              <a:pPr/>
              <a:t>‹#›</a:t>
            </a:fld>
            <a:endParaRPr lang="en-US"/>
          </a:p>
        </p:txBody>
      </p:sp>
    </p:spTree>
    <p:extLst>
      <p:ext uri="{BB962C8B-B14F-4D97-AF65-F5344CB8AC3E}">
        <p14:creationId xmlns:p14="http://schemas.microsoft.com/office/powerpoint/2010/main" val="2442310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723600-797B-45B2-9A4D-2DE133041C56}" type="datetimeFigureOut">
              <a:rPr lang="en-US" smtClean="0"/>
              <a:pPr/>
              <a:t>3/5/2014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978EEE-2E02-446D-8C02-785937B71937}" type="slidenum">
              <a:rPr lang="en-US" smtClean="0"/>
              <a:pPr/>
              <a:t>‹#›</a:t>
            </a:fld>
            <a:endParaRPr lang="en-US"/>
          </a:p>
        </p:txBody>
      </p:sp>
    </p:spTree>
    <p:extLst>
      <p:ext uri="{BB962C8B-B14F-4D97-AF65-F5344CB8AC3E}">
        <p14:creationId xmlns:p14="http://schemas.microsoft.com/office/powerpoint/2010/main" val="1143514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723600-797B-45B2-9A4D-2DE133041C56}" type="datetimeFigureOut">
              <a:rPr lang="en-US" smtClean="0"/>
              <a:pPr/>
              <a:t>3/5/2014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978EEE-2E02-446D-8C02-785937B71937}" type="slidenum">
              <a:rPr lang="en-US" smtClean="0"/>
              <a:pPr/>
              <a:t>‹#›</a:t>
            </a:fld>
            <a:endParaRPr lang="en-US"/>
          </a:p>
        </p:txBody>
      </p:sp>
    </p:spTree>
    <p:extLst>
      <p:ext uri="{BB962C8B-B14F-4D97-AF65-F5344CB8AC3E}">
        <p14:creationId xmlns:p14="http://schemas.microsoft.com/office/powerpoint/2010/main" val="208526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723600-797B-45B2-9A4D-2DE133041C56}" type="datetimeFigureOut">
              <a:rPr lang="en-US" smtClean="0"/>
              <a:pPr/>
              <a:t>3/5/2014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978EEE-2E02-446D-8C02-785937B71937}" type="slidenum">
              <a:rPr lang="en-US" smtClean="0"/>
              <a:pPr/>
              <a:t>‹#›</a:t>
            </a:fld>
            <a:endParaRPr lang="en-US"/>
          </a:p>
        </p:txBody>
      </p:sp>
    </p:spTree>
    <p:extLst>
      <p:ext uri="{BB962C8B-B14F-4D97-AF65-F5344CB8AC3E}">
        <p14:creationId xmlns:p14="http://schemas.microsoft.com/office/powerpoint/2010/main" val="2311130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723600-797B-45B2-9A4D-2DE133041C56}" type="datetimeFigureOut">
              <a:rPr lang="en-US" smtClean="0"/>
              <a:pPr/>
              <a:t>3/5/2014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978EEE-2E02-446D-8C02-785937B71937}" type="slidenum">
              <a:rPr lang="en-US" smtClean="0"/>
              <a:pPr/>
              <a:t>‹#›</a:t>
            </a:fld>
            <a:endParaRPr lang="en-US"/>
          </a:p>
        </p:txBody>
      </p:sp>
    </p:spTree>
    <p:extLst>
      <p:ext uri="{BB962C8B-B14F-4D97-AF65-F5344CB8AC3E}">
        <p14:creationId xmlns:p14="http://schemas.microsoft.com/office/powerpoint/2010/main" val="27694136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www.cnn.com/2010/OPINION/12/06/frum.obesity.military/index.html"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6.xml"/><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 </a:t>
            </a:r>
            <a:endParaRPr lang="en-US" dirty="0"/>
          </a:p>
        </p:txBody>
      </p:sp>
      <p:sp>
        <p:nvSpPr>
          <p:cNvPr id="4" name="Content Placeholder 3"/>
          <p:cNvSpPr>
            <a:spLocks noGrp="1"/>
          </p:cNvSpPr>
          <p:nvPr>
            <p:ph idx="1"/>
          </p:nvPr>
        </p:nvSpPr>
        <p:spPr/>
        <p:txBody>
          <a:bodyPr>
            <a:normAutofit/>
          </a:bodyPr>
          <a:lstStyle/>
          <a:p>
            <a:pPr marL="0" indent="0">
              <a:buNone/>
            </a:pPr>
            <a:r>
              <a:rPr lang="en-US" sz="5400" dirty="0" smtClean="0"/>
              <a:t>Slides that can be used to supplement a power point on </a:t>
            </a:r>
            <a:r>
              <a:rPr lang="en-US" sz="5400" smtClean="0"/>
              <a:t>the </a:t>
            </a:r>
            <a:r>
              <a:rPr lang="en-US" sz="5400" b="1" smtClean="0"/>
              <a:t>cost </a:t>
            </a:r>
            <a:r>
              <a:rPr lang="en-US" sz="5400" b="1" dirty="0" smtClean="0"/>
              <a:t>of obesity</a:t>
            </a:r>
            <a:endParaRPr lang="en-US" sz="5400" b="1" dirty="0"/>
          </a:p>
        </p:txBody>
      </p:sp>
    </p:spTree>
    <p:extLst>
      <p:ext uri="{BB962C8B-B14F-4D97-AF65-F5344CB8AC3E}">
        <p14:creationId xmlns:p14="http://schemas.microsoft.com/office/powerpoint/2010/main" val="28403317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96152" y="0"/>
            <a:ext cx="3551695" cy="6858000"/>
          </a:xfrm>
          <a:prstGeom prst="rect">
            <a:avLst/>
          </a:prstGeom>
        </p:spPr>
      </p:pic>
    </p:spTree>
    <p:extLst>
      <p:ext uri="{BB962C8B-B14F-4D97-AF65-F5344CB8AC3E}">
        <p14:creationId xmlns:p14="http://schemas.microsoft.com/office/powerpoint/2010/main" val="22807040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587500" y="1847850"/>
            <a:ext cx="5969000" cy="3162300"/>
          </a:xfrm>
          <a:prstGeom prst="rect">
            <a:avLst/>
          </a:prstGeom>
        </p:spPr>
      </p:pic>
    </p:spTree>
    <p:extLst>
      <p:ext uri="{BB962C8B-B14F-4D97-AF65-F5344CB8AC3E}">
        <p14:creationId xmlns:p14="http://schemas.microsoft.com/office/powerpoint/2010/main" val="34489059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405062" y="1357312"/>
            <a:ext cx="4333875" cy="4143375"/>
          </a:xfrm>
          <a:prstGeom prst="rect">
            <a:avLst/>
          </a:prstGeom>
        </p:spPr>
      </p:pic>
    </p:spTree>
    <p:extLst>
      <p:ext uri="{BB962C8B-B14F-4D97-AF65-F5344CB8AC3E}">
        <p14:creationId xmlns:p14="http://schemas.microsoft.com/office/powerpoint/2010/main" val="25435508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16058" y="0"/>
            <a:ext cx="4711884" cy="6858000"/>
          </a:xfrm>
          <a:prstGeom prst="rect">
            <a:avLst/>
          </a:prstGeom>
        </p:spPr>
      </p:pic>
    </p:spTree>
    <p:extLst>
      <p:ext uri="{BB962C8B-B14F-4D97-AF65-F5344CB8AC3E}">
        <p14:creationId xmlns:p14="http://schemas.microsoft.com/office/powerpoint/2010/main" val="30884456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57279" y="0"/>
            <a:ext cx="2429442" cy="6858000"/>
          </a:xfrm>
          <a:prstGeom prst="rect">
            <a:avLst/>
          </a:prstGeom>
        </p:spPr>
      </p:pic>
    </p:spTree>
    <p:extLst>
      <p:ext uri="{BB962C8B-B14F-4D97-AF65-F5344CB8AC3E}">
        <p14:creationId xmlns:p14="http://schemas.microsoft.com/office/powerpoint/2010/main" val="35771466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544753"/>
            <a:ext cx="9144000" cy="3768493"/>
          </a:xfrm>
          <a:prstGeom prst="rect">
            <a:avLst/>
          </a:prstGeom>
        </p:spPr>
      </p:pic>
    </p:spTree>
    <p:extLst>
      <p:ext uri="{BB962C8B-B14F-4D97-AF65-F5344CB8AC3E}">
        <p14:creationId xmlns:p14="http://schemas.microsoft.com/office/powerpoint/2010/main" val="14160260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Samoa Air defends weighty </a:t>
            </a:r>
            <a:r>
              <a:rPr lang="en-US" b="1" dirty="0" smtClean="0"/>
              <a:t>fares</a:t>
            </a:r>
            <a:endParaRPr lang="en-US" dirty="0"/>
          </a:p>
        </p:txBody>
      </p:sp>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392950" y="1600200"/>
            <a:ext cx="6358099" cy="4525963"/>
          </a:xfrm>
        </p:spPr>
      </p:pic>
    </p:spTree>
    <p:extLst>
      <p:ext uri="{BB962C8B-B14F-4D97-AF65-F5344CB8AC3E}">
        <p14:creationId xmlns:p14="http://schemas.microsoft.com/office/powerpoint/2010/main" val="40894558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990442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206500" y="1193800"/>
            <a:ext cx="6731000" cy="4470400"/>
          </a:xfrm>
          <a:prstGeom prst="rect">
            <a:avLst/>
          </a:prstGeom>
        </p:spPr>
      </p:pic>
    </p:spTree>
    <p:extLst>
      <p:ext uri="{BB962C8B-B14F-4D97-AF65-F5344CB8AC3E}">
        <p14:creationId xmlns:p14="http://schemas.microsoft.com/office/powerpoint/2010/main" val="10844609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032000" y="1746250"/>
            <a:ext cx="5080000" cy="3365500"/>
          </a:xfrm>
          <a:prstGeom prst="rect">
            <a:avLst/>
          </a:prstGeom>
        </p:spPr>
      </p:pic>
    </p:spTree>
    <p:extLst>
      <p:ext uri="{BB962C8B-B14F-4D97-AF65-F5344CB8AC3E}">
        <p14:creationId xmlns:p14="http://schemas.microsoft.com/office/powerpoint/2010/main" val="32520621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75863" y="747338"/>
            <a:ext cx="6792273" cy="5363324"/>
          </a:xfrm>
          <a:prstGeom prst="rect">
            <a:avLst/>
          </a:prstGeom>
        </p:spPr>
      </p:pic>
    </p:spTree>
    <p:extLst>
      <p:ext uri="{BB962C8B-B14F-4D97-AF65-F5344CB8AC3E}">
        <p14:creationId xmlns:p14="http://schemas.microsoft.com/office/powerpoint/2010/main" val="2099973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77152"/>
            <a:ext cx="9144000" cy="6703695"/>
          </a:xfrm>
          <a:prstGeom prst="rect">
            <a:avLst/>
          </a:prstGeom>
        </p:spPr>
      </p:pic>
    </p:spTree>
    <p:extLst>
      <p:ext uri="{BB962C8B-B14F-4D97-AF65-F5344CB8AC3E}">
        <p14:creationId xmlns:p14="http://schemas.microsoft.com/office/powerpoint/2010/main" val="6400302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947496" y="2681183"/>
            <a:ext cx="5249008" cy="1495634"/>
          </a:xfrm>
          <a:prstGeom prst="rect">
            <a:avLst/>
          </a:prstGeom>
        </p:spPr>
      </p:pic>
    </p:spTree>
    <p:extLst>
      <p:ext uri="{BB962C8B-B14F-4D97-AF65-F5344CB8AC3E}">
        <p14:creationId xmlns:p14="http://schemas.microsoft.com/office/powerpoint/2010/main" val="35425747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295400" y="2590800"/>
            <a:ext cx="6134957" cy="3877216"/>
          </a:xfrm>
          <a:prstGeom prst="rect">
            <a:avLst/>
          </a:prstGeom>
        </p:spPr>
      </p:pic>
      <p:sp>
        <p:nvSpPr>
          <p:cNvPr id="3" name="Title 2"/>
          <p:cNvSpPr>
            <a:spLocks noGrp="1"/>
          </p:cNvSpPr>
          <p:nvPr>
            <p:ph type="title"/>
          </p:nvPr>
        </p:nvSpPr>
        <p:spPr/>
        <p:txBody>
          <a:bodyPr/>
          <a:lstStyle/>
          <a:p>
            <a:r>
              <a:rPr lang="en-US" dirty="0" smtClean="0"/>
              <a:t>The Cost of Being FAT</a:t>
            </a:r>
            <a:endParaRPr lang="en-US" dirty="0"/>
          </a:p>
        </p:txBody>
      </p:sp>
      <p:sp>
        <p:nvSpPr>
          <p:cNvPr id="4" name="Content Placeholder 3"/>
          <p:cNvSpPr>
            <a:spLocks noGrp="1"/>
          </p:cNvSpPr>
          <p:nvPr>
            <p:ph idx="1"/>
          </p:nvPr>
        </p:nvSpPr>
        <p:spPr/>
        <p:txBody>
          <a:bodyPr/>
          <a:lstStyle/>
          <a:p>
            <a:r>
              <a:rPr lang="en-US" sz="1600" dirty="0">
                <a:hlinkClick r:id="rId4"/>
              </a:rPr>
              <a:t>http://</a:t>
            </a:r>
            <a:r>
              <a:rPr lang="en-US" sz="1600" dirty="0" smtClean="0">
                <a:hlinkClick r:id="rId4"/>
              </a:rPr>
              <a:t>www.cnn.com/2010/OPINION/12/06/frum.obesity.military/index.html</a:t>
            </a:r>
            <a:endParaRPr lang="en-US" sz="1600" dirty="0" smtClean="0"/>
          </a:p>
          <a:p>
            <a:endParaRPr lang="en-US" sz="1600" dirty="0"/>
          </a:p>
          <a:p>
            <a:pPr marL="0" indent="0">
              <a:buNone/>
            </a:pPr>
            <a:endParaRPr lang="en-US" dirty="0"/>
          </a:p>
        </p:txBody>
      </p:sp>
    </p:spTree>
    <p:extLst>
      <p:ext uri="{BB962C8B-B14F-4D97-AF65-F5344CB8AC3E}">
        <p14:creationId xmlns:p14="http://schemas.microsoft.com/office/powerpoint/2010/main" val="17088903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611188" y="773113"/>
            <a:ext cx="8229600" cy="1143000"/>
          </a:xfrm>
        </p:spPr>
        <p:txBody>
          <a:bodyPr/>
          <a:lstStyle/>
          <a:p>
            <a:r>
              <a:rPr lang="en-AU" sz="2800" smtClean="0"/>
              <a:t>At least 70% all deaths are from NCDs</a:t>
            </a:r>
            <a:br>
              <a:rPr lang="en-AU" sz="2800" smtClean="0"/>
            </a:br>
            <a:r>
              <a:rPr lang="en-AU" sz="1400" i="1" smtClean="0"/>
              <a:t>Source: WHO (2011) Noncommunicable Diseases Country Profiles </a:t>
            </a:r>
            <a:r>
              <a:rPr lang="en-AU" sz="2800" smtClean="0"/>
              <a:t> </a:t>
            </a:r>
          </a:p>
        </p:txBody>
      </p:sp>
      <p:graphicFrame>
        <p:nvGraphicFramePr>
          <p:cNvPr id="4" name="Content Placeholder 3"/>
          <p:cNvGraphicFramePr>
            <a:graphicFrameLocks noGrp="1"/>
          </p:cNvGraphicFramePr>
          <p:nvPr>
            <p:ph sz="quarter" idx="1"/>
          </p:nvPr>
        </p:nvGraphicFramePr>
        <p:xfrm>
          <a:off x="611188" y="1916113"/>
          <a:ext cx="7993062" cy="4348162"/>
        </p:xfrm>
        <a:graphic>
          <a:graphicData uri="http://schemas.openxmlformats.org/drawingml/2006/table">
            <a:tbl>
              <a:tblPr firstRow="1" firstCol="1" bandRow="1"/>
              <a:tblGrid>
                <a:gridCol w="4016423"/>
                <a:gridCol w="1226375"/>
                <a:gridCol w="1225511"/>
                <a:gridCol w="1524753"/>
              </a:tblGrid>
              <a:tr h="560901">
                <a:tc>
                  <a:txBody>
                    <a:bodyPr/>
                    <a:lstStyle/>
                    <a:p>
                      <a:pPr>
                        <a:lnSpc>
                          <a:spcPct val="115000"/>
                        </a:lnSpc>
                        <a:spcAft>
                          <a:spcPts val="0"/>
                        </a:spcAft>
                      </a:pPr>
                      <a:r>
                        <a:rPr lang="en-AU" sz="1600" b="1" dirty="0">
                          <a:solidFill>
                            <a:srgbClr val="FFFFFF"/>
                          </a:solidFill>
                          <a:effectLst/>
                          <a:latin typeface="Calibri"/>
                          <a:ea typeface="Calibri"/>
                          <a:cs typeface="Times New Roman"/>
                        </a:rPr>
                        <a:t>NCD and other, proportion of total deaths all </a:t>
                      </a:r>
                      <a:r>
                        <a:rPr lang="en-AU" sz="1600" b="1" dirty="0" smtClean="0">
                          <a:solidFill>
                            <a:srgbClr val="FFFFFF"/>
                          </a:solidFill>
                          <a:effectLst/>
                          <a:latin typeface="Calibri"/>
                          <a:ea typeface="Calibri"/>
                          <a:cs typeface="Times New Roman"/>
                        </a:rPr>
                        <a:t>ages, 2008</a:t>
                      </a:r>
                      <a:endParaRPr lang="en-AU" sz="1600" dirty="0">
                        <a:effectLst/>
                        <a:latin typeface="Calibri"/>
                        <a:ea typeface="Calibri"/>
                        <a:cs typeface="Times New Roman"/>
                      </a:endParaRPr>
                    </a:p>
                  </a:txBody>
                  <a:tcPr marL="68581" marR="68581"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r">
                        <a:lnSpc>
                          <a:spcPct val="115000"/>
                        </a:lnSpc>
                        <a:spcAft>
                          <a:spcPts val="0"/>
                        </a:spcAft>
                      </a:pPr>
                      <a:r>
                        <a:rPr lang="en-AU" sz="1600" b="1">
                          <a:solidFill>
                            <a:srgbClr val="FFFFFF"/>
                          </a:solidFill>
                          <a:effectLst/>
                          <a:latin typeface="Calibri"/>
                          <a:ea typeface="Calibri"/>
                          <a:cs typeface="Times New Roman"/>
                        </a:rPr>
                        <a:t>Samoa</a:t>
                      </a:r>
                      <a:endParaRPr lang="en-AU" sz="1600">
                        <a:effectLst/>
                        <a:latin typeface="Calibri"/>
                        <a:ea typeface="Calibri"/>
                        <a:cs typeface="Times New Roman"/>
                      </a:endParaRPr>
                    </a:p>
                  </a:txBody>
                  <a:tcPr marL="68581" marR="68581"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r">
                        <a:lnSpc>
                          <a:spcPct val="115000"/>
                        </a:lnSpc>
                        <a:spcAft>
                          <a:spcPts val="0"/>
                        </a:spcAft>
                      </a:pPr>
                      <a:r>
                        <a:rPr lang="en-AU" sz="1600" b="1">
                          <a:solidFill>
                            <a:srgbClr val="FFFFFF"/>
                          </a:solidFill>
                          <a:effectLst/>
                          <a:latin typeface="Calibri"/>
                          <a:ea typeface="Calibri"/>
                          <a:cs typeface="Times New Roman"/>
                        </a:rPr>
                        <a:t>Tonga </a:t>
                      </a:r>
                      <a:endParaRPr lang="en-AU" sz="1600">
                        <a:effectLst/>
                        <a:latin typeface="Calibri"/>
                        <a:ea typeface="Calibri"/>
                        <a:cs typeface="Times New Roman"/>
                      </a:endParaRPr>
                    </a:p>
                  </a:txBody>
                  <a:tcPr marL="68581" marR="68581"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r">
                        <a:lnSpc>
                          <a:spcPct val="115000"/>
                        </a:lnSpc>
                        <a:spcAft>
                          <a:spcPts val="0"/>
                        </a:spcAft>
                      </a:pPr>
                      <a:r>
                        <a:rPr lang="en-AU" sz="1600" b="1">
                          <a:solidFill>
                            <a:srgbClr val="FFFFFF"/>
                          </a:solidFill>
                          <a:effectLst/>
                          <a:latin typeface="Calibri"/>
                          <a:ea typeface="Calibri"/>
                          <a:cs typeface="Times New Roman"/>
                        </a:rPr>
                        <a:t>Vanuatu</a:t>
                      </a:r>
                      <a:endParaRPr lang="en-AU" sz="1600">
                        <a:effectLst/>
                        <a:latin typeface="Calibri"/>
                        <a:ea typeface="Calibri"/>
                        <a:cs typeface="Times New Roman"/>
                      </a:endParaRPr>
                    </a:p>
                  </a:txBody>
                  <a:tcPr marL="68581" marR="68581"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r>
              <a:tr h="403295">
                <a:tc>
                  <a:txBody>
                    <a:bodyPr/>
                    <a:lstStyle/>
                    <a:p>
                      <a:pPr>
                        <a:lnSpc>
                          <a:spcPct val="115000"/>
                        </a:lnSpc>
                        <a:spcAft>
                          <a:spcPts val="0"/>
                        </a:spcAft>
                      </a:pPr>
                      <a:r>
                        <a:rPr lang="en-AU" sz="1600" i="1" dirty="0">
                          <a:effectLst/>
                          <a:latin typeface="Calibri"/>
                          <a:ea typeface="Calibri"/>
                          <a:cs typeface="Times New Roman"/>
                        </a:rPr>
                        <a:t>NCD</a:t>
                      </a:r>
                      <a:endParaRPr lang="en-AU" sz="1600" dirty="0">
                        <a:effectLst/>
                        <a:latin typeface="Calibri"/>
                        <a:ea typeface="Calibri"/>
                        <a:cs typeface="Times New Roman"/>
                      </a:endParaRPr>
                    </a:p>
                  </a:txBody>
                  <a:tcPr marL="68581" marR="68581"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nSpc>
                          <a:spcPct val="115000"/>
                        </a:lnSpc>
                        <a:spcAft>
                          <a:spcPts val="0"/>
                        </a:spcAft>
                      </a:pPr>
                      <a:r>
                        <a:rPr lang="en-AU" sz="1600" dirty="0">
                          <a:effectLst/>
                          <a:latin typeface="Calibri"/>
                          <a:ea typeface="Calibri"/>
                          <a:cs typeface="Times New Roman"/>
                        </a:rPr>
                        <a:t> </a:t>
                      </a:r>
                    </a:p>
                  </a:txBody>
                  <a:tcPr marL="68581" marR="68581"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nSpc>
                          <a:spcPct val="115000"/>
                        </a:lnSpc>
                        <a:spcAft>
                          <a:spcPts val="0"/>
                        </a:spcAft>
                      </a:pPr>
                      <a:r>
                        <a:rPr lang="en-AU" sz="1600" dirty="0">
                          <a:effectLst/>
                          <a:latin typeface="Calibri"/>
                          <a:ea typeface="Calibri"/>
                          <a:cs typeface="Times New Roman"/>
                        </a:rPr>
                        <a:t> </a:t>
                      </a:r>
                    </a:p>
                  </a:txBody>
                  <a:tcPr marL="68581" marR="68581"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nSpc>
                          <a:spcPct val="115000"/>
                        </a:lnSpc>
                        <a:spcAft>
                          <a:spcPts val="0"/>
                        </a:spcAft>
                      </a:pPr>
                      <a:r>
                        <a:rPr lang="en-AU" sz="1600">
                          <a:effectLst/>
                          <a:latin typeface="Calibri"/>
                          <a:ea typeface="Calibri"/>
                          <a:cs typeface="Times New Roman"/>
                        </a:rPr>
                        <a:t> </a:t>
                      </a:r>
                    </a:p>
                  </a:txBody>
                  <a:tcPr marL="68581" marR="68581"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403295">
                <a:tc>
                  <a:txBody>
                    <a:bodyPr/>
                    <a:lstStyle/>
                    <a:p>
                      <a:pPr>
                        <a:lnSpc>
                          <a:spcPct val="115000"/>
                        </a:lnSpc>
                        <a:spcAft>
                          <a:spcPts val="0"/>
                        </a:spcAft>
                      </a:pPr>
                      <a:r>
                        <a:rPr lang="en-AU" sz="1600" dirty="0">
                          <a:effectLst/>
                          <a:latin typeface="Calibri"/>
                          <a:ea typeface="Calibri"/>
                          <a:cs typeface="Times New Roman"/>
                        </a:rPr>
                        <a:t>Cardiovascular disease</a:t>
                      </a:r>
                    </a:p>
                  </a:txBody>
                  <a:tcPr marL="68581" marR="68581"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15000"/>
                        </a:lnSpc>
                        <a:spcAft>
                          <a:spcPts val="0"/>
                        </a:spcAft>
                      </a:pPr>
                      <a:r>
                        <a:rPr lang="en-AU" sz="1600" dirty="0">
                          <a:effectLst/>
                          <a:latin typeface="Calibri"/>
                          <a:ea typeface="Calibri"/>
                          <a:cs typeface="Times New Roman"/>
                        </a:rPr>
                        <a:t>37%</a:t>
                      </a:r>
                    </a:p>
                  </a:txBody>
                  <a:tcPr marL="68581" marR="68581"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15000"/>
                        </a:lnSpc>
                        <a:spcAft>
                          <a:spcPts val="0"/>
                        </a:spcAft>
                      </a:pPr>
                      <a:r>
                        <a:rPr lang="en-AU" sz="1600" dirty="0">
                          <a:effectLst/>
                          <a:latin typeface="Calibri"/>
                          <a:ea typeface="Calibri"/>
                          <a:cs typeface="Times New Roman"/>
                        </a:rPr>
                        <a:t>38%</a:t>
                      </a:r>
                    </a:p>
                  </a:txBody>
                  <a:tcPr marL="68581" marR="68581"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15000"/>
                        </a:lnSpc>
                        <a:spcAft>
                          <a:spcPts val="0"/>
                        </a:spcAft>
                      </a:pPr>
                      <a:r>
                        <a:rPr lang="en-AU" sz="1600" dirty="0">
                          <a:effectLst/>
                          <a:latin typeface="Calibri"/>
                          <a:ea typeface="Calibri"/>
                          <a:cs typeface="Times New Roman"/>
                        </a:rPr>
                        <a:t>36%</a:t>
                      </a:r>
                    </a:p>
                  </a:txBody>
                  <a:tcPr marL="68581" marR="68581"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403295">
                <a:tc>
                  <a:txBody>
                    <a:bodyPr/>
                    <a:lstStyle/>
                    <a:p>
                      <a:pPr>
                        <a:lnSpc>
                          <a:spcPct val="115000"/>
                        </a:lnSpc>
                        <a:spcAft>
                          <a:spcPts val="0"/>
                        </a:spcAft>
                      </a:pPr>
                      <a:r>
                        <a:rPr lang="en-AU" sz="1600" dirty="0">
                          <a:effectLst/>
                          <a:latin typeface="Calibri"/>
                          <a:ea typeface="Calibri"/>
                          <a:cs typeface="Times New Roman"/>
                        </a:rPr>
                        <a:t>Chronic Respiratory Diseases</a:t>
                      </a:r>
                    </a:p>
                  </a:txBody>
                  <a:tcPr marL="68581" marR="68581"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15000"/>
                        </a:lnSpc>
                        <a:spcAft>
                          <a:spcPts val="0"/>
                        </a:spcAft>
                      </a:pPr>
                      <a:r>
                        <a:rPr lang="en-AU" sz="1600" dirty="0">
                          <a:effectLst/>
                          <a:latin typeface="Calibri"/>
                          <a:ea typeface="Calibri"/>
                          <a:cs typeface="Times New Roman"/>
                        </a:rPr>
                        <a:t>7%</a:t>
                      </a:r>
                    </a:p>
                  </a:txBody>
                  <a:tcPr marL="68581" marR="68581"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15000"/>
                        </a:lnSpc>
                        <a:spcAft>
                          <a:spcPts val="0"/>
                        </a:spcAft>
                      </a:pPr>
                      <a:r>
                        <a:rPr lang="en-AU" sz="1600">
                          <a:effectLst/>
                          <a:latin typeface="Calibri"/>
                          <a:ea typeface="Calibri"/>
                          <a:cs typeface="Times New Roman"/>
                        </a:rPr>
                        <a:t>7%</a:t>
                      </a:r>
                    </a:p>
                  </a:txBody>
                  <a:tcPr marL="68581" marR="68581"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15000"/>
                        </a:lnSpc>
                        <a:spcAft>
                          <a:spcPts val="0"/>
                        </a:spcAft>
                      </a:pPr>
                      <a:r>
                        <a:rPr lang="en-AU" sz="1600" dirty="0">
                          <a:effectLst/>
                          <a:latin typeface="Calibri"/>
                          <a:ea typeface="Calibri"/>
                          <a:cs typeface="Times New Roman"/>
                        </a:rPr>
                        <a:t>6%</a:t>
                      </a:r>
                    </a:p>
                  </a:txBody>
                  <a:tcPr marL="68581" marR="68581"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403295">
                <a:tc>
                  <a:txBody>
                    <a:bodyPr/>
                    <a:lstStyle/>
                    <a:p>
                      <a:pPr>
                        <a:lnSpc>
                          <a:spcPct val="115000"/>
                        </a:lnSpc>
                        <a:spcAft>
                          <a:spcPts val="0"/>
                        </a:spcAft>
                      </a:pPr>
                      <a:r>
                        <a:rPr lang="en-AU" sz="1600">
                          <a:effectLst/>
                          <a:latin typeface="Calibri"/>
                          <a:ea typeface="Calibri"/>
                          <a:cs typeface="Times New Roman"/>
                        </a:rPr>
                        <a:t>Cancers</a:t>
                      </a:r>
                    </a:p>
                  </a:txBody>
                  <a:tcPr marL="68581" marR="68581"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15000"/>
                        </a:lnSpc>
                        <a:spcAft>
                          <a:spcPts val="0"/>
                        </a:spcAft>
                      </a:pPr>
                      <a:r>
                        <a:rPr lang="en-AU" sz="1600" dirty="0">
                          <a:effectLst/>
                          <a:latin typeface="Calibri"/>
                          <a:ea typeface="Calibri"/>
                          <a:cs typeface="Times New Roman"/>
                        </a:rPr>
                        <a:t>6%</a:t>
                      </a:r>
                    </a:p>
                  </a:txBody>
                  <a:tcPr marL="68581" marR="68581"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15000"/>
                        </a:lnSpc>
                        <a:spcAft>
                          <a:spcPts val="0"/>
                        </a:spcAft>
                      </a:pPr>
                      <a:r>
                        <a:rPr lang="en-AU" sz="1600" dirty="0">
                          <a:effectLst/>
                          <a:latin typeface="Calibri"/>
                          <a:ea typeface="Calibri"/>
                          <a:cs typeface="Times New Roman"/>
                        </a:rPr>
                        <a:t>9%</a:t>
                      </a:r>
                    </a:p>
                  </a:txBody>
                  <a:tcPr marL="68581" marR="68581"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15000"/>
                        </a:lnSpc>
                        <a:spcAft>
                          <a:spcPts val="0"/>
                        </a:spcAft>
                      </a:pPr>
                      <a:r>
                        <a:rPr lang="en-AU" sz="1600" dirty="0">
                          <a:effectLst/>
                          <a:latin typeface="Calibri"/>
                          <a:ea typeface="Calibri"/>
                          <a:cs typeface="Times New Roman"/>
                        </a:rPr>
                        <a:t>12%</a:t>
                      </a:r>
                    </a:p>
                  </a:txBody>
                  <a:tcPr marL="68581" marR="68581"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403295">
                <a:tc>
                  <a:txBody>
                    <a:bodyPr/>
                    <a:lstStyle/>
                    <a:p>
                      <a:pPr>
                        <a:lnSpc>
                          <a:spcPct val="115000"/>
                        </a:lnSpc>
                        <a:spcAft>
                          <a:spcPts val="0"/>
                        </a:spcAft>
                      </a:pPr>
                      <a:r>
                        <a:rPr lang="en-AU" sz="1600">
                          <a:effectLst/>
                          <a:latin typeface="Calibri"/>
                          <a:ea typeface="Calibri"/>
                          <a:cs typeface="Times New Roman"/>
                        </a:rPr>
                        <a:t>Diabetes</a:t>
                      </a:r>
                    </a:p>
                  </a:txBody>
                  <a:tcPr marL="68581" marR="68581"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15000"/>
                        </a:lnSpc>
                        <a:spcAft>
                          <a:spcPts val="0"/>
                        </a:spcAft>
                      </a:pPr>
                      <a:r>
                        <a:rPr lang="en-AU" sz="1600" dirty="0">
                          <a:effectLst/>
                          <a:latin typeface="Calibri"/>
                          <a:ea typeface="Calibri"/>
                          <a:cs typeface="Times New Roman"/>
                        </a:rPr>
                        <a:t>5%</a:t>
                      </a:r>
                    </a:p>
                  </a:txBody>
                  <a:tcPr marL="68581" marR="68581"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15000"/>
                        </a:lnSpc>
                        <a:spcAft>
                          <a:spcPts val="0"/>
                        </a:spcAft>
                      </a:pPr>
                      <a:r>
                        <a:rPr lang="en-AU" sz="1600" dirty="0">
                          <a:effectLst/>
                          <a:latin typeface="Calibri"/>
                          <a:ea typeface="Calibri"/>
                          <a:cs typeface="Times New Roman"/>
                        </a:rPr>
                        <a:t>5%</a:t>
                      </a:r>
                    </a:p>
                  </a:txBody>
                  <a:tcPr marL="68581" marR="68581"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15000"/>
                        </a:lnSpc>
                        <a:spcAft>
                          <a:spcPts val="0"/>
                        </a:spcAft>
                      </a:pPr>
                      <a:r>
                        <a:rPr lang="en-AU" sz="1600" dirty="0">
                          <a:effectLst/>
                          <a:latin typeface="Calibri"/>
                          <a:ea typeface="Calibri"/>
                          <a:cs typeface="Times New Roman"/>
                        </a:rPr>
                        <a:t>4%</a:t>
                      </a:r>
                    </a:p>
                  </a:txBody>
                  <a:tcPr marL="68581" marR="68581"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403295">
                <a:tc>
                  <a:txBody>
                    <a:bodyPr/>
                    <a:lstStyle/>
                    <a:p>
                      <a:pPr>
                        <a:lnSpc>
                          <a:spcPct val="115000"/>
                        </a:lnSpc>
                        <a:spcAft>
                          <a:spcPts val="0"/>
                        </a:spcAft>
                      </a:pPr>
                      <a:r>
                        <a:rPr lang="en-AU" sz="1600">
                          <a:effectLst/>
                          <a:latin typeface="Calibri"/>
                          <a:ea typeface="Calibri"/>
                          <a:cs typeface="Times New Roman"/>
                        </a:rPr>
                        <a:t>Other NCDs</a:t>
                      </a:r>
                    </a:p>
                  </a:txBody>
                  <a:tcPr marL="68581" marR="68581"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15000"/>
                        </a:lnSpc>
                        <a:spcAft>
                          <a:spcPts val="0"/>
                        </a:spcAft>
                      </a:pPr>
                      <a:r>
                        <a:rPr lang="en-AU" sz="1600">
                          <a:effectLst/>
                          <a:latin typeface="Calibri"/>
                          <a:ea typeface="Calibri"/>
                          <a:cs typeface="Times New Roman"/>
                        </a:rPr>
                        <a:t>15%</a:t>
                      </a:r>
                    </a:p>
                  </a:txBody>
                  <a:tcPr marL="68581" marR="68581"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15000"/>
                        </a:lnSpc>
                        <a:spcAft>
                          <a:spcPts val="0"/>
                        </a:spcAft>
                      </a:pPr>
                      <a:r>
                        <a:rPr lang="en-AU" sz="1600" dirty="0">
                          <a:effectLst/>
                          <a:latin typeface="Calibri"/>
                          <a:ea typeface="Calibri"/>
                          <a:cs typeface="Times New Roman"/>
                        </a:rPr>
                        <a:t>15%</a:t>
                      </a:r>
                    </a:p>
                  </a:txBody>
                  <a:tcPr marL="68581" marR="68581"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15000"/>
                        </a:lnSpc>
                        <a:spcAft>
                          <a:spcPts val="0"/>
                        </a:spcAft>
                      </a:pPr>
                      <a:r>
                        <a:rPr lang="en-AU" sz="1600" dirty="0">
                          <a:effectLst/>
                          <a:latin typeface="Calibri"/>
                          <a:ea typeface="Calibri"/>
                          <a:cs typeface="Times New Roman"/>
                        </a:rPr>
                        <a:t>13%</a:t>
                      </a:r>
                    </a:p>
                  </a:txBody>
                  <a:tcPr marL="68581" marR="68581"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403295">
                <a:tc>
                  <a:txBody>
                    <a:bodyPr/>
                    <a:lstStyle/>
                    <a:p>
                      <a:pPr>
                        <a:lnSpc>
                          <a:spcPct val="115000"/>
                        </a:lnSpc>
                        <a:spcAft>
                          <a:spcPts val="0"/>
                        </a:spcAft>
                      </a:pPr>
                      <a:r>
                        <a:rPr lang="en-AU" sz="1600" i="1" dirty="0">
                          <a:solidFill>
                            <a:srgbClr val="FF0000"/>
                          </a:solidFill>
                          <a:effectLst/>
                          <a:latin typeface="Calibri"/>
                          <a:ea typeface="Calibri"/>
                          <a:cs typeface="Times New Roman"/>
                        </a:rPr>
                        <a:t>Total NCDS</a:t>
                      </a:r>
                      <a:endParaRPr lang="en-AU" sz="1600" dirty="0">
                        <a:solidFill>
                          <a:srgbClr val="FF0000"/>
                        </a:solidFill>
                        <a:effectLst/>
                        <a:latin typeface="Calibri"/>
                        <a:ea typeface="Calibri"/>
                        <a:cs typeface="Times New Roman"/>
                      </a:endParaRPr>
                    </a:p>
                  </a:txBody>
                  <a:tcPr marL="68581" marR="68581"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15000"/>
                        </a:lnSpc>
                        <a:spcAft>
                          <a:spcPts val="0"/>
                        </a:spcAft>
                      </a:pPr>
                      <a:r>
                        <a:rPr lang="en-AU" sz="1600" dirty="0">
                          <a:solidFill>
                            <a:srgbClr val="FF0000"/>
                          </a:solidFill>
                          <a:effectLst/>
                          <a:latin typeface="Calibri"/>
                          <a:ea typeface="Calibri"/>
                          <a:cs typeface="Times New Roman"/>
                        </a:rPr>
                        <a:t>70%</a:t>
                      </a:r>
                    </a:p>
                  </a:txBody>
                  <a:tcPr marL="68581" marR="68581"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15000"/>
                        </a:lnSpc>
                        <a:spcAft>
                          <a:spcPts val="0"/>
                        </a:spcAft>
                      </a:pPr>
                      <a:r>
                        <a:rPr lang="en-AU" sz="1600" dirty="0">
                          <a:solidFill>
                            <a:srgbClr val="FF0000"/>
                          </a:solidFill>
                          <a:effectLst/>
                          <a:latin typeface="Calibri"/>
                          <a:ea typeface="Calibri"/>
                          <a:cs typeface="Times New Roman"/>
                        </a:rPr>
                        <a:t>74%</a:t>
                      </a:r>
                    </a:p>
                  </a:txBody>
                  <a:tcPr marL="68581" marR="68581"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15000"/>
                        </a:lnSpc>
                        <a:spcAft>
                          <a:spcPts val="0"/>
                        </a:spcAft>
                      </a:pPr>
                      <a:r>
                        <a:rPr lang="en-AU" sz="1600" dirty="0">
                          <a:solidFill>
                            <a:srgbClr val="FF0000"/>
                          </a:solidFill>
                          <a:effectLst/>
                          <a:latin typeface="Calibri"/>
                          <a:ea typeface="Calibri"/>
                          <a:cs typeface="Times New Roman"/>
                        </a:rPr>
                        <a:t>70%</a:t>
                      </a:r>
                    </a:p>
                  </a:txBody>
                  <a:tcPr marL="68581" marR="68581"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560901">
                <a:tc>
                  <a:txBody>
                    <a:bodyPr/>
                    <a:lstStyle/>
                    <a:p>
                      <a:pPr>
                        <a:lnSpc>
                          <a:spcPct val="115000"/>
                        </a:lnSpc>
                        <a:spcAft>
                          <a:spcPts val="0"/>
                        </a:spcAft>
                      </a:pPr>
                      <a:r>
                        <a:rPr lang="en-AU" sz="1600" i="1">
                          <a:effectLst/>
                          <a:latin typeface="Calibri"/>
                          <a:ea typeface="Calibri"/>
                          <a:cs typeface="Times New Roman"/>
                        </a:rPr>
                        <a:t>Communicable, maternal, perinatal and nutritional conditions </a:t>
                      </a:r>
                      <a:endParaRPr lang="en-AU" sz="1600">
                        <a:effectLst/>
                        <a:latin typeface="Calibri"/>
                        <a:ea typeface="Calibri"/>
                        <a:cs typeface="Times New Roman"/>
                      </a:endParaRPr>
                    </a:p>
                  </a:txBody>
                  <a:tcPr marL="68581" marR="68581"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15000"/>
                        </a:lnSpc>
                        <a:spcAft>
                          <a:spcPts val="0"/>
                        </a:spcAft>
                      </a:pPr>
                      <a:r>
                        <a:rPr lang="en-AU" sz="1600">
                          <a:effectLst/>
                          <a:latin typeface="Calibri"/>
                          <a:ea typeface="Calibri"/>
                          <a:cs typeface="Times New Roman"/>
                        </a:rPr>
                        <a:t>25%</a:t>
                      </a:r>
                    </a:p>
                  </a:txBody>
                  <a:tcPr marL="68581" marR="68581"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15000"/>
                        </a:lnSpc>
                        <a:spcAft>
                          <a:spcPts val="0"/>
                        </a:spcAft>
                      </a:pPr>
                      <a:r>
                        <a:rPr lang="en-AU" sz="1600">
                          <a:effectLst/>
                          <a:latin typeface="Calibri"/>
                          <a:ea typeface="Calibri"/>
                          <a:cs typeface="Times New Roman"/>
                        </a:rPr>
                        <a:t>22%</a:t>
                      </a:r>
                    </a:p>
                  </a:txBody>
                  <a:tcPr marL="68581" marR="68581"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15000"/>
                        </a:lnSpc>
                        <a:spcAft>
                          <a:spcPts val="0"/>
                        </a:spcAft>
                      </a:pPr>
                      <a:r>
                        <a:rPr lang="en-AU" sz="1600" dirty="0">
                          <a:effectLst/>
                          <a:latin typeface="Calibri"/>
                          <a:ea typeface="Calibri"/>
                          <a:cs typeface="Times New Roman"/>
                        </a:rPr>
                        <a:t>24%</a:t>
                      </a:r>
                    </a:p>
                  </a:txBody>
                  <a:tcPr marL="68581" marR="68581"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403295">
                <a:tc>
                  <a:txBody>
                    <a:bodyPr/>
                    <a:lstStyle/>
                    <a:p>
                      <a:pPr>
                        <a:lnSpc>
                          <a:spcPct val="115000"/>
                        </a:lnSpc>
                        <a:spcAft>
                          <a:spcPts val="0"/>
                        </a:spcAft>
                      </a:pPr>
                      <a:r>
                        <a:rPr lang="en-AU" sz="1600" i="1">
                          <a:effectLst/>
                          <a:latin typeface="Calibri"/>
                          <a:ea typeface="Calibri"/>
                          <a:cs typeface="Times New Roman"/>
                        </a:rPr>
                        <a:t>Injuries </a:t>
                      </a:r>
                      <a:endParaRPr lang="en-AU" sz="1600">
                        <a:effectLst/>
                        <a:latin typeface="Calibri"/>
                        <a:ea typeface="Calibri"/>
                        <a:cs typeface="Times New Roman"/>
                      </a:endParaRPr>
                    </a:p>
                  </a:txBody>
                  <a:tcPr marL="68581" marR="68581"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15000"/>
                        </a:lnSpc>
                        <a:spcAft>
                          <a:spcPts val="0"/>
                        </a:spcAft>
                      </a:pPr>
                      <a:r>
                        <a:rPr lang="en-AU" sz="1600">
                          <a:effectLst/>
                          <a:latin typeface="Calibri"/>
                          <a:ea typeface="Calibri"/>
                          <a:cs typeface="Times New Roman"/>
                        </a:rPr>
                        <a:t>5%</a:t>
                      </a:r>
                    </a:p>
                  </a:txBody>
                  <a:tcPr marL="68581" marR="68581"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15000"/>
                        </a:lnSpc>
                        <a:spcAft>
                          <a:spcPts val="0"/>
                        </a:spcAft>
                      </a:pPr>
                      <a:r>
                        <a:rPr lang="en-AU" sz="1600">
                          <a:effectLst/>
                          <a:latin typeface="Calibri"/>
                          <a:ea typeface="Calibri"/>
                          <a:cs typeface="Times New Roman"/>
                        </a:rPr>
                        <a:t>4%</a:t>
                      </a:r>
                    </a:p>
                  </a:txBody>
                  <a:tcPr marL="68581" marR="68581"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15000"/>
                        </a:lnSpc>
                        <a:spcAft>
                          <a:spcPts val="0"/>
                        </a:spcAft>
                      </a:pPr>
                      <a:r>
                        <a:rPr lang="en-AU" sz="1600" dirty="0">
                          <a:effectLst/>
                          <a:latin typeface="Calibri"/>
                          <a:ea typeface="Calibri"/>
                          <a:cs typeface="Times New Roman"/>
                        </a:rPr>
                        <a:t>5%</a:t>
                      </a:r>
                    </a:p>
                  </a:txBody>
                  <a:tcPr marL="68581" marR="68581"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602" name="Title 1"/>
          <p:cNvSpPr>
            <a:spLocks noGrp="1"/>
          </p:cNvSpPr>
          <p:nvPr>
            <p:ph type="title"/>
          </p:nvPr>
        </p:nvSpPr>
        <p:spPr>
          <a:xfrm>
            <a:off x="323850" y="692150"/>
            <a:ext cx="8229600" cy="1143000"/>
          </a:xfrm>
        </p:spPr>
        <p:txBody>
          <a:bodyPr/>
          <a:lstStyle/>
          <a:p>
            <a:r>
              <a:rPr lang="en-AU" sz="2400" smtClean="0"/>
              <a:t>Multiple </a:t>
            </a:r>
            <a:r>
              <a:rPr lang="en-AU" sz="2400" u="sng" smtClean="0"/>
              <a:t>risk factors </a:t>
            </a:r>
            <a:r>
              <a:rPr lang="en-AU" sz="2400" smtClean="0"/>
              <a:t>are feeding a large pipeline of future NCDs in other countries of Pacific too </a:t>
            </a:r>
            <a:r>
              <a:rPr lang="en-AU" sz="1800" smtClean="0"/>
              <a:t> (</a:t>
            </a:r>
            <a:r>
              <a:rPr lang="en-AU" sz="1800" i="1" smtClean="0"/>
              <a:t>Source WHO 2012)</a:t>
            </a:r>
            <a:endParaRPr lang="en-AU" sz="2400" smtClean="0"/>
          </a:p>
        </p:txBody>
      </p:sp>
      <p:pic>
        <p:nvPicPr>
          <p:cNvPr id="25603" name="Content Placeholder 3"/>
          <p:cNvPicPr>
            <a:picLocks noGrp="1"/>
          </p:cNvPicPr>
          <p:nvPr>
            <p:ph sz="quarter" idx="1"/>
          </p:nvPr>
        </p:nvPicPr>
        <p:blipFill>
          <a:blip r:embed="rId3" cstate="email">
            <a:extLst>
              <a:ext uri="{28A0092B-C50C-407E-A947-70E740481C1C}">
                <a14:useLocalDpi xmlns:a14="http://schemas.microsoft.com/office/drawing/2010/main"/>
              </a:ext>
            </a:extLst>
          </a:blip>
          <a:srcRect/>
          <a:stretch>
            <a:fillRect/>
          </a:stretch>
        </p:blipFill>
        <p:spPr>
          <a:xfrm>
            <a:off x="1811338" y="2127250"/>
            <a:ext cx="5484812" cy="3371850"/>
          </a:xfrm>
        </p:spPr>
      </p:pic>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57200" y="0"/>
            <a:ext cx="8229600" cy="1143000"/>
          </a:xfrm>
        </p:spPr>
        <p:txBody>
          <a:bodyPr/>
          <a:lstStyle/>
          <a:p>
            <a:r>
              <a:rPr lang="en-AU" altLang="en-US" b="1" smtClean="0">
                <a:solidFill>
                  <a:srgbClr val="800000"/>
                </a:solidFill>
                <a:latin typeface="Cambria" pitchFamily="18" charset="0"/>
              </a:rPr>
              <a:t>Economic Burden </a:t>
            </a:r>
          </a:p>
        </p:txBody>
      </p:sp>
      <p:sp>
        <p:nvSpPr>
          <p:cNvPr id="26627" name="Content Placeholder 2"/>
          <p:cNvSpPr>
            <a:spLocks noGrp="1"/>
          </p:cNvSpPr>
          <p:nvPr>
            <p:ph idx="1"/>
          </p:nvPr>
        </p:nvSpPr>
        <p:spPr>
          <a:xfrm>
            <a:off x="457200" y="990600"/>
            <a:ext cx="8534400" cy="4525963"/>
          </a:xfrm>
        </p:spPr>
        <p:txBody>
          <a:bodyPr>
            <a:normAutofit fontScale="92500" lnSpcReduction="10000"/>
          </a:bodyPr>
          <a:lstStyle/>
          <a:p>
            <a:r>
              <a:rPr lang="en-AU" altLang="en-US" sz="2800" smtClean="0">
                <a:latin typeface="Cambria" pitchFamily="18" charset="0"/>
              </a:rPr>
              <a:t>NCDs undermines the four main factors of economic growth:</a:t>
            </a:r>
          </a:p>
          <a:p>
            <a:pPr lvl="1"/>
            <a:r>
              <a:rPr lang="en-AU" altLang="en-US" smtClean="0">
                <a:latin typeface="Cambria" pitchFamily="18" charset="0"/>
              </a:rPr>
              <a:t>Labour supply</a:t>
            </a:r>
          </a:p>
          <a:p>
            <a:pPr lvl="1"/>
            <a:r>
              <a:rPr lang="en-AU" altLang="en-US" smtClean="0">
                <a:latin typeface="Cambria" pitchFamily="18" charset="0"/>
              </a:rPr>
              <a:t>Productivity</a:t>
            </a:r>
          </a:p>
          <a:p>
            <a:pPr lvl="1"/>
            <a:r>
              <a:rPr lang="en-AU" altLang="en-US" smtClean="0">
                <a:latin typeface="Cambria" pitchFamily="18" charset="0"/>
              </a:rPr>
              <a:t>Investment</a:t>
            </a:r>
          </a:p>
          <a:p>
            <a:pPr lvl="1"/>
            <a:r>
              <a:rPr lang="en-AU" altLang="en-US" smtClean="0">
                <a:latin typeface="Cambria" pitchFamily="18" charset="0"/>
              </a:rPr>
              <a:t>Education</a:t>
            </a:r>
          </a:p>
          <a:p>
            <a:r>
              <a:rPr lang="en-AU" altLang="en-US" smtClean="0">
                <a:latin typeface="Cambria" pitchFamily="18" charset="0"/>
              </a:rPr>
              <a:t>Unaddressed NCDs will negatively impact economic development</a:t>
            </a:r>
          </a:p>
          <a:p>
            <a:r>
              <a:rPr lang="en-AU" altLang="ko-KR" smtClean="0">
                <a:solidFill>
                  <a:srgbClr val="CC3300"/>
                </a:solidFill>
                <a:latin typeface="Cambria" pitchFamily="18" charset="0"/>
                <a:ea typeface="Gulim" pitchFamily="34" charset="-127"/>
              </a:rPr>
              <a:t>World Economic Forum  ranks NCD as one of the top global threats to economic development</a:t>
            </a:r>
            <a:r>
              <a:rPr lang="en-AU" altLang="en-US" smtClean="0">
                <a:solidFill>
                  <a:srgbClr val="CC3300"/>
                </a:solidFill>
                <a:latin typeface="Cambria" pitchFamily="18" charset="0"/>
              </a:rPr>
              <a:t> </a:t>
            </a:r>
            <a:endParaRPr lang="en-AU" altLang="ko-KR" smtClean="0">
              <a:solidFill>
                <a:srgbClr val="CC3300"/>
              </a:solidFill>
              <a:latin typeface="Cambria" pitchFamily="18" charset="0"/>
              <a:ea typeface="Gulim" pitchFamily="34" charset="-127"/>
            </a:endParaRPr>
          </a:p>
          <a:p>
            <a:endParaRPr lang="en-AU" altLang="en-US" smtClean="0">
              <a:latin typeface="Cambria"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56"/>
          <p:cNvSpPr>
            <a:spLocks noChangeArrowheads="1"/>
          </p:cNvSpPr>
          <p:nvPr/>
        </p:nvSpPr>
        <p:spPr bwMode="auto">
          <a:xfrm>
            <a:off x="2847975" y="6858000"/>
            <a:ext cx="184150" cy="792163"/>
          </a:xfrm>
          <a:prstGeom prst="rect">
            <a:avLst/>
          </a:prstGeom>
          <a:noFill/>
          <a:ln w="9525">
            <a:noFill/>
            <a:miter lim="800000"/>
            <a:headEnd/>
            <a:tailEnd/>
          </a:ln>
        </p:spPr>
        <p:txBody>
          <a:bodyPr>
            <a:spAutoFit/>
          </a:bodyPr>
          <a:lstStyle/>
          <a:p>
            <a:pPr algn="ctr"/>
            <a:r>
              <a:rPr lang="en-GB" altLang="en-US" sz="2200">
                <a:latin typeface="Arial Narrow" pitchFamily="34" charset="0"/>
                <a:cs typeface="Times New Roman" pitchFamily="18" charset="0"/>
              </a:rPr>
              <a:t> </a:t>
            </a:r>
            <a:endParaRPr lang="en-GB" altLang="en-US" sz="1200">
              <a:latin typeface="Arial Narrow" pitchFamily="34" charset="0"/>
              <a:cs typeface="Times New Roman" pitchFamily="18" charset="0"/>
            </a:endParaRPr>
          </a:p>
          <a:p>
            <a:pPr eaLnBrk="0" hangingPunct="0"/>
            <a:endParaRPr lang="en-GB" altLang="en-US" sz="2400">
              <a:latin typeface="Arial Narrow" pitchFamily="34" charset="0"/>
            </a:endParaRPr>
          </a:p>
        </p:txBody>
      </p:sp>
      <p:sp>
        <p:nvSpPr>
          <p:cNvPr id="11267" name="Rectangle 158"/>
          <p:cNvSpPr>
            <a:spLocks noGrp="1"/>
          </p:cNvSpPr>
          <p:nvPr>
            <p:ph type="title"/>
          </p:nvPr>
        </p:nvSpPr>
        <p:spPr>
          <a:xfrm>
            <a:off x="457200" y="304800"/>
            <a:ext cx="8229600" cy="762000"/>
          </a:xfrm>
          <a:noFill/>
        </p:spPr>
        <p:txBody>
          <a:bodyPr/>
          <a:lstStyle/>
          <a:p>
            <a:r>
              <a:rPr lang="en-GB" altLang="en-US" sz="3600" b="1" smtClean="0">
                <a:solidFill>
                  <a:srgbClr val="CC3300"/>
                </a:solidFill>
                <a:latin typeface="Cambria" pitchFamily="18" charset="0"/>
              </a:rPr>
              <a:t>Health Costs </a:t>
            </a:r>
            <a:endParaRPr lang="en-AU" altLang="en-US" sz="3600" b="1" smtClean="0">
              <a:solidFill>
                <a:srgbClr val="CC3300"/>
              </a:solidFill>
              <a:latin typeface="Cambria" pitchFamily="18" charset="0"/>
            </a:endParaRPr>
          </a:p>
        </p:txBody>
      </p:sp>
      <p:sp>
        <p:nvSpPr>
          <p:cNvPr id="7172" name="Rectangle 160"/>
          <p:cNvSpPr>
            <a:spLocks noGrp="1"/>
          </p:cNvSpPr>
          <p:nvPr>
            <p:ph type="body" idx="1"/>
          </p:nvPr>
        </p:nvSpPr>
        <p:spPr>
          <a:xfrm>
            <a:off x="457200" y="1143000"/>
            <a:ext cx="8229600" cy="5257800"/>
          </a:xfrm>
        </p:spPr>
        <p:txBody>
          <a:bodyPr/>
          <a:lstStyle/>
          <a:p>
            <a:r>
              <a:rPr lang="en-AU" smtClean="0">
                <a:latin typeface="Cambria" pitchFamily="18" charset="0"/>
              </a:rPr>
              <a:t>Consume health budgets</a:t>
            </a:r>
          </a:p>
          <a:p>
            <a:pPr lvl="1"/>
            <a:r>
              <a:rPr lang="en-AU" altLang="ko-KR" smtClean="0">
                <a:latin typeface="Cambria" pitchFamily="18" charset="0"/>
                <a:ea typeface="Gulim" pitchFamily="34" charset="-127"/>
              </a:rPr>
              <a:t> </a:t>
            </a:r>
            <a:r>
              <a:rPr lang="en-AU" smtClean="0">
                <a:latin typeface="Cambria" pitchFamily="18" charset="0"/>
              </a:rPr>
              <a:t>57.8% of Tonga health budget for treatment of NCD (2002)</a:t>
            </a:r>
          </a:p>
          <a:p>
            <a:pPr lvl="1"/>
            <a:r>
              <a:rPr lang="en-AU" smtClean="0">
                <a:latin typeface="Cambria" pitchFamily="18" charset="0"/>
              </a:rPr>
              <a:t>40% of Fiji health expenditure (1998) for treatment of NCDs</a:t>
            </a:r>
          </a:p>
          <a:p>
            <a:pPr lvl="1"/>
            <a:r>
              <a:rPr lang="en-AU" smtClean="0">
                <a:latin typeface="Cambria" pitchFamily="18" charset="0"/>
              </a:rPr>
              <a:t>55% of Palau health budget (2010)</a:t>
            </a:r>
          </a:p>
          <a:p>
            <a:pPr lvl="1">
              <a:buFontTx/>
              <a:buNone/>
            </a:pPr>
            <a:r>
              <a:rPr lang="en-AU" smtClean="0">
                <a:latin typeface="Cambria" pitchFamily="18" charset="0"/>
              </a:rPr>
              <a:t> </a:t>
            </a:r>
          </a:p>
          <a:p>
            <a:r>
              <a:rPr lang="en-AU" smtClean="0">
                <a:latin typeface="Cambria" pitchFamily="18" charset="0"/>
              </a:rPr>
              <a:t>Estimate economic loss in Nauru (2005) – approx. AUD$5.5 million </a:t>
            </a:r>
          </a:p>
          <a:p>
            <a:pPr>
              <a:buFontTx/>
              <a:buNone/>
            </a:pPr>
            <a:endParaRPr lang="en-AU" smtClean="0">
              <a:latin typeface="Cambria" pitchFamily="18" charset="0"/>
            </a:endParaRPr>
          </a:p>
          <a:p>
            <a:endParaRPr lang="en-AU" smtClean="0">
              <a:latin typeface="Cambria" pitchFamily="18" charset="0"/>
            </a:endParaRPr>
          </a:p>
        </p:txBody>
      </p:sp>
      <p:sp>
        <p:nvSpPr>
          <p:cNvPr id="11269" name="Text Box 159"/>
          <p:cNvSpPr txBox="1">
            <a:spLocks noChangeArrowheads="1"/>
          </p:cNvSpPr>
          <p:nvPr/>
        </p:nvSpPr>
        <p:spPr bwMode="auto">
          <a:xfrm>
            <a:off x="990600" y="6400800"/>
            <a:ext cx="7086600" cy="366713"/>
          </a:xfrm>
          <a:prstGeom prst="rect">
            <a:avLst/>
          </a:prstGeom>
          <a:noFill/>
          <a:ln w="9525">
            <a:noFill/>
            <a:miter lim="800000"/>
            <a:headEnd/>
            <a:tailEnd/>
          </a:ln>
        </p:spPr>
        <p:txBody>
          <a:bodyPr>
            <a:spAutoFit/>
          </a:bodyPr>
          <a:lstStyle/>
          <a:p>
            <a:pPr>
              <a:spcBef>
                <a:spcPct val="50000"/>
              </a:spcBef>
            </a:pPr>
            <a:r>
              <a:rPr lang="en-AU" altLang="en-US" i="1"/>
              <a:t># Andrew Dalton et al 2002, Burden of Illness study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228600"/>
            <a:ext cx="8229600" cy="1143000"/>
          </a:xfrm>
        </p:spPr>
        <p:txBody>
          <a:bodyPr>
            <a:normAutofit fontScale="90000"/>
          </a:bodyPr>
          <a:lstStyle/>
          <a:p>
            <a:pPr eaLnBrk="1" hangingPunct="1"/>
            <a:r>
              <a:rPr lang="en-GB" altLang="en-US" sz="3600" b="1" smtClean="0">
                <a:solidFill>
                  <a:srgbClr val="800000"/>
                </a:solidFill>
                <a:latin typeface="Cambria" pitchFamily="18" charset="0"/>
              </a:rPr>
              <a:t>Fiji, Samoa and Tonga move to ban imported fatty meats</a:t>
            </a:r>
            <a:endParaRPr lang="en-US" altLang="en-US" sz="3600" b="1" smtClean="0">
              <a:solidFill>
                <a:srgbClr val="800000"/>
              </a:solidFill>
              <a:latin typeface="Cambria" pitchFamily="18" charset="0"/>
            </a:endParaRPr>
          </a:p>
        </p:txBody>
      </p:sp>
      <p:pic>
        <p:nvPicPr>
          <p:cNvPr id="20483" name="Picture 4" descr="turkey tails"/>
          <p:cNvPicPr>
            <a:picLocks noChangeAspect="1" noChangeArrowheads="1"/>
          </p:cNvPicPr>
          <p:nvPr/>
        </p:nvPicPr>
        <p:blipFill>
          <a:blip r:embed="rId4" cstate="print"/>
          <a:srcRect/>
          <a:stretch>
            <a:fillRect/>
          </a:stretch>
        </p:blipFill>
        <p:spPr bwMode="auto">
          <a:xfrm rot="449761">
            <a:off x="6303963" y="1671638"/>
            <a:ext cx="2736850" cy="1757362"/>
          </a:xfrm>
          <a:prstGeom prst="rect">
            <a:avLst/>
          </a:prstGeom>
          <a:noFill/>
          <a:ln w="9525">
            <a:noFill/>
            <a:miter lim="800000"/>
            <a:headEnd/>
            <a:tailEnd/>
          </a:ln>
        </p:spPr>
      </p:pic>
      <p:pic>
        <p:nvPicPr>
          <p:cNvPr id="20484"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b="3947"/>
          <a:stretch>
            <a:fillRect/>
          </a:stretch>
        </p:blipFill>
        <p:spPr bwMode="auto">
          <a:xfrm>
            <a:off x="2928938" y="1714500"/>
            <a:ext cx="3476625" cy="2085975"/>
          </a:xfrm>
          <a:prstGeom prst="rect">
            <a:avLst/>
          </a:prstGeom>
          <a:noFill/>
          <a:ln w="9525">
            <a:solidFill>
              <a:schemeClr val="tx1"/>
            </a:solidFill>
            <a:miter lim="800000"/>
            <a:headEnd/>
            <a:tailEnd/>
          </a:ln>
        </p:spPr>
      </p:pic>
      <p:pic>
        <p:nvPicPr>
          <p:cNvPr id="20485" name="Picture 6" descr="lamb flaps - untrimmed (WS)"/>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rot="952841">
            <a:off x="246063" y="3790950"/>
            <a:ext cx="2952750" cy="2214563"/>
          </a:xfrm>
          <a:prstGeom prst="rect">
            <a:avLst/>
          </a:prstGeom>
          <a:noFill/>
          <a:ln w="9525">
            <a:noFill/>
            <a:miter lim="800000"/>
            <a:headEnd/>
            <a:tailEnd/>
          </a:ln>
        </p:spPr>
      </p:pic>
      <p:pic>
        <p:nvPicPr>
          <p:cNvPr id="20486" name="Picture 5"/>
          <p:cNvPicPr>
            <a:picLocks noChangeAspect="1" noChangeArrowheads="1"/>
          </p:cNvPicPr>
          <p:nvPr/>
        </p:nvPicPr>
        <p:blipFill>
          <a:blip r:embed="rId7" cstate="email">
            <a:lum bright="6000" contrast="48000"/>
            <a:extLst>
              <a:ext uri="{28A0092B-C50C-407E-A947-70E740481C1C}">
                <a14:useLocalDpi xmlns:a14="http://schemas.microsoft.com/office/drawing/2010/main"/>
              </a:ext>
            </a:extLst>
          </a:blip>
          <a:srcRect/>
          <a:stretch>
            <a:fillRect/>
          </a:stretch>
        </p:blipFill>
        <p:spPr bwMode="auto">
          <a:xfrm rot="-756927">
            <a:off x="123825" y="1758950"/>
            <a:ext cx="3095625" cy="1654175"/>
          </a:xfrm>
          <a:prstGeom prst="rect">
            <a:avLst/>
          </a:prstGeom>
          <a:noFill/>
          <a:ln w="9525">
            <a:noFill/>
            <a:miter lim="800000"/>
            <a:headEnd/>
            <a:tailEnd/>
          </a:ln>
        </p:spPr>
      </p:pic>
      <p:sp>
        <p:nvSpPr>
          <p:cNvPr id="20487" name="Rectangle 7"/>
          <p:cNvSpPr>
            <a:spLocks noChangeArrowheads="1"/>
          </p:cNvSpPr>
          <p:nvPr/>
        </p:nvSpPr>
        <p:spPr bwMode="auto">
          <a:xfrm>
            <a:off x="4857750" y="5903913"/>
            <a:ext cx="4286250" cy="954087"/>
          </a:xfrm>
          <a:prstGeom prst="rect">
            <a:avLst/>
          </a:prstGeom>
          <a:solidFill>
            <a:schemeClr val="bg1"/>
          </a:solidFill>
          <a:ln w="9525">
            <a:noFill/>
            <a:miter lim="800000"/>
            <a:headEnd/>
            <a:tailEnd/>
          </a:ln>
        </p:spPr>
        <p:txBody>
          <a:bodyPr>
            <a:spAutoFit/>
          </a:bodyPr>
          <a:lstStyle/>
          <a:p>
            <a:r>
              <a:rPr lang="en-US" altLang="en-US" sz="1400"/>
              <a:t>Thow AM, Swinburn B, Colagiuri S, Diligolevu M, Quested C, Vivili P and Leeder S 2010. Trade and food policy: case studies from three Pacific Island Countries. </a:t>
            </a:r>
            <a:r>
              <a:rPr lang="en-US" altLang="en-US" sz="1400" i="1"/>
              <a:t>Food Policy, </a:t>
            </a:r>
            <a:r>
              <a:rPr lang="en-US" altLang="en-US" sz="1400"/>
              <a:t>35:556-564.</a:t>
            </a:r>
            <a:endParaRPr lang="en-AU" altLang="en-US" sz="1400"/>
          </a:p>
        </p:txBody>
      </p:sp>
      <p:pic>
        <p:nvPicPr>
          <p:cNvPr id="20488" name="Picture 9"/>
          <p:cNvPicPr>
            <a:picLocks noChangeAspect="1" noChangeArrowheads="1"/>
          </p:cNvPicPr>
          <p:nvPr/>
        </p:nvPicPr>
        <p:blipFill>
          <a:blip r:embed="rId8" cstate="email">
            <a:extLst>
              <a:ext uri="{28A0092B-C50C-407E-A947-70E740481C1C}">
                <a14:useLocalDpi xmlns:a14="http://schemas.microsoft.com/office/drawing/2010/main"/>
              </a:ext>
            </a:extLst>
          </a:blip>
          <a:srcRect b="25818"/>
          <a:stretch>
            <a:fillRect/>
          </a:stretch>
        </p:blipFill>
        <p:spPr bwMode="auto">
          <a:xfrm rot="-1083983">
            <a:off x="4525963" y="3540125"/>
            <a:ext cx="3744912" cy="1676400"/>
          </a:xfrm>
          <a:prstGeom prst="rect">
            <a:avLst/>
          </a:prstGeom>
          <a:noFill/>
          <a:ln w="9525">
            <a:solidFill>
              <a:schemeClr val="tx1"/>
            </a:solidFill>
            <a:miter lim="800000"/>
            <a:headEnd/>
            <a:tailEnd/>
          </a:ln>
        </p:spPr>
      </p:pic>
    </p:spTree>
    <p:custDataLst>
      <p:tags r:id="rId1"/>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118820" y="0"/>
            <a:ext cx="4906359" cy="6858000"/>
          </a:xfrm>
          <a:prstGeom prst="rect">
            <a:avLst/>
          </a:prstGeom>
        </p:spPr>
      </p:pic>
    </p:spTree>
    <p:extLst>
      <p:ext uri="{BB962C8B-B14F-4D97-AF65-F5344CB8AC3E}">
        <p14:creationId xmlns:p14="http://schemas.microsoft.com/office/powerpoint/2010/main" val="39893537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118820" y="0"/>
            <a:ext cx="4906359" cy="6858000"/>
          </a:xfrm>
          <a:prstGeom prst="rect">
            <a:avLst/>
          </a:prstGeom>
        </p:spPr>
      </p:pic>
    </p:spTree>
    <p:extLst>
      <p:ext uri="{BB962C8B-B14F-4D97-AF65-F5344CB8AC3E}">
        <p14:creationId xmlns:p14="http://schemas.microsoft.com/office/powerpoint/2010/main" val="130002620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721</TotalTime>
  <Words>1144</Words>
  <Application>Microsoft Office PowerPoint</Application>
  <PresentationFormat>On-screen Show (4:3)</PresentationFormat>
  <Paragraphs>128</Paragraphs>
  <Slides>22</Slides>
  <Notes>18</Notes>
  <HiddenSlides>1</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  </vt:lpstr>
      <vt:lpstr>PowerPoint Presentation</vt:lpstr>
      <vt:lpstr>At least 70% all deaths are from NCDs Source: WHO (2011) Noncommunicable Diseases Country Profiles  </vt:lpstr>
      <vt:lpstr>Multiple risk factors are feeding a large pipeline of future NCDs in other countries of Pacific too  (Source WHO 2012)</vt:lpstr>
      <vt:lpstr>Economic Burden </vt:lpstr>
      <vt:lpstr>Health Costs </vt:lpstr>
      <vt:lpstr>Fiji, Samoa and Tonga move to ban imported fatty meats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Samoa Air defends weighty fares</vt:lpstr>
      <vt:lpstr>PowerPoint Presentation</vt:lpstr>
      <vt:lpstr>PowerPoint Presentation</vt:lpstr>
      <vt:lpstr>PowerPoint Presentation</vt:lpstr>
      <vt:lpstr>PowerPoint Presentation</vt:lpstr>
      <vt:lpstr>PowerPoint Presentation</vt:lpstr>
      <vt:lpstr>The Cost of Being FAT</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PCRegistry</dc:creator>
  <cp:lastModifiedBy>nittam</cp:lastModifiedBy>
  <cp:revision>34</cp:revision>
  <dcterms:created xsi:type="dcterms:W3CDTF">2013-10-15T21:52:23Z</dcterms:created>
  <dcterms:modified xsi:type="dcterms:W3CDTF">2014-03-06T04:55:14Z</dcterms:modified>
</cp:coreProperties>
</file>