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6" r:id="rId3"/>
    <p:sldId id="258" r:id="rId4"/>
    <p:sldId id="257" r:id="rId5"/>
    <p:sldId id="262" r:id="rId6"/>
    <p:sldId id="267" r:id="rId7"/>
    <p:sldId id="259" r:id="rId8"/>
    <p:sldId id="263" r:id="rId9"/>
    <p:sldId id="265" r:id="rId10"/>
    <p:sldId id="264" r:id="rId11"/>
    <p:sldId id="261" r:id="rId12"/>
    <p:sldId id="260" r:id="rId13"/>
    <p:sldId id="268" r:id="rId14"/>
    <p:sldId id="274" r:id="rId15"/>
    <p:sldId id="269" r:id="rId16"/>
    <p:sldId id="270" r:id="rId17"/>
    <p:sldId id="271" r:id="rId18"/>
    <p:sldId id="272"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88679" autoAdjust="0"/>
  </p:normalViewPr>
  <p:slideViewPr>
    <p:cSldViewPr>
      <p:cViewPr varScale="1">
        <p:scale>
          <a:sx n="75" d="100"/>
          <a:sy n="75" d="100"/>
        </p:scale>
        <p:origin x="-160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C3302-1C9C-4036-BFA1-7D659874AB9C}" type="datetimeFigureOut">
              <a:rPr lang="en-US" smtClean="0"/>
              <a:pPr/>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C3CF5-4126-4D3E-989E-3E143D7C55A7}" type="slidenum">
              <a:rPr lang="en-US" smtClean="0"/>
              <a:pPr/>
              <a:t>‹#›</a:t>
            </a:fld>
            <a:endParaRPr lang="en-US"/>
          </a:p>
        </p:txBody>
      </p:sp>
    </p:spTree>
    <p:extLst>
      <p:ext uri="{BB962C8B-B14F-4D97-AF65-F5344CB8AC3E}">
        <p14:creationId xmlns:p14="http://schemas.microsoft.com/office/powerpoint/2010/main" val="146496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http://www.cdc.gov/breastfeeding/faq/index.htm</a:t>
            </a:r>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2</a:t>
            </a:fld>
            <a:endParaRPr lang="en-US"/>
          </a:p>
        </p:txBody>
      </p:sp>
    </p:spTree>
    <p:extLst>
      <p:ext uri="{BB962C8B-B14F-4D97-AF65-F5344CB8AC3E}">
        <p14:creationId xmlns:p14="http://schemas.microsoft.com/office/powerpoint/2010/main" val="1346250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http://quickening.id.au/qss/articles/breastfeeding-diagram.html</a:t>
            </a:r>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11</a:t>
            </a:fld>
            <a:endParaRPr lang="en-US"/>
          </a:p>
        </p:txBody>
      </p:sp>
    </p:spTree>
    <p:extLst>
      <p:ext uri="{BB962C8B-B14F-4D97-AF65-F5344CB8AC3E}">
        <p14:creationId xmlns:p14="http://schemas.microsoft.com/office/powerpoint/2010/main" val="4238581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http://drewstarr.wordpress.com/pictures/attachment/68994/</a:t>
            </a:r>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12</a:t>
            </a:fld>
            <a:endParaRPr lang="en-US"/>
          </a:p>
        </p:txBody>
      </p:sp>
    </p:spTree>
    <p:extLst>
      <p:ext uri="{BB962C8B-B14F-4D97-AF65-F5344CB8AC3E}">
        <p14:creationId xmlns:p14="http://schemas.microsoft.com/office/powerpoint/2010/main" val="374046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fortunatechance.blogspot.com</a:t>
            </a:r>
            <a:endParaRPr lang="en-US" dirty="0" smtClean="0"/>
          </a:p>
          <a:p>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13</a:t>
            </a:fld>
            <a:endParaRPr lang="en-US"/>
          </a:p>
        </p:txBody>
      </p:sp>
    </p:spTree>
    <p:extLst>
      <p:ext uri="{BB962C8B-B14F-4D97-AF65-F5344CB8AC3E}">
        <p14:creationId xmlns:p14="http://schemas.microsoft.com/office/powerpoint/2010/main" val="405011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www.acf.hhs.gov</a:t>
            </a:r>
            <a:r>
              <a:rPr lang="en-US" dirty="0" smtClean="0"/>
              <a:t>/programs/</a:t>
            </a:r>
            <a:r>
              <a:rPr lang="en-US" dirty="0" err="1" smtClean="0"/>
              <a:t>ohsepr</a:t>
            </a:r>
            <a:r>
              <a:rPr lang="en-US" dirty="0" smtClean="0"/>
              <a:t>/infant-feeding-during-disasters</a:t>
            </a:r>
          </a:p>
          <a:p>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14</a:t>
            </a:fld>
            <a:endParaRPr lang="en-US"/>
          </a:p>
        </p:txBody>
      </p:sp>
    </p:spTree>
    <p:extLst>
      <p:ext uri="{BB962C8B-B14F-4D97-AF65-F5344CB8AC3E}">
        <p14:creationId xmlns:p14="http://schemas.microsoft.com/office/powerpoint/2010/main" val="278883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www.who.int</a:t>
            </a:r>
            <a:r>
              <a:rPr lang="en-US" dirty="0" smtClean="0"/>
              <a:t>/</a:t>
            </a:r>
            <a:r>
              <a:rPr lang="en-US" dirty="0" err="1" smtClean="0"/>
              <a:t>mediacentre</a:t>
            </a:r>
            <a:r>
              <a:rPr lang="en-US" dirty="0" smtClean="0"/>
              <a:t>/events/meetings/2013/</a:t>
            </a:r>
            <a:r>
              <a:rPr lang="en-US" dirty="0" err="1" smtClean="0"/>
              <a:t>world_breastfeeding_week</a:t>
            </a:r>
            <a:r>
              <a:rPr lang="en-US" dirty="0" smtClean="0"/>
              <a:t>/en/</a:t>
            </a:r>
          </a:p>
          <a:p>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15</a:t>
            </a:fld>
            <a:endParaRPr lang="en-US"/>
          </a:p>
        </p:txBody>
      </p:sp>
    </p:spTree>
    <p:extLst>
      <p:ext uri="{BB962C8B-B14F-4D97-AF65-F5344CB8AC3E}">
        <p14:creationId xmlns:p14="http://schemas.microsoft.com/office/powerpoint/2010/main" val="4070402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www.thebahamasweekly.com</a:t>
            </a:r>
            <a:r>
              <a:rPr lang="en-US" dirty="0" smtClean="0"/>
              <a:t>/publish/</a:t>
            </a:r>
            <a:r>
              <a:rPr lang="en-US" dirty="0" err="1" smtClean="0"/>
              <a:t>caribbean</a:t>
            </a:r>
            <a:r>
              <a:rPr lang="en-US" dirty="0" smtClean="0"/>
              <a:t>-news/PAHO_WHO_urges_support_for_nursing_mothers_to_ensure_exclusive_breastfeeding_up_to_six_months29790.shtml</a:t>
            </a:r>
          </a:p>
          <a:p>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19</a:t>
            </a:fld>
            <a:endParaRPr lang="en-US"/>
          </a:p>
        </p:txBody>
      </p:sp>
    </p:spTree>
    <p:extLst>
      <p:ext uri="{BB962C8B-B14F-4D97-AF65-F5344CB8AC3E}">
        <p14:creationId xmlns:p14="http://schemas.microsoft.com/office/powerpoint/2010/main" val="4210703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www.ucollectphotos.com</a:t>
            </a:r>
            <a:r>
              <a:rPr lang="en-US" dirty="0" smtClean="0"/>
              <a:t>/breastfeeding-</a:t>
            </a:r>
            <a:r>
              <a:rPr lang="en-US" dirty="0" err="1" smtClean="0"/>
              <a:t>vs</a:t>
            </a:r>
            <a:r>
              <a:rPr lang="en-US" dirty="0" smtClean="0"/>
              <a:t>-formula-</a:t>
            </a:r>
            <a:r>
              <a:rPr lang="en-US" dirty="0" err="1" smtClean="0"/>
              <a:t>whats</a:t>
            </a:r>
            <a:r>
              <a:rPr lang="en-US" dirty="0" smtClean="0"/>
              <a:t>-best-for-baby/</a:t>
            </a:r>
          </a:p>
          <a:p>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20</a:t>
            </a:fld>
            <a:endParaRPr lang="en-US"/>
          </a:p>
        </p:txBody>
      </p:sp>
    </p:spTree>
    <p:extLst>
      <p:ext uri="{BB962C8B-B14F-4D97-AF65-F5344CB8AC3E}">
        <p14:creationId xmlns:p14="http://schemas.microsoft.com/office/powerpoint/2010/main" val="26577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www.pediatriciansleessummit.net</a:t>
            </a:r>
            <a:endParaRPr lang="en-US" dirty="0" smtClean="0"/>
          </a:p>
          <a:p>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25</a:t>
            </a:fld>
            <a:endParaRPr lang="en-US"/>
          </a:p>
        </p:txBody>
      </p:sp>
    </p:spTree>
    <p:extLst>
      <p:ext uri="{BB962C8B-B14F-4D97-AF65-F5344CB8AC3E}">
        <p14:creationId xmlns:p14="http://schemas.microsoft.com/office/powerpoint/2010/main" val="22818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Taken from the WHO Breastfeeding Fact sheet 17 March 2012</a:t>
            </a:r>
          </a:p>
          <a:p>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Taken from the WHO Breastfeeding Fact sheet 17 March 2012</a:t>
            </a:r>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http://mededppd.org/presentations/bolger03/html/index.html</a:t>
            </a:r>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5</a:t>
            </a:fld>
            <a:endParaRPr lang="en-US"/>
          </a:p>
        </p:txBody>
      </p:sp>
    </p:spTree>
    <p:extLst>
      <p:ext uri="{BB962C8B-B14F-4D97-AF65-F5344CB8AC3E}">
        <p14:creationId xmlns:p14="http://schemas.microsoft.com/office/powerpoint/2010/main" val="403113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http://www.cdc.gov/breastfeeding/faq/index.htm</a:t>
            </a:r>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6</a:t>
            </a:fld>
            <a:endParaRPr lang="en-US"/>
          </a:p>
        </p:txBody>
      </p:sp>
    </p:spTree>
    <p:extLst>
      <p:ext uri="{BB962C8B-B14F-4D97-AF65-F5344CB8AC3E}">
        <p14:creationId xmlns:p14="http://schemas.microsoft.com/office/powerpoint/2010/main" val="405389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http://www.thealphaparent.com/2011/12/diagram-of-breastfed-baby.html</a:t>
            </a:r>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7</a:t>
            </a:fld>
            <a:endParaRPr lang="en-US"/>
          </a:p>
        </p:txBody>
      </p:sp>
    </p:spTree>
    <p:extLst>
      <p:ext uri="{BB962C8B-B14F-4D97-AF65-F5344CB8AC3E}">
        <p14:creationId xmlns:p14="http://schemas.microsoft.com/office/powerpoint/2010/main" val="7029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Taken from: Key and Supporting</a:t>
            </a:r>
            <a:r>
              <a:rPr lang="en-US" baseline="0" dirty="0" smtClean="0"/>
              <a:t> Messages. Counselling Cards. CARE.  University Research CO. Center for Human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8</a:t>
            </a:fld>
            <a:endParaRPr lang="en-US"/>
          </a:p>
        </p:txBody>
      </p:sp>
    </p:spTree>
    <p:extLst>
      <p:ext uri="{BB962C8B-B14F-4D97-AF65-F5344CB8AC3E}">
        <p14:creationId xmlns:p14="http://schemas.microsoft.com/office/powerpoint/2010/main" val="3152198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Key and Supporting</a:t>
            </a:r>
            <a:r>
              <a:rPr lang="en-US" baseline="0" dirty="0" smtClean="0"/>
              <a:t> Messages. Counselling Cards. CARE.  University Research CO. Center for Human Services.</a:t>
            </a:r>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9</a:t>
            </a:fld>
            <a:endParaRPr lang="en-US"/>
          </a:p>
        </p:txBody>
      </p:sp>
    </p:spTree>
    <p:extLst>
      <p:ext uri="{BB962C8B-B14F-4D97-AF65-F5344CB8AC3E}">
        <p14:creationId xmlns:p14="http://schemas.microsoft.com/office/powerpoint/2010/main" val="240214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http://www.cdc.gov/breastfeeding/policy/hp2010.htm?topicId=26</a:t>
            </a:r>
          </a:p>
          <a:p>
            <a:endParaRPr lang="en-US" b="1" i="1" dirty="0" smtClean="0"/>
          </a:p>
          <a:p>
            <a:r>
              <a:rPr lang="en-US" b="1" i="1" dirty="0" smtClean="0"/>
              <a:t>Healthy People 2020</a:t>
            </a:r>
            <a:r>
              <a:rPr lang="en-US" b="1" dirty="0" smtClean="0"/>
              <a:t> Objectives for the Nation</a:t>
            </a:r>
          </a:p>
          <a:p>
            <a:r>
              <a:rPr lang="en-US" dirty="0" smtClean="0"/>
              <a:t>Healthy People is a national health promotion and disease prevention initiative that brings together national, state, and local government agencies; nonprofit, voluntary, and professional organizations, businesses, communities; and individuals to address major public health issues. The report </a:t>
            </a:r>
            <a:r>
              <a:rPr lang="en-US" i="1" dirty="0" smtClean="0"/>
              <a:t>Healthy People 2020</a:t>
            </a:r>
            <a:r>
              <a:rPr lang="en-US" dirty="0" smtClean="0"/>
              <a:t>, released by the Department of Health and Human Services in December 2, 2010, is the latest science-based, 10-year national objective plan developed that serves as a roadmap for improving the nation's health.</a:t>
            </a:r>
          </a:p>
          <a:p>
            <a:r>
              <a:rPr lang="en-US" dirty="0" smtClean="0"/>
              <a:t>There are four objectives and five sub-objectives related to breastfeeding found under the Maternal, Infant and Child Health topic section. </a:t>
            </a:r>
          </a:p>
          <a:p>
            <a:endParaRPr lang="en-US" dirty="0"/>
          </a:p>
        </p:txBody>
      </p:sp>
      <p:sp>
        <p:nvSpPr>
          <p:cNvPr id="4" name="Slide Number Placeholder 3"/>
          <p:cNvSpPr>
            <a:spLocks noGrp="1"/>
          </p:cNvSpPr>
          <p:nvPr>
            <p:ph type="sldNum" sz="quarter" idx="10"/>
          </p:nvPr>
        </p:nvSpPr>
        <p:spPr/>
        <p:txBody>
          <a:bodyPr/>
          <a:lstStyle/>
          <a:p>
            <a:fld id="{D2EC3CF5-4126-4D3E-989E-3E143D7C55A7}" type="slidenum">
              <a:rPr lang="en-US" smtClean="0"/>
              <a:pPr/>
              <a:t>10</a:t>
            </a:fld>
            <a:endParaRPr lang="en-US"/>
          </a:p>
        </p:txBody>
      </p:sp>
    </p:spTree>
    <p:extLst>
      <p:ext uri="{BB962C8B-B14F-4D97-AF65-F5344CB8AC3E}">
        <p14:creationId xmlns:p14="http://schemas.microsoft.com/office/powerpoint/2010/main" val="399912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CBB92F-9D23-4FB3-B6E6-7E092C0127E2}"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F76B6-3280-4FFA-8C77-A98A1C27F313}" type="slidenum">
              <a:rPr lang="en-US" smtClean="0"/>
              <a:pPr/>
              <a:t>‹#›</a:t>
            </a:fld>
            <a:endParaRPr lang="en-US"/>
          </a:p>
        </p:txBody>
      </p:sp>
    </p:spTree>
    <p:extLst>
      <p:ext uri="{BB962C8B-B14F-4D97-AF65-F5344CB8AC3E}">
        <p14:creationId xmlns:p14="http://schemas.microsoft.com/office/powerpoint/2010/main" val="13494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BB92F-9D23-4FB3-B6E6-7E092C0127E2}"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F76B6-3280-4FFA-8C77-A98A1C27F313}" type="slidenum">
              <a:rPr lang="en-US" smtClean="0"/>
              <a:pPr/>
              <a:t>‹#›</a:t>
            </a:fld>
            <a:endParaRPr lang="en-US"/>
          </a:p>
        </p:txBody>
      </p:sp>
    </p:spTree>
    <p:extLst>
      <p:ext uri="{BB962C8B-B14F-4D97-AF65-F5344CB8AC3E}">
        <p14:creationId xmlns:p14="http://schemas.microsoft.com/office/powerpoint/2010/main" val="214251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BB92F-9D23-4FB3-B6E6-7E092C0127E2}"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F76B6-3280-4FFA-8C77-A98A1C27F313}" type="slidenum">
              <a:rPr lang="en-US" smtClean="0"/>
              <a:pPr/>
              <a:t>‹#›</a:t>
            </a:fld>
            <a:endParaRPr lang="en-US"/>
          </a:p>
        </p:txBody>
      </p:sp>
    </p:spTree>
    <p:extLst>
      <p:ext uri="{BB962C8B-B14F-4D97-AF65-F5344CB8AC3E}">
        <p14:creationId xmlns:p14="http://schemas.microsoft.com/office/powerpoint/2010/main" val="118173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BB92F-9D23-4FB3-B6E6-7E092C0127E2}"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F76B6-3280-4FFA-8C77-A98A1C27F313}" type="slidenum">
              <a:rPr lang="en-US" smtClean="0"/>
              <a:pPr/>
              <a:t>‹#›</a:t>
            </a:fld>
            <a:endParaRPr lang="en-US"/>
          </a:p>
        </p:txBody>
      </p:sp>
    </p:spTree>
    <p:extLst>
      <p:ext uri="{BB962C8B-B14F-4D97-AF65-F5344CB8AC3E}">
        <p14:creationId xmlns:p14="http://schemas.microsoft.com/office/powerpoint/2010/main" val="245789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BB92F-9D23-4FB3-B6E6-7E092C0127E2}"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F76B6-3280-4FFA-8C77-A98A1C27F313}" type="slidenum">
              <a:rPr lang="en-US" smtClean="0"/>
              <a:pPr/>
              <a:t>‹#›</a:t>
            </a:fld>
            <a:endParaRPr lang="en-US"/>
          </a:p>
        </p:txBody>
      </p:sp>
    </p:spTree>
    <p:extLst>
      <p:ext uri="{BB962C8B-B14F-4D97-AF65-F5344CB8AC3E}">
        <p14:creationId xmlns:p14="http://schemas.microsoft.com/office/powerpoint/2010/main" val="207365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BB92F-9D23-4FB3-B6E6-7E092C0127E2}"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F76B6-3280-4FFA-8C77-A98A1C27F313}" type="slidenum">
              <a:rPr lang="en-US" smtClean="0"/>
              <a:pPr/>
              <a:t>‹#›</a:t>
            </a:fld>
            <a:endParaRPr lang="en-US"/>
          </a:p>
        </p:txBody>
      </p:sp>
    </p:spTree>
    <p:extLst>
      <p:ext uri="{BB962C8B-B14F-4D97-AF65-F5344CB8AC3E}">
        <p14:creationId xmlns:p14="http://schemas.microsoft.com/office/powerpoint/2010/main" val="66403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BB92F-9D23-4FB3-B6E6-7E092C0127E2}" type="datetimeFigureOut">
              <a:rPr lang="en-US" smtClean="0"/>
              <a:pPr/>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F76B6-3280-4FFA-8C77-A98A1C27F313}" type="slidenum">
              <a:rPr lang="en-US" smtClean="0"/>
              <a:pPr/>
              <a:t>‹#›</a:t>
            </a:fld>
            <a:endParaRPr lang="en-US"/>
          </a:p>
        </p:txBody>
      </p:sp>
    </p:spTree>
    <p:extLst>
      <p:ext uri="{BB962C8B-B14F-4D97-AF65-F5344CB8AC3E}">
        <p14:creationId xmlns:p14="http://schemas.microsoft.com/office/powerpoint/2010/main" val="148186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BB92F-9D23-4FB3-B6E6-7E092C0127E2}" type="datetimeFigureOut">
              <a:rPr lang="en-US" smtClean="0"/>
              <a:pPr/>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F76B6-3280-4FFA-8C77-A98A1C27F313}" type="slidenum">
              <a:rPr lang="en-US" smtClean="0"/>
              <a:pPr/>
              <a:t>‹#›</a:t>
            </a:fld>
            <a:endParaRPr lang="en-US"/>
          </a:p>
        </p:txBody>
      </p:sp>
    </p:spTree>
    <p:extLst>
      <p:ext uri="{BB962C8B-B14F-4D97-AF65-F5344CB8AC3E}">
        <p14:creationId xmlns:p14="http://schemas.microsoft.com/office/powerpoint/2010/main" val="396752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BB92F-9D23-4FB3-B6E6-7E092C0127E2}" type="datetimeFigureOut">
              <a:rPr lang="en-US" smtClean="0"/>
              <a:pPr/>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F76B6-3280-4FFA-8C77-A98A1C27F313}" type="slidenum">
              <a:rPr lang="en-US" smtClean="0"/>
              <a:pPr/>
              <a:t>‹#›</a:t>
            </a:fld>
            <a:endParaRPr lang="en-US"/>
          </a:p>
        </p:txBody>
      </p:sp>
    </p:spTree>
    <p:extLst>
      <p:ext uri="{BB962C8B-B14F-4D97-AF65-F5344CB8AC3E}">
        <p14:creationId xmlns:p14="http://schemas.microsoft.com/office/powerpoint/2010/main" val="187615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BB92F-9D23-4FB3-B6E6-7E092C0127E2}"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F76B6-3280-4FFA-8C77-A98A1C27F313}" type="slidenum">
              <a:rPr lang="en-US" smtClean="0"/>
              <a:pPr/>
              <a:t>‹#›</a:t>
            </a:fld>
            <a:endParaRPr lang="en-US"/>
          </a:p>
        </p:txBody>
      </p:sp>
    </p:spTree>
    <p:extLst>
      <p:ext uri="{BB962C8B-B14F-4D97-AF65-F5344CB8AC3E}">
        <p14:creationId xmlns:p14="http://schemas.microsoft.com/office/powerpoint/2010/main" val="321966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BB92F-9D23-4FB3-B6E6-7E092C0127E2}"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F76B6-3280-4FFA-8C77-A98A1C27F313}" type="slidenum">
              <a:rPr lang="en-US" smtClean="0"/>
              <a:pPr/>
              <a:t>‹#›</a:t>
            </a:fld>
            <a:endParaRPr lang="en-US"/>
          </a:p>
        </p:txBody>
      </p:sp>
    </p:spTree>
    <p:extLst>
      <p:ext uri="{BB962C8B-B14F-4D97-AF65-F5344CB8AC3E}">
        <p14:creationId xmlns:p14="http://schemas.microsoft.com/office/powerpoint/2010/main" val="306426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BB92F-9D23-4FB3-B6E6-7E092C0127E2}" type="datetimeFigureOut">
              <a:rPr lang="en-US" smtClean="0"/>
              <a:pPr/>
              <a:t>3/5/2014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F76B6-3280-4FFA-8C77-A98A1C27F313}" type="slidenum">
              <a:rPr lang="en-US" smtClean="0"/>
              <a:pPr/>
              <a:t>‹#›</a:t>
            </a:fld>
            <a:endParaRPr lang="en-US"/>
          </a:p>
        </p:txBody>
      </p:sp>
    </p:spTree>
    <p:extLst>
      <p:ext uri="{BB962C8B-B14F-4D97-AF65-F5344CB8AC3E}">
        <p14:creationId xmlns:p14="http://schemas.microsoft.com/office/powerpoint/2010/main" val="4045377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womenshealth.gov/breastfeed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ilca.org/i4a/pages/index.cfm?pageid=1" TargetMode="External"/><Relationship Id="rId4" Type="http://schemas.openxmlformats.org/officeDocument/2006/relationships/hyperlink" Target="http://www2.aap.org/breastfeeding/faqsbreastfeeding.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buNone/>
            </a:pPr>
            <a:r>
              <a:rPr lang="en-US" sz="6000" dirty="0" smtClean="0"/>
              <a:t>Slides that can be used to supplement a power point on </a:t>
            </a:r>
            <a:r>
              <a:rPr lang="en-US" sz="6000" b="1" dirty="0" smtClean="0"/>
              <a:t>breastfeeding </a:t>
            </a:r>
          </a:p>
          <a:p>
            <a:endParaRPr lang="en-US" sz="6000" dirty="0"/>
          </a:p>
        </p:txBody>
      </p:sp>
    </p:spTree>
    <p:extLst>
      <p:ext uri="{BB962C8B-B14F-4D97-AF65-F5344CB8AC3E}">
        <p14:creationId xmlns:p14="http://schemas.microsoft.com/office/powerpoint/2010/main" val="1731408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75969" y="366285"/>
            <a:ext cx="5992062" cy="6125430"/>
          </a:xfrm>
          <a:prstGeom prst="rect">
            <a:avLst/>
          </a:prstGeom>
        </p:spPr>
      </p:pic>
    </p:spTree>
    <p:extLst>
      <p:ext uri="{BB962C8B-B14F-4D97-AF65-F5344CB8AC3E}">
        <p14:creationId xmlns:p14="http://schemas.microsoft.com/office/powerpoint/2010/main" val="2271430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09800" y="1600200"/>
            <a:ext cx="4603173" cy="3231573"/>
          </a:xfrm>
          <a:prstGeom prst="rect">
            <a:avLst/>
          </a:prstGeom>
        </p:spPr>
      </p:pic>
    </p:spTree>
    <p:extLst>
      <p:ext uri="{BB962C8B-B14F-4D97-AF65-F5344CB8AC3E}">
        <p14:creationId xmlns:p14="http://schemas.microsoft.com/office/powerpoint/2010/main" val="3012921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4600" y="1720850"/>
            <a:ext cx="4114800" cy="3416300"/>
          </a:xfrm>
          <a:prstGeom prst="rect">
            <a:avLst/>
          </a:prstGeom>
        </p:spPr>
      </p:pic>
    </p:spTree>
    <p:extLst>
      <p:ext uri="{BB962C8B-B14F-4D97-AF65-F5344CB8AC3E}">
        <p14:creationId xmlns:p14="http://schemas.microsoft.com/office/powerpoint/2010/main" val="35533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Breastfed-Baby-Poster-by-the-Alpha-Paren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2439" y="0"/>
            <a:ext cx="7448550" cy="6762750"/>
          </a:xfrm>
          <a:prstGeom prst="rect">
            <a:avLst/>
          </a:prstGeom>
        </p:spPr>
      </p:pic>
    </p:spTree>
    <p:extLst>
      <p:ext uri="{BB962C8B-B14F-4D97-AF65-F5344CB8AC3E}">
        <p14:creationId xmlns:p14="http://schemas.microsoft.com/office/powerpoint/2010/main" val="272650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ant_feeding_edit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7800" y="-32657"/>
            <a:ext cx="6590270" cy="6858000"/>
          </a:xfrm>
          <a:prstGeom prst="rect">
            <a:avLst/>
          </a:prstGeom>
        </p:spPr>
      </p:pic>
    </p:spTree>
    <p:extLst>
      <p:ext uri="{BB962C8B-B14F-4D97-AF65-F5344CB8AC3E}">
        <p14:creationId xmlns:p14="http://schemas.microsoft.com/office/powerpoint/2010/main" val="162887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_breastfeeding_graphic_series_mum.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 y="25400"/>
            <a:ext cx="6629400" cy="6636766"/>
          </a:xfrm>
          <a:prstGeom prst="rect">
            <a:avLst/>
          </a:prstGeom>
        </p:spPr>
      </p:pic>
    </p:spTree>
    <p:extLst>
      <p:ext uri="{BB962C8B-B14F-4D97-AF65-F5344CB8AC3E}">
        <p14:creationId xmlns:p14="http://schemas.microsoft.com/office/powerpoint/2010/main" val="194477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_breastfeeding_graphic_series_dad.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6800" y="-21771"/>
            <a:ext cx="6734815" cy="6742298"/>
          </a:xfrm>
          <a:prstGeom prst="rect">
            <a:avLst/>
          </a:prstGeom>
        </p:spPr>
      </p:pic>
    </p:spTree>
    <p:extLst>
      <p:ext uri="{BB962C8B-B14F-4D97-AF65-F5344CB8AC3E}">
        <p14:creationId xmlns:p14="http://schemas.microsoft.com/office/powerpoint/2010/main" val="483798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_breastfeeding_graphic_series_family.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4000" y="228600"/>
            <a:ext cx="6391308" cy="6398409"/>
          </a:xfrm>
          <a:prstGeom prst="rect">
            <a:avLst/>
          </a:prstGeom>
        </p:spPr>
      </p:pic>
    </p:spTree>
    <p:extLst>
      <p:ext uri="{BB962C8B-B14F-4D97-AF65-F5344CB8AC3E}">
        <p14:creationId xmlns:p14="http://schemas.microsoft.com/office/powerpoint/2010/main" val="100452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_breastfeeding_graphic_series_colleague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0342" y="-1"/>
            <a:ext cx="6814457" cy="6822029"/>
          </a:xfrm>
          <a:prstGeom prst="rect">
            <a:avLst/>
          </a:prstGeom>
        </p:spPr>
      </p:pic>
    </p:spTree>
    <p:extLst>
      <p:ext uri="{BB962C8B-B14F-4D97-AF65-F5344CB8AC3E}">
        <p14:creationId xmlns:p14="http://schemas.microsoft.com/office/powerpoint/2010/main" val="685305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infografia-lactancia-e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0"/>
            <a:ext cx="4697260" cy="6858000"/>
          </a:xfrm>
          <a:prstGeom prst="rect">
            <a:avLst/>
          </a:prstGeom>
        </p:spPr>
      </p:pic>
    </p:spTree>
    <p:extLst>
      <p:ext uri="{BB962C8B-B14F-4D97-AF65-F5344CB8AC3E}">
        <p14:creationId xmlns:p14="http://schemas.microsoft.com/office/powerpoint/2010/main" val="71238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dirty="0" smtClean="0"/>
              <a:t/>
            </a:r>
            <a:br>
              <a:rPr lang="en-US" b="1" dirty="0" smtClean="0"/>
            </a:br>
            <a:r>
              <a:rPr lang="en-US" b="1" dirty="0" smtClean="0"/>
              <a:t>How </a:t>
            </a:r>
            <a:r>
              <a:rPr lang="en-US" b="1" dirty="0"/>
              <a:t>long should a mother breastfeed?</a:t>
            </a:r>
            <a:br>
              <a:rPr lang="en-US" b="1" dirty="0"/>
            </a:b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a:t>The American Academy of Pediatrics (AAP) recommends that breastfeeding continue for at least 12 months, and thereafter for as long as mother and baby desire. The World Health Organization recommends continued breastfeeding up to 2 years of age or beyond.</a:t>
            </a:r>
          </a:p>
        </p:txBody>
      </p:sp>
    </p:spTree>
    <p:extLst>
      <p:ext uri="{BB962C8B-B14F-4D97-AF65-F5344CB8AC3E}">
        <p14:creationId xmlns:p14="http://schemas.microsoft.com/office/powerpoint/2010/main" val="3226115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0 at 10.20.33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57" y="609600"/>
            <a:ext cx="9144000" cy="5515078"/>
          </a:xfrm>
          <a:prstGeom prst="rect">
            <a:avLst/>
          </a:prstGeom>
        </p:spPr>
      </p:pic>
    </p:spTree>
    <p:extLst>
      <p:ext uri="{BB962C8B-B14F-4D97-AF65-F5344CB8AC3E}">
        <p14:creationId xmlns:p14="http://schemas.microsoft.com/office/powerpoint/2010/main" val="3628187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0 at 10.21.22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14" y="533400"/>
            <a:ext cx="9144000" cy="6000750"/>
          </a:xfrm>
          <a:prstGeom prst="rect">
            <a:avLst/>
          </a:prstGeom>
        </p:spPr>
      </p:pic>
    </p:spTree>
    <p:extLst>
      <p:ext uri="{BB962C8B-B14F-4D97-AF65-F5344CB8AC3E}">
        <p14:creationId xmlns:p14="http://schemas.microsoft.com/office/powerpoint/2010/main" val="3745735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0 at 10.21.52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3400"/>
            <a:ext cx="9144000" cy="5493018"/>
          </a:xfrm>
          <a:prstGeom prst="rect">
            <a:avLst/>
          </a:prstGeom>
        </p:spPr>
      </p:pic>
    </p:spTree>
    <p:extLst>
      <p:ext uri="{BB962C8B-B14F-4D97-AF65-F5344CB8AC3E}">
        <p14:creationId xmlns:p14="http://schemas.microsoft.com/office/powerpoint/2010/main" val="28145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0 at 10.22.54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29" y="1524000"/>
            <a:ext cx="9144000" cy="3195961"/>
          </a:xfrm>
          <a:prstGeom prst="rect">
            <a:avLst/>
          </a:prstGeom>
        </p:spPr>
      </p:pic>
    </p:spTree>
    <p:extLst>
      <p:ext uri="{BB962C8B-B14F-4D97-AF65-F5344CB8AC3E}">
        <p14:creationId xmlns:p14="http://schemas.microsoft.com/office/powerpoint/2010/main" val="1728915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0 at 10.23.20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28600"/>
            <a:ext cx="9144000" cy="6417226"/>
          </a:xfrm>
          <a:prstGeom prst="rect">
            <a:avLst/>
          </a:prstGeom>
        </p:spPr>
      </p:pic>
    </p:spTree>
    <p:extLst>
      <p:ext uri="{BB962C8B-B14F-4D97-AF65-F5344CB8AC3E}">
        <p14:creationId xmlns:p14="http://schemas.microsoft.com/office/powerpoint/2010/main" val="1577156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0 at 10.23.44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0" y="990600"/>
            <a:ext cx="9144000" cy="4572000"/>
          </a:xfrm>
          <a:prstGeom prst="rect">
            <a:avLst/>
          </a:prstGeom>
        </p:spPr>
      </p:pic>
    </p:spTree>
    <p:extLst>
      <p:ext uri="{BB962C8B-B14F-4D97-AF65-F5344CB8AC3E}">
        <p14:creationId xmlns:p14="http://schemas.microsoft.com/office/powerpoint/2010/main" val="166839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O Breastfeeding 2.JPG"/>
          <p:cNvPicPr>
            <a:picLocks noChangeAspect="1"/>
          </p:cNvPicPr>
          <p:nvPr/>
        </p:nvPicPr>
        <p:blipFill>
          <a:blip r:embed="rId3" cstate="print"/>
          <a:stretch>
            <a:fillRect/>
          </a:stretch>
        </p:blipFill>
        <p:spPr>
          <a:xfrm>
            <a:off x="214312" y="1347787"/>
            <a:ext cx="8715375" cy="41624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O Breastfeeding 1.JPG"/>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533400" y="1219200"/>
            <a:ext cx="8229600" cy="323373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04800"/>
            <a:ext cx="8572500" cy="6438900"/>
          </a:xfrm>
          <a:prstGeom prst="rect">
            <a:avLst/>
          </a:prstGeom>
        </p:spPr>
      </p:pic>
    </p:spTree>
    <p:extLst>
      <p:ext uri="{BB962C8B-B14F-4D97-AF65-F5344CB8AC3E}">
        <p14:creationId xmlns:p14="http://schemas.microsoft.com/office/powerpoint/2010/main" val="2339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Where can I find answers to my other questions about breastfeeding?</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To find additional resources on breastfeeding:</a:t>
            </a:r>
          </a:p>
          <a:p>
            <a:r>
              <a:rPr lang="en-US" dirty="0">
                <a:hlinkClick r:id="rId3"/>
              </a:rPr>
              <a:t>National Women's Health Information Center</a:t>
            </a:r>
            <a:endParaRPr lang="en-US" dirty="0"/>
          </a:p>
          <a:p>
            <a:r>
              <a:rPr lang="en-US" dirty="0">
                <a:hlinkClick r:id="rId4"/>
              </a:rPr>
              <a:t>American Academy of Pediatrics' Children's Health Topics: Breastfeeding</a:t>
            </a:r>
            <a:endParaRPr lang="en-US" dirty="0"/>
          </a:p>
          <a:p>
            <a:pPr marL="0" indent="0">
              <a:buNone/>
            </a:pPr>
            <a:r>
              <a:rPr lang="en-US" dirty="0"/>
              <a:t>To locate someone who can help you with practical breastfeeding concerns, begin by talking to your pediatrician. In addition, you may wish to contact your State or County Health Department, your local Special Supplemental Nutrition Program for Women, Infants, and Children (WIC) clinic, or one of the local La </a:t>
            </a:r>
            <a:r>
              <a:rPr lang="en-US" dirty="0" err="1"/>
              <a:t>Leche</a:t>
            </a:r>
            <a:r>
              <a:rPr lang="en-US" dirty="0"/>
              <a:t> League affiliates. To locate a Board Certified Lactation Consultant (IBCLC), visit </a:t>
            </a:r>
            <a:r>
              <a:rPr lang="en-US" dirty="0">
                <a:hlinkClick r:id="rId5"/>
              </a:rPr>
              <a:t>The International Lactation Consultant Association</a:t>
            </a:r>
            <a:r>
              <a:rPr lang="en-US" dirty="0"/>
              <a:t>.</a:t>
            </a:r>
          </a:p>
        </p:txBody>
      </p:sp>
    </p:spTree>
    <p:extLst>
      <p:ext uri="{BB962C8B-B14F-4D97-AF65-F5344CB8AC3E}">
        <p14:creationId xmlns:p14="http://schemas.microsoft.com/office/powerpoint/2010/main" val="3973965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7725" y="47625"/>
            <a:ext cx="7448550" cy="67627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Key Messages</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Increase food intake: “an additional meal, more food than usual, and a varied diet”.</a:t>
            </a:r>
          </a:p>
          <a:p>
            <a:r>
              <a:rPr lang="en-US" dirty="0" smtClean="0"/>
              <a:t>Take vitamin A at delivery or within 6 weeks after delivery.</a:t>
            </a:r>
          </a:p>
          <a:p>
            <a:r>
              <a:rPr lang="en-US" dirty="0" smtClean="0"/>
              <a:t>Eat foods rich in vitamin A (papaya, mangoes, carrots, pumpkins, liver.”</a:t>
            </a:r>
          </a:p>
          <a:p>
            <a:r>
              <a:rPr lang="en-US" dirty="0" smtClean="0"/>
              <a:t>Continue iron/folic acid supplementation to complete 6 months in total (during pregnancy and/or lactation). </a:t>
            </a:r>
            <a:endParaRPr lang="en-US" dirty="0"/>
          </a:p>
        </p:txBody>
      </p:sp>
    </p:spTree>
    <p:extLst>
      <p:ext uri="{BB962C8B-B14F-4D97-AF65-F5344CB8AC3E}">
        <p14:creationId xmlns:p14="http://schemas.microsoft.com/office/powerpoint/2010/main" val="3304956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Breastfeeding makes your baby </a:t>
            </a:r>
            <a:r>
              <a:rPr lang="en-US" dirty="0"/>
              <a:t>g</a:t>
            </a:r>
            <a:r>
              <a:rPr lang="en-US" dirty="0" smtClean="0"/>
              <a:t>row strong and healthy and helps to prevent </a:t>
            </a:r>
            <a:r>
              <a:rPr lang="en-US" dirty="0" err="1" smtClean="0"/>
              <a:t>diarrhoea</a:t>
            </a:r>
            <a:r>
              <a:rPr lang="en-US" dirty="0" smtClean="0"/>
              <a:t> and respiratory infections.</a:t>
            </a:r>
          </a:p>
          <a:p>
            <a:r>
              <a:rPr lang="en-US" dirty="0" err="1" smtClean="0"/>
              <a:t>Breastmilk</a:t>
            </a:r>
            <a:r>
              <a:rPr lang="en-US" dirty="0" smtClean="0"/>
              <a:t> is the best food and it is all that your baby needs for the first 6 months.</a:t>
            </a:r>
          </a:p>
          <a:p>
            <a:r>
              <a:rPr lang="en-US" dirty="0" smtClean="0"/>
              <a:t>Giving other feeds can make your baby ill.</a:t>
            </a:r>
          </a:p>
          <a:p>
            <a:r>
              <a:rPr lang="en-US" dirty="0" smtClean="0"/>
              <a:t>Do not give anything else to your baby before 6 months, NOT </a:t>
            </a:r>
            <a:r>
              <a:rPr lang="en-US" dirty="0" err="1" smtClean="0"/>
              <a:t>ecen</a:t>
            </a:r>
            <a:r>
              <a:rPr lang="en-US" dirty="0" smtClean="0"/>
              <a:t> water (tea, sugar water, gripe water, other animals milks, infant formula or porridge.)</a:t>
            </a:r>
            <a:endParaRPr lang="en-US" dirty="0"/>
          </a:p>
        </p:txBody>
      </p:sp>
    </p:spTree>
    <p:extLst>
      <p:ext uri="{BB962C8B-B14F-4D97-AF65-F5344CB8AC3E}">
        <p14:creationId xmlns:p14="http://schemas.microsoft.com/office/powerpoint/2010/main" val="2396026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566</Words>
  <Application>Microsoft Office PowerPoint</Application>
  <PresentationFormat>On-screen Show (4:3)</PresentationFormat>
  <Paragraphs>56</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 How long should a mother breastfeed? </vt:lpstr>
      <vt:lpstr>PowerPoint Presentation</vt:lpstr>
      <vt:lpstr>PowerPoint Presentation</vt:lpstr>
      <vt:lpstr>PowerPoint Presentation</vt:lpstr>
      <vt:lpstr>Where can I find answers to my other questions about breastfeeding?</vt:lpstr>
      <vt:lpstr>PowerPoint Presentation</vt:lpstr>
      <vt:lpstr>Key Messages</vt:lpstr>
      <vt:lpstr>Key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PCRegistry</dc:creator>
  <cp:lastModifiedBy>nittam</cp:lastModifiedBy>
  <cp:revision>25</cp:revision>
  <dcterms:created xsi:type="dcterms:W3CDTF">2013-10-15T22:13:26Z</dcterms:created>
  <dcterms:modified xsi:type="dcterms:W3CDTF">2014-03-06T04:55:29Z</dcterms:modified>
</cp:coreProperties>
</file>