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63" r:id="rId3"/>
    <p:sldId id="264" r:id="rId4"/>
    <p:sldId id="265" r:id="rId5"/>
    <p:sldId id="261" r:id="rId6"/>
    <p:sldId id="262" r:id="rId7"/>
    <p:sldId id="266" r:id="rId8"/>
    <p:sldId id="267" r:id="rId9"/>
    <p:sldId id="269" r:id="rId10"/>
    <p:sldId id="268" r:id="rId11"/>
    <p:sldId id="270" r:id="rId12"/>
    <p:sldId id="271" r:id="rId13"/>
    <p:sldId id="272" r:id="rId14"/>
    <p:sldId id="283" r:id="rId15"/>
    <p:sldId id="256" r:id="rId16"/>
    <p:sldId id="258" r:id="rId17"/>
    <p:sldId id="259" r:id="rId18"/>
    <p:sldId id="260" r:id="rId19"/>
    <p:sldId id="273" r:id="rId20"/>
    <p:sldId id="274" r:id="rId21"/>
    <p:sldId id="275" r:id="rId22"/>
    <p:sldId id="276" r:id="rId23"/>
    <p:sldId id="277" r:id="rId24"/>
    <p:sldId id="278" r:id="rId25"/>
    <p:sldId id="279"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1445"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1A95CB-7AE0-4B94-9738-27679A1E8C3F}" type="datetimeFigureOut">
              <a:rPr lang="en-US" smtClean="0"/>
              <a:t>3/5/2014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03F8C8-D339-49F8-B47B-532AB7C1F57E}" type="slidenum">
              <a:rPr lang="en-US" smtClean="0"/>
              <a:t>‹#›</a:t>
            </a:fld>
            <a:endParaRPr lang="en-US"/>
          </a:p>
        </p:txBody>
      </p:sp>
    </p:spTree>
    <p:extLst>
      <p:ext uri="{BB962C8B-B14F-4D97-AF65-F5344CB8AC3E}">
        <p14:creationId xmlns:p14="http://schemas.microsoft.com/office/powerpoint/2010/main" val="6348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http://www.islandfood.org/</a:t>
            </a:r>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2</a:t>
            </a:fld>
            <a:endParaRPr lang="en-US"/>
          </a:p>
        </p:txBody>
      </p:sp>
    </p:spTree>
    <p:extLst>
      <p:ext uri="{BB962C8B-B14F-4D97-AF65-F5344CB8AC3E}">
        <p14:creationId xmlns:p14="http://schemas.microsoft.com/office/powerpoint/2010/main" val="409464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http://www.chathamjournal.com/weekly/news/agriculture/local-food-policy-meeting-130819.shtml</a:t>
            </a:r>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11</a:t>
            </a:fld>
            <a:endParaRPr lang="en-US"/>
          </a:p>
        </p:txBody>
      </p:sp>
    </p:spTree>
    <p:extLst>
      <p:ext uri="{BB962C8B-B14F-4D97-AF65-F5344CB8AC3E}">
        <p14:creationId xmlns:p14="http://schemas.microsoft.com/office/powerpoint/2010/main" val="3260631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http://www.vsjf.org/news/66/farm-to-plate-annual-gathering-taking-stock-and-moving-ahead</a:t>
            </a:r>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12</a:t>
            </a:fld>
            <a:endParaRPr lang="en-US"/>
          </a:p>
        </p:txBody>
      </p:sp>
    </p:spTree>
    <p:extLst>
      <p:ext uri="{BB962C8B-B14F-4D97-AF65-F5344CB8AC3E}">
        <p14:creationId xmlns:p14="http://schemas.microsoft.com/office/powerpoint/2010/main" val="235954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http://hfhpcoalition.org/policy-research-and-analysis/</a:t>
            </a:r>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13</a:t>
            </a:fld>
            <a:endParaRPr lang="en-US"/>
          </a:p>
        </p:txBody>
      </p:sp>
    </p:spTree>
    <p:extLst>
      <p:ext uri="{BB962C8B-B14F-4D97-AF65-F5344CB8AC3E}">
        <p14:creationId xmlns:p14="http://schemas.microsoft.com/office/powerpoint/2010/main" val="3896705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projects.nri.org</a:t>
            </a:r>
            <a:r>
              <a:rPr lang="en-US" dirty="0" smtClean="0"/>
              <a:t>/</a:t>
            </a:r>
            <a:r>
              <a:rPr lang="en-US" dirty="0" err="1" smtClean="0"/>
              <a:t>tropicalroots</a:t>
            </a:r>
            <a:r>
              <a:rPr lang="en-US" dirty="0" smtClean="0"/>
              <a:t>/</a:t>
            </a:r>
            <a:r>
              <a:rPr lang="en-US" dirty="0" err="1" smtClean="0"/>
              <a:t>photos.html</a:t>
            </a:r>
            <a:endParaRPr lang="en-US" dirty="0" smtClean="0"/>
          </a:p>
          <a:p>
            <a:endParaRPr lang="en-US" dirty="0" smtClean="0"/>
          </a:p>
          <a:p>
            <a:r>
              <a:rPr lang="en-US" dirty="0" smtClean="0"/>
              <a:t>http://</a:t>
            </a:r>
            <a:r>
              <a:rPr lang="en-US" dirty="0" err="1" smtClean="0"/>
              <a:t>www.wpro.who.int</a:t>
            </a:r>
            <a:r>
              <a:rPr lang="en-US" dirty="0" smtClean="0"/>
              <a:t>/nutrition/documents/</a:t>
            </a:r>
            <a:r>
              <a:rPr lang="en-US" dirty="0" err="1" smtClean="0"/>
              <a:t>Pacific_Food_Summit_Report</a:t>
            </a:r>
            <a:r>
              <a:rPr lang="en-US" dirty="0" smtClean="0"/>
              <a:t>/en/</a:t>
            </a:r>
            <a:r>
              <a:rPr lang="en-US" dirty="0" err="1" smtClean="0"/>
              <a:t>index.html</a:t>
            </a:r>
            <a:endParaRPr lang="en-US" dirty="0" smtClean="0"/>
          </a:p>
          <a:p>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14</a:t>
            </a:fld>
            <a:endParaRPr lang="en-US"/>
          </a:p>
        </p:txBody>
      </p:sp>
    </p:spTree>
    <p:extLst>
      <p:ext uri="{BB962C8B-B14F-4D97-AF65-F5344CB8AC3E}">
        <p14:creationId xmlns:p14="http://schemas.microsoft.com/office/powerpoint/2010/main" val="1532455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http://learngrow.org/about-fps/the-advantages/</a:t>
            </a:r>
          </a:p>
          <a:p>
            <a:endParaRPr lang="en-US" dirty="0" smtClean="0"/>
          </a:p>
          <a:p>
            <a:r>
              <a:rPr lang="en-US" dirty="0" smtClean="0"/>
              <a:t>Food Plant Solutions empowers people in developing countries to harness local food plant resources to feed themselves and their families.  No costly equipment or structural improvements are required to get people switched onto the advantages of growing local food plants including:</a:t>
            </a:r>
            <a:br>
              <a:rPr lang="en-US" dirty="0" smtClean="0"/>
            </a:br>
            <a:r>
              <a:rPr lang="en-US" dirty="0" smtClean="0"/>
              <a:t/>
            </a:r>
            <a:br>
              <a:rPr lang="en-US" dirty="0" smtClean="0"/>
            </a:br>
            <a:r>
              <a:rPr lang="en-US" dirty="0" smtClean="0"/>
              <a:t>•    greater production</a:t>
            </a:r>
            <a:br>
              <a:rPr lang="en-US" dirty="0" smtClean="0"/>
            </a:br>
            <a:r>
              <a:rPr lang="en-US" dirty="0" smtClean="0"/>
              <a:t>•    better adaptation to local conditions – soil type, rainfall, temperature</a:t>
            </a:r>
            <a:br>
              <a:rPr lang="en-US" dirty="0" smtClean="0"/>
            </a:br>
            <a:r>
              <a:rPr lang="en-US" dirty="0" smtClean="0"/>
              <a:t>•    better resistance to pests and diseases, hence lower costs for pesticides</a:t>
            </a:r>
            <a:br>
              <a:rPr lang="en-US" dirty="0" smtClean="0"/>
            </a:br>
            <a:r>
              <a:rPr lang="en-US" dirty="0" smtClean="0"/>
              <a:t>•    simpler growing requirements, no need for extensive areas cleared for monoculture cultivation</a:t>
            </a:r>
            <a:br>
              <a:rPr lang="en-US" dirty="0" smtClean="0"/>
            </a:br>
            <a:r>
              <a:rPr lang="en-US" dirty="0" smtClean="0"/>
              <a:t>•    better nutritional quality of local food plants</a:t>
            </a:r>
            <a:br>
              <a:rPr lang="en-US" dirty="0" smtClean="0"/>
            </a:br>
            <a:r>
              <a:rPr lang="en-US" dirty="0" smtClean="0"/>
              <a:t/>
            </a:r>
            <a:br>
              <a:rPr lang="en-US" dirty="0" smtClean="0"/>
            </a:br>
            <a:r>
              <a:rPr lang="en-US" dirty="0" smtClean="0"/>
              <a:t>Bruce French has documented that local food crops are frequently nutritionally superior to exotic food crops.  Nutrient levels in local food crops can be dramatically better than in exotic food plants.</a:t>
            </a:r>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15</a:t>
            </a:fld>
            <a:endParaRPr lang="en-US" dirty="0"/>
          </a:p>
        </p:txBody>
      </p:sp>
    </p:spTree>
    <p:extLst>
      <p:ext uri="{BB962C8B-B14F-4D97-AF65-F5344CB8AC3E}">
        <p14:creationId xmlns:p14="http://schemas.microsoft.com/office/powerpoint/2010/main" val="2438209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http://learngrow.org/about-fps/the-advantages/</a:t>
            </a:r>
          </a:p>
          <a:p>
            <a:endParaRPr lang="en-US" dirty="0" smtClean="0"/>
          </a:p>
          <a:p>
            <a:r>
              <a:rPr lang="en-US" dirty="0" smtClean="0"/>
              <a:t>The main obstacle to local people taking advantage of local food plants is a lack of knowledge about their identification, nutritional benefits and production methods.  Food Plant Solutions is </a:t>
            </a:r>
            <a:r>
              <a:rPr lang="en-US" dirty="0" err="1" smtClean="0"/>
              <a:t>focussed</a:t>
            </a:r>
            <a:r>
              <a:rPr lang="en-US" dirty="0" smtClean="0"/>
              <a:t> on imparting this knowledge to people in developing countries.</a:t>
            </a:r>
            <a:br>
              <a:rPr lang="en-US" dirty="0" smtClean="0"/>
            </a:br>
            <a:r>
              <a:rPr lang="en-US" dirty="0" smtClean="0"/>
              <a:t/>
            </a:r>
            <a:br>
              <a:rPr lang="en-US" dirty="0" smtClean="0"/>
            </a:br>
            <a:r>
              <a:rPr lang="en-US" dirty="0" smtClean="0"/>
              <a:t>At a national economy level in developing countries, switching over to growing local food crops, instead of growing exotic food crops or importing foodstuffs, can insulate the national economy from the shocks of rising world food prices or oil based products e.g. </a:t>
            </a:r>
            <a:r>
              <a:rPr lang="en-US" dirty="0" err="1" smtClean="0"/>
              <a:t>fertilisers</a:t>
            </a:r>
            <a:r>
              <a:rPr lang="en-US" dirty="0" smtClean="0"/>
              <a:t> and pesticides.  Rising prices for imported foodstuffs (e.g. rice) means less money for essential services like health and education.  Indirect costs, like the costs of shipping, can also push up the price of imported foodstuffs.</a:t>
            </a:r>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16</a:t>
            </a:fld>
            <a:endParaRPr lang="en-US"/>
          </a:p>
        </p:txBody>
      </p:sp>
    </p:spTree>
    <p:extLst>
      <p:ext uri="{BB962C8B-B14F-4D97-AF65-F5344CB8AC3E}">
        <p14:creationId xmlns:p14="http://schemas.microsoft.com/office/powerpoint/2010/main" val="2438209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a:t>
            </a:r>
            <a:r>
              <a:rPr lang="en-US" smtClean="0"/>
              <a:t>learngrow.org/about-fps/the-advantages/</a:t>
            </a:r>
          </a:p>
          <a:p>
            <a:endParaRPr lang="en-US" dirty="0" smtClean="0"/>
          </a:p>
          <a:p>
            <a:r>
              <a:rPr lang="en-US" dirty="0" smtClean="0"/>
              <a:t>The main obstacle to local people taking advantage of local food plants is a lack of knowledge about their identification, nutritional benefits and production methods.  Food Plant Solutions is </a:t>
            </a:r>
            <a:r>
              <a:rPr lang="en-US" dirty="0" err="1" smtClean="0"/>
              <a:t>focussed</a:t>
            </a:r>
            <a:r>
              <a:rPr lang="en-US" dirty="0" smtClean="0"/>
              <a:t> on imparting this knowledge to people in developing countries.</a:t>
            </a:r>
            <a:br>
              <a:rPr lang="en-US" dirty="0" smtClean="0"/>
            </a:br>
            <a:r>
              <a:rPr lang="en-US" dirty="0" smtClean="0"/>
              <a:t/>
            </a:r>
            <a:br>
              <a:rPr lang="en-US" dirty="0" smtClean="0"/>
            </a:br>
            <a:r>
              <a:rPr lang="en-US" dirty="0" smtClean="0"/>
              <a:t>At a national economy level in developing countries, switching over to growing local food crops, instead of growing exotic food crops or importing foodstuffs, can insulate the national economy from the shocks of rising world food prices or oil based products e.g. </a:t>
            </a:r>
            <a:r>
              <a:rPr lang="en-US" dirty="0" err="1" smtClean="0"/>
              <a:t>fertilisers</a:t>
            </a:r>
            <a:r>
              <a:rPr lang="en-US" dirty="0" smtClean="0"/>
              <a:t> and pesticides.  Rising prices for imported foodstuffs (e.g. rice) means less money for essential services like health and education.  Indirect costs, like the costs of shipping, can also push up the price of imported foodstuffs.</a:t>
            </a:r>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17</a:t>
            </a:fld>
            <a:endParaRPr lang="en-US"/>
          </a:p>
        </p:txBody>
      </p:sp>
    </p:spTree>
    <p:extLst>
      <p:ext uri="{BB962C8B-B14F-4D97-AF65-F5344CB8AC3E}">
        <p14:creationId xmlns:p14="http://schemas.microsoft.com/office/powerpoint/2010/main" val="2438209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http://learngrow.org/about-fps/the-advantages/</a:t>
            </a:r>
          </a:p>
        </p:txBody>
      </p:sp>
      <p:sp>
        <p:nvSpPr>
          <p:cNvPr id="4" name="Slide Number Placeholder 3"/>
          <p:cNvSpPr>
            <a:spLocks noGrp="1"/>
          </p:cNvSpPr>
          <p:nvPr>
            <p:ph type="sldNum" sz="quarter" idx="10"/>
          </p:nvPr>
        </p:nvSpPr>
        <p:spPr/>
        <p:txBody>
          <a:bodyPr/>
          <a:lstStyle/>
          <a:p>
            <a:fld id="{CB03F8C8-D339-49F8-B47B-532AB7C1F57E}" type="slidenum">
              <a:rPr lang="en-US" smtClean="0"/>
              <a:t>18</a:t>
            </a:fld>
            <a:endParaRPr lang="en-US"/>
          </a:p>
        </p:txBody>
      </p:sp>
    </p:spTree>
    <p:extLst>
      <p:ext uri="{BB962C8B-B14F-4D97-AF65-F5344CB8AC3E}">
        <p14:creationId xmlns:p14="http://schemas.microsoft.com/office/powerpoint/2010/main" val="2438209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kaohana.windward.hawaii.edu</a:t>
            </a:r>
            <a:r>
              <a:rPr lang="en-US" dirty="0" smtClean="0"/>
              <a:t>/?p=3366</a:t>
            </a:r>
          </a:p>
          <a:p>
            <a:r>
              <a:rPr lang="en-US" dirty="0" smtClean="0"/>
              <a:t>http://</a:t>
            </a:r>
            <a:r>
              <a:rPr lang="en-US" dirty="0" err="1" smtClean="0"/>
              <a:t>www.kkv.net</a:t>
            </a:r>
            <a:endParaRPr lang="en-US" dirty="0" smtClean="0"/>
          </a:p>
          <a:p>
            <a:endParaRPr lang="en-US" dirty="0" smtClean="0"/>
          </a:p>
          <a:p>
            <a:r>
              <a:rPr lang="en-US" dirty="0" err="1" smtClean="0"/>
              <a:t>Kokua</a:t>
            </a:r>
            <a:r>
              <a:rPr lang="en-US" dirty="0" smtClean="0"/>
              <a:t> </a:t>
            </a:r>
            <a:r>
              <a:rPr lang="en-US" dirty="0" err="1" smtClean="0"/>
              <a:t>Kalihi</a:t>
            </a:r>
            <a:r>
              <a:rPr lang="en-US" dirty="0" smtClean="0"/>
              <a:t> Valley (KKV)</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mission of KKV is to “be agents of healing and reconciliation for the people of </a:t>
            </a:r>
            <a:r>
              <a:rPr lang="en-US" sz="1200" kern="1200" dirty="0" err="1" smtClean="0">
                <a:solidFill>
                  <a:schemeClr val="tx1"/>
                </a:solidFill>
                <a:latin typeface="+mn-lt"/>
                <a:ea typeface="+mn-ea"/>
                <a:cs typeface="+mn-cs"/>
              </a:rPr>
              <a:t>Kalihi</a:t>
            </a:r>
            <a:r>
              <a:rPr lang="en-US" sz="1200" kern="1200" dirty="0" smtClean="0">
                <a:solidFill>
                  <a:schemeClr val="tx1"/>
                </a:solidFill>
                <a:latin typeface="+mn-lt"/>
                <a:ea typeface="+mn-ea"/>
                <a:cs typeface="+mn-cs"/>
              </a:rPr>
              <a:t> valley,” according to KKV’s co-executive director David </a:t>
            </a:r>
            <a:r>
              <a:rPr lang="en-US" sz="1200" kern="1200" dirty="0" err="1" smtClean="0">
                <a:solidFill>
                  <a:schemeClr val="tx1"/>
                </a:solidFill>
                <a:latin typeface="+mn-lt"/>
                <a:ea typeface="+mn-ea"/>
                <a:cs typeface="+mn-cs"/>
              </a:rPr>
              <a:t>Derauf</a:t>
            </a:r>
            <a:r>
              <a:rPr lang="en-US" sz="1200" kern="120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grow </a:t>
            </a:r>
            <a:r>
              <a:rPr lang="en-US" sz="1200" kern="1200" dirty="0" err="1" smtClean="0">
                <a:solidFill>
                  <a:schemeClr val="tx1"/>
                </a:solidFill>
                <a:latin typeface="+mn-lt"/>
                <a:ea typeface="+mn-ea"/>
                <a:cs typeface="+mn-cs"/>
              </a:rPr>
              <a:t>kalo</a:t>
            </a:r>
            <a:r>
              <a:rPr lang="en-US" sz="1200" kern="1200" dirty="0" smtClean="0">
                <a:solidFill>
                  <a:schemeClr val="tx1"/>
                </a:solidFill>
                <a:latin typeface="+mn-lt"/>
                <a:ea typeface="+mn-ea"/>
                <a:cs typeface="+mn-cs"/>
              </a:rPr>
              <a:t>, vegetables and fruits. But more importantly, we grow farmers,” said group leader Nathan </a:t>
            </a:r>
            <a:r>
              <a:rPr lang="en-US" sz="1200" kern="1200" dirty="0" err="1" smtClean="0">
                <a:solidFill>
                  <a:schemeClr val="tx1"/>
                </a:solidFill>
                <a:latin typeface="+mn-lt"/>
                <a:ea typeface="+mn-ea"/>
                <a:cs typeface="+mn-cs"/>
              </a:rPr>
              <a:t>Kamaka</a:t>
            </a:r>
            <a:r>
              <a:rPr lang="en-US" sz="1200" kern="1200" dirty="0" smtClean="0">
                <a:solidFill>
                  <a:schemeClr val="tx1"/>
                </a:solidFill>
                <a:latin typeface="+mn-lt"/>
                <a:ea typeface="+mn-ea"/>
                <a:cs typeface="+mn-cs"/>
              </a:rPr>
              <a:t> as he led his volunteers to the area where they would be working.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19</a:t>
            </a:fld>
            <a:endParaRPr lang="en-US"/>
          </a:p>
        </p:txBody>
      </p:sp>
    </p:spTree>
    <p:extLst>
      <p:ext uri="{BB962C8B-B14F-4D97-AF65-F5344CB8AC3E}">
        <p14:creationId xmlns:p14="http://schemas.microsoft.com/office/powerpoint/2010/main" val="35268223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www.jen-drivenbydesign.com</a:t>
            </a:r>
            <a:r>
              <a:rPr lang="en-US" dirty="0" smtClean="0"/>
              <a:t>/?p=389</a:t>
            </a:r>
          </a:p>
          <a:p>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20</a:t>
            </a:fld>
            <a:endParaRPr lang="en-US"/>
          </a:p>
        </p:txBody>
      </p:sp>
    </p:spTree>
    <p:extLst>
      <p:ext uri="{BB962C8B-B14F-4D97-AF65-F5344CB8AC3E}">
        <p14:creationId xmlns:p14="http://schemas.microsoft.com/office/powerpoint/2010/main" val="3370768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http://www.islandfood.org/</a:t>
            </a:r>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3</a:t>
            </a:fld>
            <a:endParaRPr lang="en-US"/>
          </a:p>
        </p:txBody>
      </p:sp>
    </p:spTree>
    <p:extLst>
      <p:ext uri="{BB962C8B-B14F-4D97-AF65-F5344CB8AC3E}">
        <p14:creationId xmlns:p14="http://schemas.microsoft.com/office/powerpoint/2010/main" val="8662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www.foodtechconnect.com</a:t>
            </a:r>
            <a:r>
              <a:rPr lang="en-US" dirty="0" smtClean="0"/>
              <a:t>/2011/05/11/</a:t>
            </a:r>
            <a:r>
              <a:rPr lang="en-US" dirty="0" err="1" smtClean="0"/>
              <a:t>infographic</a:t>
            </a:r>
            <a:r>
              <a:rPr lang="en-US" dirty="0" smtClean="0"/>
              <a:t>-making-the-case-for-buying-local/</a:t>
            </a:r>
          </a:p>
          <a:p>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22</a:t>
            </a:fld>
            <a:endParaRPr lang="en-US"/>
          </a:p>
        </p:txBody>
      </p:sp>
    </p:spTree>
    <p:extLst>
      <p:ext uri="{BB962C8B-B14F-4D97-AF65-F5344CB8AC3E}">
        <p14:creationId xmlns:p14="http://schemas.microsoft.com/office/powerpoint/2010/main" val="4019690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visual.ly</a:t>
            </a:r>
            <a:r>
              <a:rPr lang="en-US" dirty="0" smtClean="0"/>
              <a:t>/eating-local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23</a:t>
            </a:fld>
            <a:endParaRPr lang="en-US"/>
          </a:p>
        </p:txBody>
      </p:sp>
    </p:spTree>
    <p:extLst>
      <p:ext uri="{BB962C8B-B14F-4D97-AF65-F5344CB8AC3E}">
        <p14:creationId xmlns:p14="http://schemas.microsoft.com/office/powerpoint/2010/main" val="41231577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http://</a:t>
            </a:r>
            <a:r>
              <a:rPr lang="de-DE" dirty="0" err="1" smtClean="0"/>
              <a:t>rachels-table.com</a:t>
            </a:r>
            <a:r>
              <a:rPr lang="de-DE" dirty="0" smtClean="0"/>
              <a:t>/2012/05/05/861/</a:t>
            </a:r>
          </a:p>
          <a:p>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24</a:t>
            </a:fld>
            <a:endParaRPr lang="en-US"/>
          </a:p>
        </p:txBody>
      </p:sp>
    </p:spTree>
    <p:extLst>
      <p:ext uri="{BB962C8B-B14F-4D97-AF65-F5344CB8AC3E}">
        <p14:creationId xmlns:p14="http://schemas.microsoft.com/office/powerpoint/2010/main" val="3512171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http://</a:t>
            </a:r>
            <a:r>
              <a:rPr lang="de-DE" dirty="0" err="1" smtClean="0"/>
              <a:t>rachels-table.com</a:t>
            </a:r>
            <a:r>
              <a:rPr lang="de-DE" smtClean="0"/>
              <a:t>/2012/05/05/861/</a:t>
            </a:r>
          </a:p>
          <a:p>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25</a:t>
            </a:fld>
            <a:endParaRPr lang="en-US"/>
          </a:p>
        </p:txBody>
      </p:sp>
    </p:spTree>
    <p:extLst>
      <p:ext uri="{BB962C8B-B14F-4D97-AF65-F5344CB8AC3E}">
        <p14:creationId xmlns:p14="http://schemas.microsoft.com/office/powerpoint/2010/main" val="1225235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a:t>
            </a:r>
            <a:r>
              <a:rPr lang="en-US" baseline="0" dirty="0" smtClean="0"/>
              <a:t> </a:t>
            </a:r>
            <a:r>
              <a:rPr lang="en-US" dirty="0" smtClean="0"/>
              <a:t>http://</a:t>
            </a:r>
            <a:r>
              <a:rPr lang="en-US" dirty="0" err="1" smtClean="0"/>
              <a:t>www.wpro.who.int</a:t>
            </a:r>
            <a:r>
              <a:rPr lang="en-US" dirty="0" smtClean="0"/>
              <a:t>/nutrition/documents/docs/</a:t>
            </a:r>
            <a:r>
              <a:rPr lang="en-US" dirty="0" err="1" smtClean="0"/>
              <a:t>PacificFoodSummitReport.pdf</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Pacific Food Summit, 21-23 April, Port Vila, Vanuatu, has brought together leaders from across the Pacific: from governments, industry, NGOs, development agencies, the media and community groups, in recognition that a radical rethink is necessary in order to improve food security for the Pacific.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26</a:t>
            </a:fld>
            <a:endParaRPr lang="en-US"/>
          </a:p>
        </p:txBody>
      </p:sp>
    </p:spTree>
    <p:extLst>
      <p:ext uri="{BB962C8B-B14F-4D97-AF65-F5344CB8AC3E}">
        <p14:creationId xmlns:p14="http://schemas.microsoft.com/office/powerpoint/2010/main" val="3473777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http://www.islandfood.org/involved.html</a:t>
            </a:r>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4</a:t>
            </a:fld>
            <a:endParaRPr lang="en-US"/>
          </a:p>
        </p:txBody>
      </p:sp>
    </p:spTree>
    <p:extLst>
      <p:ext uri="{BB962C8B-B14F-4D97-AF65-F5344CB8AC3E}">
        <p14:creationId xmlns:p14="http://schemas.microsoft.com/office/powerpoint/2010/main" val="2904513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http://www.escapepress.com/foodBenefits.html</a:t>
            </a:r>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5</a:t>
            </a:fld>
            <a:endParaRPr lang="en-US"/>
          </a:p>
        </p:txBody>
      </p:sp>
    </p:spTree>
    <p:extLst>
      <p:ext uri="{BB962C8B-B14F-4D97-AF65-F5344CB8AC3E}">
        <p14:creationId xmlns:p14="http://schemas.microsoft.com/office/powerpoint/2010/main" val="2109918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http://www.usda.gov/wps/portal/usda/usdahome?contentidonly=true&amp;contentid=KYF_Compass_Case_Studies_Pohnpei.html</a:t>
            </a:r>
          </a:p>
          <a:p>
            <a:endParaRPr lang="en-US" dirty="0" smtClean="0"/>
          </a:p>
          <a:p>
            <a:r>
              <a:rPr lang="en-US" b="1" dirty="0" smtClean="0"/>
              <a:t>The Island of Pohnpei Rediscovers its Agroforestry Roots</a:t>
            </a:r>
          </a:p>
          <a:p>
            <a:r>
              <a:rPr lang="en-US" dirty="0" smtClean="0"/>
              <a:t>Since the 1970s, the people of Pohnpei, an island in the Federated States of Micronesia, have seen their diets shift from traditional local foods such as taro and bananas to imported foods, including refined grains, sugar, and fatty meats. </a:t>
            </a:r>
            <a:br>
              <a:rPr lang="en-US" dirty="0" smtClean="0"/>
            </a:br>
            <a:r>
              <a:rPr lang="en-US" dirty="0" smtClean="0"/>
              <a:t/>
            </a:r>
            <a:br>
              <a:rPr lang="en-US" dirty="0" smtClean="0"/>
            </a:br>
            <a:r>
              <a:rPr lang="en-US" dirty="0" smtClean="0"/>
              <a:t>The dietary shift and other lifestyle changes in the population have led to serious health problems, including a rise in diabetes and vitamin deficiencies. But, ironically, on Pohnpei and many Pacific Islands, traditional agroforestry systems - based on thousands of years of indigenous knowledge - are part of the solution because they provide traditional local food that is healthier and was once a staple of their diets. </a:t>
            </a:r>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6</a:t>
            </a:fld>
            <a:endParaRPr lang="en-US"/>
          </a:p>
        </p:txBody>
      </p:sp>
    </p:spTree>
    <p:extLst>
      <p:ext uri="{BB962C8B-B14F-4D97-AF65-F5344CB8AC3E}">
        <p14:creationId xmlns:p14="http://schemas.microsoft.com/office/powerpoint/2010/main" val="61359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http://www.cdc.gov/outbreaknet/investigations/figure_food_production.html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7</a:t>
            </a:fld>
            <a:endParaRPr lang="en-US"/>
          </a:p>
        </p:txBody>
      </p:sp>
    </p:spTree>
    <p:extLst>
      <p:ext uri="{BB962C8B-B14F-4D97-AF65-F5344CB8AC3E}">
        <p14:creationId xmlns:p14="http://schemas.microsoft.com/office/powerpoint/2010/main" val="2490112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http://www.fda.gov/Food/FoodScienceResearch/ToolsMaterials/ucm216920.htm</a:t>
            </a:r>
          </a:p>
          <a:p>
            <a:endParaRPr lang="en-US" dirty="0" smtClean="0"/>
          </a:p>
          <a:p>
            <a:r>
              <a:rPr lang="en-US" dirty="0" smtClean="0"/>
              <a:t>A multi-step journey that food travels before it is consumed.</a:t>
            </a:r>
          </a:p>
          <a:p>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8</a:t>
            </a:fld>
            <a:endParaRPr lang="en-US"/>
          </a:p>
        </p:txBody>
      </p:sp>
    </p:spTree>
    <p:extLst>
      <p:ext uri="{BB962C8B-B14F-4D97-AF65-F5344CB8AC3E}">
        <p14:creationId xmlns:p14="http://schemas.microsoft.com/office/powerpoint/2010/main" val="51457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a:t>
            </a:r>
            <a:r>
              <a:rPr lang="en-US" baseline="0" dirty="0" smtClean="0"/>
              <a:t> http://localfoodsystems.org/greeneracres/economics-local-food-system</a:t>
            </a:r>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9</a:t>
            </a:fld>
            <a:endParaRPr lang="en-US"/>
          </a:p>
        </p:txBody>
      </p:sp>
    </p:spTree>
    <p:extLst>
      <p:ext uri="{BB962C8B-B14F-4D97-AF65-F5344CB8AC3E}">
        <p14:creationId xmlns:p14="http://schemas.microsoft.com/office/powerpoint/2010/main" val="34157087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Taken from http://localfoodsystems.org/greeneracres/economics-local-food-system</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B03F8C8-D339-49F8-B47B-532AB7C1F57E}" type="slidenum">
              <a:rPr lang="en-US" smtClean="0"/>
              <a:t>10</a:t>
            </a:fld>
            <a:endParaRPr lang="en-US"/>
          </a:p>
        </p:txBody>
      </p:sp>
    </p:spTree>
    <p:extLst>
      <p:ext uri="{BB962C8B-B14F-4D97-AF65-F5344CB8AC3E}">
        <p14:creationId xmlns:p14="http://schemas.microsoft.com/office/powerpoint/2010/main" val="1003110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39E6FC-30C9-4F53-A25C-604F38949A91}"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5A36E-7ACA-40CF-A2F7-79A4BBDD78C2}" type="slidenum">
              <a:rPr lang="en-US" smtClean="0"/>
              <a:t>‹#›</a:t>
            </a:fld>
            <a:endParaRPr lang="en-US"/>
          </a:p>
        </p:txBody>
      </p:sp>
    </p:spTree>
    <p:extLst>
      <p:ext uri="{BB962C8B-B14F-4D97-AF65-F5344CB8AC3E}">
        <p14:creationId xmlns:p14="http://schemas.microsoft.com/office/powerpoint/2010/main" val="3873488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9E6FC-30C9-4F53-A25C-604F38949A91}"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5A36E-7ACA-40CF-A2F7-79A4BBDD78C2}" type="slidenum">
              <a:rPr lang="en-US" smtClean="0"/>
              <a:t>‹#›</a:t>
            </a:fld>
            <a:endParaRPr lang="en-US"/>
          </a:p>
        </p:txBody>
      </p:sp>
    </p:spTree>
    <p:extLst>
      <p:ext uri="{BB962C8B-B14F-4D97-AF65-F5344CB8AC3E}">
        <p14:creationId xmlns:p14="http://schemas.microsoft.com/office/powerpoint/2010/main" val="1589904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9E6FC-30C9-4F53-A25C-604F38949A91}"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5A36E-7ACA-40CF-A2F7-79A4BBDD78C2}" type="slidenum">
              <a:rPr lang="en-US" smtClean="0"/>
              <a:t>‹#›</a:t>
            </a:fld>
            <a:endParaRPr lang="en-US"/>
          </a:p>
        </p:txBody>
      </p:sp>
    </p:spTree>
    <p:extLst>
      <p:ext uri="{BB962C8B-B14F-4D97-AF65-F5344CB8AC3E}">
        <p14:creationId xmlns:p14="http://schemas.microsoft.com/office/powerpoint/2010/main" val="732414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39E6FC-30C9-4F53-A25C-604F38949A91}"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5A36E-7ACA-40CF-A2F7-79A4BBDD78C2}" type="slidenum">
              <a:rPr lang="en-US" smtClean="0"/>
              <a:t>‹#›</a:t>
            </a:fld>
            <a:endParaRPr lang="en-US"/>
          </a:p>
        </p:txBody>
      </p:sp>
    </p:spTree>
    <p:extLst>
      <p:ext uri="{BB962C8B-B14F-4D97-AF65-F5344CB8AC3E}">
        <p14:creationId xmlns:p14="http://schemas.microsoft.com/office/powerpoint/2010/main" val="4081311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39E6FC-30C9-4F53-A25C-604F38949A91}" type="datetimeFigureOut">
              <a:rPr lang="en-US" smtClean="0"/>
              <a:t>3/5/2014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5A36E-7ACA-40CF-A2F7-79A4BBDD78C2}" type="slidenum">
              <a:rPr lang="en-US" smtClean="0"/>
              <a:t>‹#›</a:t>
            </a:fld>
            <a:endParaRPr lang="en-US"/>
          </a:p>
        </p:txBody>
      </p:sp>
    </p:spTree>
    <p:extLst>
      <p:ext uri="{BB962C8B-B14F-4D97-AF65-F5344CB8AC3E}">
        <p14:creationId xmlns:p14="http://schemas.microsoft.com/office/powerpoint/2010/main" val="720262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39E6FC-30C9-4F53-A25C-604F38949A91}"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5A36E-7ACA-40CF-A2F7-79A4BBDD78C2}" type="slidenum">
              <a:rPr lang="en-US" smtClean="0"/>
              <a:t>‹#›</a:t>
            </a:fld>
            <a:endParaRPr lang="en-US"/>
          </a:p>
        </p:txBody>
      </p:sp>
    </p:spTree>
    <p:extLst>
      <p:ext uri="{BB962C8B-B14F-4D97-AF65-F5344CB8AC3E}">
        <p14:creationId xmlns:p14="http://schemas.microsoft.com/office/powerpoint/2010/main" val="1384359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39E6FC-30C9-4F53-A25C-604F38949A91}" type="datetimeFigureOut">
              <a:rPr lang="en-US" smtClean="0"/>
              <a:t>3/5/2014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85A36E-7ACA-40CF-A2F7-79A4BBDD78C2}" type="slidenum">
              <a:rPr lang="en-US" smtClean="0"/>
              <a:t>‹#›</a:t>
            </a:fld>
            <a:endParaRPr lang="en-US"/>
          </a:p>
        </p:txBody>
      </p:sp>
    </p:spTree>
    <p:extLst>
      <p:ext uri="{BB962C8B-B14F-4D97-AF65-F5344CB8AC3E}">
        <p14:creationId xmlns:p14="http://schemas.microsoft.com/office/powerpoint/2010/main" val="1341745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39E6FC-30C9-4F53-A25C-604F38949A91}" type="datetimeFigureOut">
              <a:rPr lang="en-US" smtClean="0"/>
              <a:t>3/5/2014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85A36E-7ACA-40CF-A2F7-79A4BBDD78C2}" type="slidenum">
              <a:rPr lang="en-US" smtClean="0"/>
              <a:t>‹#›</a:t>
            </a:fld>
            <a:endParaRPr lang="en-US"/>
          </a:p>
        </p:txBody>
      </p:sp>
    </p:spTree>
    <p:extLst>
      <p:ext uri="{BB962C8B-B14F-4D97-AF65-F5344CB8AC3E}">
        <p14:creationId xmlns:p14="http://schemas.microsoft.com/office/powerpoint/2010/main" val="2478045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39E6FC-30C9-4F53-A25C-604F38949A91}" type="datetimeFigureOut">
              <a:rPr lang="en-US" smtClean="0"/>
              <a:t>3/5/2014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85A36E-7ACA-40CF-A2F7-79A4BBDD78C2}" type="slidenum">
              <a:rPr lang="en-US" smtClean="0"/>
              <a:t>‹#›</a:t>
            </a:fld>
            <a:endParaRPr lang="en-US"/>
          </a:p>
        </p:txBody>
      </p:sp>
    </p:spTree>
    <p:extLst>
      <p:ext uri="{BB962C8B-B14F-4D97-AF65-F5344CB8AC3E}">
        <p14:creationId xmlns:p14="http://schemas.microsoft.com/office/powerpoint/2010/main" val="2358644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9E6FC-30C9-4F53-A25C-604F38949A91}"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5A36E-7ACA-40CF-A2F7-79A4BBDD78C2}" type="slidenum">
              <a:rPr lang="en-US" smtClean="0"/>
              <a:t>‹#›</a:t>
            </a:fld>
            <a:endParaRPr lang="en-US"/>
          </a:p>
        </p:txBody>
      </p:sp>
    </p:spTree>
    <p:extLst>
      <p:ext uri="{BB962C8B-B14F-4D97-AF65-F5344CB8AC3E}">
        <p14:creationId xmlns:p14="http://schemas.microsoft.com/office/powerpoint/2010/main" val="2648356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39E6FC-30C9-4F53-A25C-604F38949A91}" type="datetimeFigureOut">
              <a:rPr lang="en-US" smtClean="0"/>
              <a:t>3/5/2014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5A36E-7ACA-40CF-A2F7-79A4BBDD78C2}" type="slidenum">
              <a:rPr lang="en-US" smtClean="0"/>
              <a:t>‹#›</a:t>
            </a:fld>
            <a:endParaRPr lang="en-US"/>
          </a:p>
        </p:txBody>
      </p:sp>
    </p:spTree>
    <p:extLst>
      <p:ext uri="{BB962C8B-B14F-4D97-AF65-F5344CB8AC3E}">
        <p14:creationId xmlns:p14="http://schemas.microsoft.com/office/powerpoint/2010/main" val="220163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9E6FC-30C9-4F53-A25C-604F38949A91}" type="datetimeFigureOut">
              <a:rPr lang="en-US" smtClean="0"/>
              <a:t>3/5/2014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5A36E-7ACA-40CF-A2F7-79A4BBDD78C2}" type="slidenum">
              <a:rPr lang="en-US" smtClean="0"/>
              <a:t>‹#›</a:t>
            </a:fld>
            <a:endParaRPr lang="en-US"/>
          </a:p>
        </p:txBody>
      </p:sp>
    </p:spTree>
    <p:extLst>
      <p:ext uri="{BB962C8B-B14F-4D97-AF65-F5344CB8AC3E}">
        <p14:creationId xmlns:p14="http://schemas.microsoft.com/office/powerpoint/2010/main" val="1571779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marL="0" indent="0">
              <a:buNone/>
            </a:pPr>
            <a:r>
              <a:rPr lang="en-US" dirty="0" smtClean="0"/>
              <a:t>	Supplemental slides to Implement 	Policies </a:t>
            </a:r>
            <a:r>
              <a:rPr lang="en-US" dirty="0"/>
              <a:t>that Promote the Production and </a:t>
            </a:r>
            <a:r>
              <a:rPr lang="en-US" dirty="0" smtClean="0"/>
              <a:t>	Consumption </a:t>
            </a:r>
            <a:r>
              <a:rPr lang="en-US" dirty="0"/>
              <a:t>of </a:t>
            </a:r>
            <a:r>
              <a:rPr lang="en-US" b="1" dirty="0"/>
              <a:t>Local Foods</a:t>
            </a:r>
          </a:p>
        </p:txBody>
      </p:sp>
    </p:spTree>
    <p:extLst>
      <p:ext uri="{BB962C8B-B14F-4D97-AF65-F5344CB8AC3E}">
        <p14:creationId xmlns:p14="http://schemas.microsoft.com/office/powerpoint/2010/main" val="26381556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7336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71600" y="152400"/>
            <a:ext cx="6248400" cy="6293515"/>
          </a:xfrm>
          <a:prstGeom prst="rect">
            <a:avLst/>
          </a:prstGeom>
        </p:spPr>
      </p:pic>
    </p:spTree>
    <p:extLst>
      <p:ext uri="{BB962C8B-B14F-4D97-AF65-F5344CB8AC3E}">
        <p14:creationId xmlns:p14="http://schemas.microsoft.com/office/powerpoint/2010/main" val="3642951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79511"/>
            <a:ext cx="9144000" cy="6098977"/>
          </a:xfrm>
          <a:prstGeom prst="rect">
            <a:avLst/>
          </a:prstGeom>
        </p:spPr>
      </p:pic>
    </p:spTree>
    <p:extLst>
      <p:ext uri="{BB962C8B-B14F-4D97-AF65-F5344CB8AC3E}">
        <p14:creationId xmlns:p14="http://schemas.microsoft.com/office/powerpoint/2010/main" val="34458682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 y="1143000"/>
            <a:ext cx="8839200" cy="4199896"/>
          </a:xfrm>
          <a:prstGeom prst="rect">
            <a:avLst/>
          </a:prstGeom>
        </p:spPr>
      </p:pic>
    </p:spTree>
    <p:extLst>
      <p:ext uri="{BB962C8B-B14F-4D97-AF65-F5344CB8AC3E}">
        <p14:creationId xmlns:p14="http://schemas.microsoft.com/office/powerpoint/2010/main" val="3841662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609600"/>
            <a:ext cx="8690024" cy="3539431"/>
          </a:xfrm>
          <a:prstGeom prst="rect">
            <a:avLst/>
          </a:prstGeom>
          <a:noFill/>
        </p:spPr>
        <p:txBody>
          <a:bodyPr wrap="none" rtlCol="0">
            <a:spAutoFit/>
          </a:bodyPr>
          <a:lstStyle/>
          <a:p>
            <a:r>
              <a:rPr lang="en-US" sz="2800" dirty="0" smtClean="0"/>
              <a:t>Traditionally, the Pacific achieved food security through</a:t>
            </a:r>
          </a:p>
          <a:p>
            <a:r>
              <a:rPr lang="en-US" sz="2800" dirty="0" smtClean="0"/>
              <a:t>sustainable agriculture </a:t>
            </a:r>
            <a:r>
              <a:rPr lang="en-US" sz="2800" dirty="0"/>
              <a:t>a</a:t>
            </a:r>
            <a:r>
              <a:rPr lang="en-US" sz="2800" dirty="0" smtClean="0"/>
              <a:t>nd fishing practices and a reliance </a:t>
            </a:r>
          </a:p>
          <a:p>
            <a:r>
              <a:rPr lang="en-US" sz="2800" dirty="0" smtClean="0"/>
              <a:t>on local staples including: </a:t>
            </a:r>
          </a:p>
          <a:p>
            <a:endParaRPr lang="en-US" sz="2800" dirty="0"/>
          </a:p>
          <a:p>
            <a:r>
              <a:rPr lang="en-US" sz="2800" dirty="0" smtClean="0"/>
              <a:t>-</a:t>
            </a:r>
            <a:r>
              <a:rPr lang="en-US" sz="2800" dirty="0"/>
              <a:t>R</a:t>
            </a:r>
            <a:r>
              <a:rPr lang="en-US" sz="2800" dirty="0" smtClean="0"/>
              <a:t>oots</a:t>
            </a:r>
          </a:p>
          <a:p>
            <a:r>
              <a:rPr lang="en-US" sz="2800" dirty="0" smtClean="0"/>
              <a:t>-Tubers</a:t>
            </a:r>
          </a:p>
          <a:p>
            <a:r>
              <a:rPr lang="en-US" sz="2800" dirty="0" smtClean="0"/>
              <a:t>-Bananas</a:t>
            </a:r>
          </a:p>
          <a:p>
            <a:r>
              <a:rPr lang="en-US" sz="2800" dirty="0" smtClean="0"/>
              <a:t>-Breadfruits</a:t>
            </a:r>
          </a:p>
        </p:txBody>
      </p:sp>
      <p:pic>
        <p:nvPicPr>
          <p:cNvPr id="4" name="Picture 3" descr="Screen Shot 2014-01-30 at 11.54.00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69" y="4579344"/>
            <a:ext cx="9144000" cy="2263025"/>
          </a:xfrm>
          <a:prstGeom prst="rect">
            <a:avLst/>
          </a:prstGeom>
        </p:spPr>
      </p:pic>
      <p:pic>
        <p:nvPicPr>
          <p:cNvPr id="5" name="Picture 4" descr="Screen Shot 2014-01-30 at 11.39.23 A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9600" y="1676400"/>
            <a:ext cx="3886200" cy="2900040"/>
          </a:xfrm>
          <a:prstGeom prst="rect">
            <a:avLst/>
          </a:prstGeom>
        </p:spPr>
      </p:pic>
    </p:spTree>
    <p:extLst>
      <p:ext uri="{BB962C8B-B14F-4D97-AF65-F5344CB8AC3E}">
        <p14:creationId xmlns:p14="http://schemas.microsoft.com/office/powerpoint/2010/main" val="1680030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0704" y="0"/>
            <a:ext cx="9139331" cy="6854498"/>
          </a:xfrm>
          <a:prstGeom prst="rect">
            <a:avLst/>
          </a:prstGeom>
        </p:spPr>
      </p:pic>
    </p:spTree>
    <p:extLst>
      <p:ext uri="{BB962C8B-B14F-4D97-AF65-F5344CB8AC3E}">
        <p14:creationId xmlns:p14="http://schemas.microsoft.com/office/powerpoint/2010/main" val="163734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698" y="0"/>
            <a:ext cx="9014603" cy="6858000"/>
          </a:xfrm>
          <a:prstGeom prst="rect">
            <a:avLst/>
          </a:prstGeom>
        </p:spPr>
      </p:pic>
    </p:spTree>
    <p:extLst>
      <p:ext uri="{BB962C8B-B14F-4D97-AF65-F5344CB8AC3E}">
        <p14:creationId xmlns:p14="http://schemas.microsoft.com/office/powerpoint/2010/main" val="3652010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830" y="0"/>
            <a:ext cx="9076339" cy="6858000"/>
          </a:xfrm>
          <a:prstGeom prst="rect">
            <a:avLst/>
          </a:prstGeom>
        </p:spPr>
      </p:pic>
    </p:spTree>
    <p:extLst>
      <p:ext uri="{BB962C8B-B14F-4D97-AF65-F5344CB8AC3E}">
        <p14:creationId xmlns:p14="http://schemas.microsoft.com/office/powerpoint/2010/main" val="20483998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29" y="-152399"/>
            <a:ext cx="9151129" cy="7157224"/>
          </a:xfrm>
          <a:prstGeom prst="rect">
            <a:avLst/>
          </a:prstGeom>
        </p:spPr>
      </p:pic>
    </p:spTree>
    <p:extLst>
      <p:ext uri="{BB962C8B-B14F-4D97-AF65-F5344CB8AC3E}">
        <p14:creationId xmlns:p14="http://schemas.microsoft.com/office/powerpoint/2010/main" val="2048399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t+2-1024x682.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57200"/>
            <a:ext cx="9144000" cy="6090047"/>
          </a:xfrm>
          <a:prstGeom prst="rect">
            <a:avLst/>
          </a:prstGeom>
        </p:spPr>
      </p:pic>
      <p:pic>
        <p:nvPicPr>
          <p:cNvPr id="3" name="Picture 2" descr="KKVLogo.gif"/>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5000" y="38062"/>
            <a:ext cx="3124199" cy="3302871"/>
          </a:xfrm>
          <a:prstGeom prst="rect">
            <a:avLst/>
          </a:prstGeom>
        </p:spPr>
      </p:pic>
    </p:spTree>
    <p:extLst>
      <p:ext uri="{BB962C8B-B14F-4D97-AF65-F5344CB8AC3E}">
        <p14:creationId xmlns:p14="http://schemas.microsoft.com/office/powerpoint/2010/main" val="3208095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a:t>
            </a:r>
            <a:endParaRPr lang="en-US" dirty="0"/>
          </a:p>
        </p:txBody>
      </p:sp>
      <p:sp>
        <p:nvSpPr>
          <p:cNvPr id="3" name="Content Placeholder 2"/>
          <p:cNvSpPr>
            <a:spLocks noGrp="1"/>
          </p:cNvSpPr>
          <p:nvPr>
            <p:ph idx="1"/>
          </p:nvPr>
        </p:nvSpPr>
        <p:spPr/>
        <p:txBody>
          <a:bodyPr/>
          <a:lstStyle/>
          <a:p>
            <a:pPr marL="0" indent="0">
              <a:buNone/>
            </a:pPr>
            <a:r>
              <a:rPr lang="en-US" dirty="0" smtClean="0"/>
              <a:t>By purchasing local foods the money stays in the country and supports the grower’s family and the national economy. By growing local foods people are less reliant on the cash economy for survival and can obtain nutrient-rich sustenance with very little input. Surplus can also be sold or preserved, with opportunities for entrepreneurial food processing initiatives existing. </a:t>
            </a:r>
            <a:endParaRPr lang="en-US" dirty="0"/>
          </a:p>
        </p:txBody>
      </p:sp>
    </p:spTree>
    <p:extLst>
      <p:ext uri="{BB962C8B-B14F-4D97-AF65-F5344CB8AC3E}">
        <p14:creationId xmlns:p14="http://schemas.microsoft.com/office/powerpoint/2010/main" val="3150292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Y_eat_local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04800"/>
            <a:ext cx="9144000" cy="6386286"/>
          </a:xfrm>
          <a:prstGeom prst="rect">
            <a:avLst/>
          </a:prstGeom>
        </p:spPr>
      </p:pic>
    </p:spTree>
    <p:extLst>
      <p:ext uri="{BB962C8B-B14F-4D97-AF65-F5344CB8AC3E}">
        <p14:creationId xmlns:p14="http://schemas.microsoft.com/office/powerpoint/2010/main" val="1908515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etail.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1000" y="2133600"/>
            <a:ext cx="8483600" cy="2794000"/>
          </a:xfrm>
          <a:prstGeom prst="rect">
            <a:avLst/>
          </a:prstGeom>
        </p:spPr>
      </p:pic>
    </p:spTree>
    <p:extLst>
      <p:ext uri="{BB962C8B-B14F-4D97-AF65-F5344CB8AC3E}">
        <p14:creationId xmlns:p14="http://schemas.microsoft.com/office/powerpoint/2010/main" val="1107153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hyBuyLocalSmall.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3800" y="0"/>
            <a:ext cx="1917889" cy="6858000"/>
          </a:xfrm>
          <a:prstGeom prst="rect">
            <a:avLst/>
          </a:prstGeom>
        </p:spPr>
      </p:pic>
    </p:spTree>
    <p:extLst>
      <p:ext uri="{BB962C8B-B14F-4D97-AF65-F5344CB8AC3E}">
        <p14:creationId xmlns:p14="http://schemas.microsoft.com/office/powerpoint/2010/main" val="777469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ting-local_50f90761c05eb_w1500.png.jpe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24821"/>
            <a:ext cx="4868434" cy="6858000"/>
          </a:xfrm>
          <a:prstGeom prst="rect">
            <a:avLst/>
          </a:prstGeom>
        </p:spPr>
      </p:pic>
    </p:spTree>
    <p:extLst>
      <p:ext uri="{BB962C8B-B14F-4D97-AF65-F5344CB8AC3E}">
        <p14:creationId xmlns:p14="http://schemas.microsoft.com/office/powerpoint/2010/main" val="2725605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1-30 at 10.50.11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15182" y="0"/>
            <a:ext cx="6426200" cy="6553200"/>
          </a:xfrm>
          <a:prstGeom prst="rect">
            <a:avLst/>
          </a:prstGeom>
        </p:spPr>
      </p:pic>
    </p:spTree>
    <p:extLst>
      <p:ext uri="{BB962C8B-B14F-4D97-AF65-F5344CB8AC3E}">
        <p14:creationId xmlns:p14="http://schemas.microsoft.com/office/powerpoint/2010/main" val="1294377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30 at 10.50.36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000" y="-30393"/>
            <a:ext cx="5217548" cy="6858000"/>
          </a:xfrm>
          <a:prstGeom prst="rect">
            <a:avLst/>
          </a:prstGeom>
        </p:spPr>
      </p:pic>
    </p:spTree>
    <p:extLst>
      <p:ext uri="{BB962C8B-B14F-4D97-AF65-F5344CB8AC3E}">
        <p14:creationId xmlns:p14="http://schemas.microsoft.com/office/powerpoint/2010/main" val="2858652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30 at 11.42.16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400" y="762000"/>
            <a:ext cx="9144000" cy="4963886"/>
          </a:xfrm>
          <a:prstGeom prst="rect">
            <a:avLst/>
          </a:prstGeom>
        </p:spPr>
      </p:pic>
    </p:spTree>
    <p:extLst>
      <p:ext uri="{BB962C8B-B14F-4D97-AF65-F5344CB8AC3E}">
        <p14:creationId xmlns:p14="http://schemas.microsoft.com/office/powerpoint/2010/main" val="323249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Local food systems</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A local food system is one where food production and distribution is geographically localized rather than globally sourced, processed and transported.</a:t>
            </a:r>
          </a:p>
          <a:p>
            <a:r>
              <a:rPr lang="en-US" dirty="0" smtClean="0"/>
              <a:t>This has many benefits for environmental sustainability, for ourselves through the freshness and local varieties of products, the health of our community, culture and the local economy.</a:t>
            </a:r>
          </a:p>
          <a:p>
            <a:pPr marL="0" indent="0">
              <a:buNone/>
            </a:pPr>
            <a:endParaRPr lang="en-US" dirty="0"/>
          </a:p>
        </p:txBody>
      </p:sp>
    </p:spTree>
    <p:extLst>
      <p:ext uri="{BB962C8B-B14F-4D97-AF65-F5344CB8AC3E}">
        <p14:creationId xmlns:p14="http://schemas.microsoft.com/office/powerpoint/2010/main" val="2325702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782774"/>
            <a:ext cx="9144000" cy="3292451"/>
          </a:xfrm>
          <a:prstGeom prst="rect">
            <a:avLst/>
          </a:prstGeom>
        </p:spPr>
      </p:pic>
    </p:spTree>
    <p:extLst>
      <p:ext uri="{BB962C8B-B14F-4D97-AF65-F5344CB8AC3E}">
        <p14:creationId xmlns:p14="http://schemas.microsoft.com/office/powerpoint/2010/main" val="18653115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8762" y="409575"/>
            <a:ext cx="6086475" cy="6038850"/>
          </a:xfrm>
          <a:prstGeom prst="rect">
            <a:avLst/>
          </a:prstGeom>
        </p:spPr>
      </p:pic>
    </p:spTree>
    <p:extLst>
      <p:ext uri="{BB962C8B-B14F-4D97-AF65-F5344CB8AC3E}">
        <p14:creationId xmlns:p14="http://schemas.microsoft.com/office/powerpoint/2010/main" val="1369489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914400"/>
            <a:ext cx="8073544" cy="4198243"/>
          </a:xfrm>
          <a:prstGeom prst="rect">
            <a:avLst/>
          </a:prstGeom>
        </p:spPr>
      </p:pic>
    </p:spTree>
    <p:extLst>
      <p:ext uri="{BB962C8B-B14F-4D97-AF65-F5344CB8AC3E}">
        <p14:creationId xmlns:p14="http://schemas.microsoft.com/office/powerpoint/2010/main" val="26690999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5750" y="190500"/>
            <a:ext cx="8572500" cy="6477000"/>
          </a:xfrm>
          <a:prstGeom prst="rect">
            <a:avLst/>
          </a:prstGeom>
        </p:spPr>
      </p:pic>
    </p:spTree>
    <p:extLst>
      <p:ext uri="{BB962C8B-B14F-4D97-AF65-F5344CB8AC3E}">
        <p14:creationId xmlns:p14="http://schemas.microsoft.com/office/powerpoint/2010/main" val="17288808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00" y="457200"/>
            <a:ext cx="8237838" cy="4267200"/>
          </a:xfrm>
          <a:prstGeom prst="rect">
            <a:avLst/>
          </a:prstGeom>
        </p:spPr>
      </p:pic>
    </p:spTree>
    <p:extLst>
      <p:ext uri="{BB962C8B-B14F-4D97-AF65-F5344CB8AC3E}">
        <p14:creationId xmlns:p14="http://schemas.microsoft.com/office/powerpoint/2010/main" val="1473333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5169"/>
            <a:ext cx="8653002" cy="6365631"/>
          </a:xfrm>
          <a:prstGeom prst="rect">
            <a:avLst/>
          </a:prstGeom>
        </p:spPr>
      </p:pic>
    </p:spTree>
    <p:extLst>
      <p:ext uri="{BB962C8B-B14F-4D97-AF65-F5344CB8AC3E}">
        <p14:creationId xmlns:p14="http://schemas.microsoft.com/office/powerpoint/2010/main" val="4198785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732</TotalTime>
  <Words>560</Words>
  <Application>Microsoft Office PowerPoint</Application>
  <PresentationFormat>On-screen Show (4:3)</PresentationFormat>
  <Paragraphs>84</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Economy</vt:lpstr>
      <vt:lpstr> Local food systems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PCRegistry</dc:creator>
  <cp:lastModifiedBy>nittam</cp:lastModifiedBy>
  <cp:revision>23</cp:revision>
  <dcterms:created xsi:type="dcterms:W3CDTF">2013-11-20T18:32:28Z</dcterms:created>
  <dcterms:modified xsi:type="dcterms:W3CDTF">2014-03-06T04:56:35Z</dcterms:modified>
</cp:coreProperties>
</file>