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4" r:id="rId2"/>
    <p:sldId id="285" r:id="rId3"/>
    <p:sldId id="256" r:id="rId4"/>
    <p:sldId id="259" r:id="rId5"/>
    <p:sldId id="260" r:id="rId6"/>
    <p:sldId id="261" r:id="rId7"/>
    <p:sldId id="271" r:id="rId8"/>
    <p:sldId id="272" r:id="rId9"/>
    <p:sldId id="268" r:id="rId10"/>
    <p:sldId id="273" r:id="rId11"/>
    <p:sldId id="274" r:id="rId12"/>
    <p:sldId id="275" r:id="rId13"/>
    <p:sldId id="276" r:id="rId14"/>
    <p:sldId id="277" r:id="rId15"/>
    <p:sldId id="278" r:id="rId16"/>
    <p:sldId id="279" r:id="rId17"/>
    <p:sldId id="281" r:id="rId18"/>
    <p:sldId id="282" r:id="rId19"/>
    <p:sldId id="280" r:id="rId20"/>
    <p:sldId id="283" r:id="rId21"/>
    <p:sldId id="257"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S\PICTS\NCD%20Mortality&amp;Morbidity%20Datab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NZ"/>
              <a:t>Obesity</a:t>
            </a:r>
          </a:p>
          <a:p>
            <a:pPr>
              <a:defRPr/>
            </a:pPr>
            <a:r>
              <a:rPr lang="en-NZ" sz="1600" baseline="0"/>
              <a:t>Age Standardised Population Aged 25-64</a:t>
            </a:r>
            <a:endParaRPr lang="en-NZ" sz="1600"/>
          </a:p>
        </c:rich>
      </c:tx>
      <c:layout/>
      <c:overlay val="0"/>
    </c:title>
    <c:autoTitleDeleted val="0"/>
    <c:plotArea>
      <c:layout>
        <c:manualLayout>
          <c:layoutTarget val="inner"/>
          <c:xMode val="edge"/>
          <c:yMode val="edge"/>
          <c:x val="4.8149018686096799E-2"/>
          <c:y val="0.164659433637633"/>
          <c:w val="0.86419224564365005"/>
          <c:h val="0.67215067910855997"/>
        </c:manualLayout>
      </c:layout>
      <c:barChart>
        <c:barDir val="col"/>
        <c:grouping val="clustered"/>
        <c:varyColors val="0"/>
        <c:ser>
          <c:idx val="0"/>
          <c:order val="0"/>
          <c:tx>
            <c:strRef>
              <c:f>'Risk Factors A'!$C$63</c:f>
              <c:strCache>
                <c:ptCount val="1"/>
                <c:pt idx="0">
                  <c:v>Male</c:v>
                </c:pt>
              </c:strCache>
            </c:strRef>
          </c:tx>
          <c:invertIfNegative val="0"/>
          <c:errBars>
            <c:errBarType val="both"/>
            <c:errValType val="cust"/>
            <c:noEndCap val="0"/>
            <c:plus>
              <c:numRef>
                <c:f>'Risk Factors A'!$F$183:$F$194</c:f>
                <c:numCache>
                  <c:formatCode>General</c:formatCode>
                  <c:ptCount val="12"/>
                  <c:pt idx="0">
                    <c:v>2</c:v>
                  </c:pt>
                  <c:pt idx="1">
                    <c:v>3.5</c:v>
                  </c:pt>
                  <c:pt idx="2">
                    <c:v>0</c:v>
                  </c:pt>
                  <c:pt idx="3">
                    <c:v>5.0999999999999996</c:v>
                  </c:pt>
                  <c:pt idx="4">
                    <c:v>7.4</c:v>
                  </c:pt>
                  <c:pt idx="5">
                    <c:v>5</c:v>
                  </c:pt>
                  <c:pt idx="6">
                    <c:v>5.7</c:v>
                  </c:pt>
                  <c:pt idx="7">
                    <c:v>4.5999999999999996</c:v>
                  </c:pt>
                  <c:pt idx="8">
                    <c:v>3.3</c:v>
                  </c:pt>
                  <c:pt idx="9">
                    <c:v>4.8</c:v>
                  </c:pt>
                  <c:pt idx="10">
                    <c:v>2.6</c:v>
                  </c:pt>
                  <c:pt idx="11">
                    <c:v>3</c:v>
                  </c:pt>
                </c:numCache>
              </c:numRef>
            </c:plus>
            <c:minus>
              <c:numRef>
                <c:f>'Risk Factors A'!$F$183:$F$194</c:f>
                <c:numCache>
                  <c:formatCode>General</c:formatCode>
                  <c:ptCount val="12"/>
                  <c:pt idx="0">
                    <c:v>2</c:v>
                  </c:pt>
                  <c:pt idx="1">
                    <c:v>3.5</c:v>
                  </c:pt>
                  <c:pt idx="2">
                    <c:v>0</c:v>
                  </c:pt>
                  <c:pt idx="3">
                    <c:v>5.0999999999999996</c:v>
                  </c:pt>
                  <c:pt idx="4">
                    <c:v>7.4</c:v>
                  </c:pt>
                  <c:pt idx="5">
                    <c:v>5</c:v>
                  </c:pt>
                  <c:pt idx="6">
                    <c:v>5.7</c:v>
                  </c:pt>
                  <c:pt idx="7">
                    <c:v>4.5999999999999996</c:v>
                  </c:pt>
                  <c:pt idx="8">
                    <c:v>3.3</c:v>
                  </c:pt>
                  <c:pt idx="9">
                    <c:v>4.8</c:v>
                  </c:pt>
                  <c:pt idx="10">
                    <c:v>2.6</c:v>
                  </c:pt>
                  <c:pt idx="11">
                    <c:v>3</c:v>
                  </c:pt>
                </c:numCache>
              </c:numRef>
            </c:minus>
          </c:errBars>
          <c:cat>
            <c:strRef>
              <c:f>'Risk Factors A'!$A$183:$A$194</c:f>
              <c:strCache>
                <c:ptCount val="12"/>
                <c:pt idx="0">
                  <c:v>American Samoa</c:v>
                </c:pt>
                <c:pt idx="1">
                  <c:v>Nauru</c:v>
                </c:pt>
                <c:pt idx="2">
                  <c:v>Tokelau</c:v>
                </c:pt>
                <c:pt idx="3">
                  <c:v>Tonga</c:v>
                </c:pt>
                <c:pt idx="4">
                  <c:v>Wallis &amp; Futuna</c:v>
                </c:pt>
                <c:pt idx="5">
                  <c:v>Cook Islands</c:v>
                </c:pt>
                <c:pt idx="6">
                  <c:v>Samoa</c:v>
                </c:pt>
                <c:pt idx="7">
                  <c:v>Kiribati</c:v>
                </c:pt>
                <c:pt idx="8">
                  <c:v>Marshall Islands</c:v>
                </c:pt>
                <c:pt idx="9">
                  <c:v>FSM Pohnpei</c:v>
                </c:pt>
                <c:pt idx="10">
                  <c:v>Solomon Islands</c:v>
                </c:pt>
                <c:pt idx="11">
                  <c:v>Fiji</c:v>
                </c:pt>
              </c:strCache>
            </c:strRef>
          </c:cat>
          <c:val>
            <c:numRef>
              <c:f>'Risk Factors A'!$C$183:$C$194</c:f>
              <c:numCache>
                <c:formatCode>0.0</c:formatCode>
                <c:ptCount val="12"/>
                <c:pt idx="0">
                  <c:v>69</c:v>
                </c:pt>
                <c:pt idx="1">
                  <c:v>71.5</c:v>
                </c:pt>
                <c:pt idx="2">
                  <c:v>69.099999999999994</c:v>
                </c:pt>
                <c:pt idx="3">
                  <c:v>61</c:v>
                </c:pt>
                <c:pt idx="4">
                  <c:v>58.7</c:v>
                </c:pt>
                <c:pt idx="5">
                  <c:v>57.4</c:v>
                </c:pt>
                <c:pt idx="6">
                  <c:v>39.200000000000003</c:v>
                </c:pt>
                <c:pt idx="7">
                  <c:v>41.5</c:v>
                </c:pt>
                <c:pt idx="8">
                  <c:v>37.4</c:v>
                </c:pt>
                <c:pt idx="9">
                  <c:v>30.1</c:v>
                </c:pt>
                <c:pt idx="10">
                  <c:v>26.8</c:v>
                </c:pt>
                <c:pt idx="11">
                  <c:v>13.2</c:v>
                </c:pt>
              </c:numCache>
            </c:numRef>
          </c:val>
        </c:ser>
        <c:ser>
          <c:idx val="1"/>
          <c:order val="1"/>
          <c:tx>
            <c:strRef>
              <c:f>'Risk Factors A'!$D$63</c:f>
              <c:strCache>
                <c:ptCount val="1"/>
                <c:pt idx="0">
                  <c:v>Female</c:v>
                </c:pt>
              </c:strCache>
            </c:strRef>
          </c:tx>
          <c:invertIfNegative val="0"/>
          <c:errBars>
            <c:errBarType val="both"/>
            <c:errValType val="cust"/>
            <c:noEndCap val="0"/>
            <c:plus>
              <c:numRef>
                <c:f>'Risk Factors A'!$G$183:$G$194</c:f>
                <c:numCache>
                  <c:formatCode>General</c:formatCode>
                  <c:ptCount val="12"/>
                  <c:pt idx="0">
                    <c:v>3.3</c:v>
                  </c:pt>
                  <c:pt idx="1">
                    <c:v>3.4</c:v>
                  </c:pt>
                  <c:pt idx="2">
                    <c:v>0</c:v>
                  </c:pt>
                  <c:pt idx="3">
                    <c:v>3.8</c:v>
                  </c:pt>
                  <c:pt idx="4">
                    <c:v>5.8</c:v>
                  </c:pt>
                  <c:pt idx="5">
                    <c:v>5</c:v>
                  </c:pt>
                  <c:pt idx="6">
                    <c:v>6</c:v>
                  </c:pt>
                  <c:pt idx="7">
                    <c:v>4.2</c:v>
                  </c:pt>
                  <c:pt idx="8">
                    <c:v>4.4000000000000004</c:v>
                  </c:pt>
                  <c:pt idx="9">
                    <c:v>3.8</c:v>
                  </c:pt>
                  <c:pt idx="10">
                    <c:v>5.8</c:v>
                  </c:pt>
                  <c:pt idx="11">
                    <c:v>4.3</c:v>
                  </c:pt>
                </c:numCache>
              </c:numRef>
            </c:plus>
            <c:minus>
              <c:numRef>
                <c:f>'Risk Factors A'!$G$183:$G$194</c:f>
                <c:numCache>
                  <c:formatCode>General</c:formatCode>
                  <c:ptCount val="12"/>
                  <c:pt idx="0">
                    <c:v>3.3</c:v>
                  </c:pt>
                  <c:pt idx="1">
                    <c:v>3.4</c:v>
                  </c:pt>
                  <c:pt idx="2">
                    <c:v>0</c:v>
                  </c:pt>
                  <c:pt idx="3">
                    <c:v>3.8</c:v>
                  </c:pt>
                  <c:pt idx="4">
                    <c:v>5.8</c:v>
                  </c:pt>
                  <c:pt idx="5">
                    <c:v>5</c:v>
                  </c:pt>
                  <c:pt idx="6">
                    <c:v>6</c:v>
                  </c:pt>
                  <c:pt idx="7">
                    <c:v>4.2</c:v>
                  </c:pt>
                  <c:pt idx="8">
                    <c:v>4.4000000000000004</c:v>
                  </c:pt>
                  <c:pt idx="9">
                    <c:v>3.8</c:v>
                  </c:pt>
                  <c:pt idx="10">
                    <c:v>5.8</c:v>
                  </c:pt>
                  <c:pt idx="11">
                    <c:v>4.3</c:v>
                  </c:pt>
                </c:numCache>
              </c:numRef>
            </c:minus>
          </c:errBars>
          <c:cat>
            <c:strRef>
              <c:f>'Risk Factors A'!$A$183:$A$194</c:f>
              <c:strCache>
                <c:ptCount val="12"/>
                <c:pt idx="0">
                  <c:v>American Samoa</c:v>
                </c:pt>
                <c:pt idx="1">
                  <c:v>Nauru</c:v>
                </c:pt>
                <c:pt idx="2">
                  <c:v>Tokelau</c:v>
                </c:pt>
                <c:pt idx="3">
                  <c:v>Tonga</c:v>
                </c:pt>
                <c:pt idx="4">
                  <c:v>Wallis &amp; Futuna</c:v>
                </c:pt>
                <c:pt idx="5">
                  <c:v>Cook Islands</c:v>
                </c:pt>
                <c:pt idx="6">
                  <c:v>Samoa</c:v>
                </c:pt>
                <c:pt idx="7">
                  <c:v>Kiribati</c:v>
                </c:pt>
                <c:pt idx="8">
                  <c:v>Marshall Islands</c:v>
                </c:pt>
                <c:pt idx="9">
                  <c:v>FSM Pohnpei</c:v>
                </c:pt>
                <c:pt idx="10">
                  <c:v>Solomon Islands</c:v>
                </c:pt>
                <c:pt idx="11">
                  <c:v>Fiji</c:v>
                </c:pt>
              </c:strCache>
            </c:strRef>
          </c:cat>
          <c:val>
            <c:numRef>
              <c:f>'Risk Factors A'!$D$183:$D$194</c:f>
              <c:numCache>
                <c:formatCode>0.0</c:formatCode>
                <c:ptCount val="12"/>
                <c:pt idx="0">
                  <c:v>80</c:v>
                </c:pt>
                <c:pt idx="1">
                  <c:v>76</c:v>
                </c:pt>
                <c:pt idx="2">
                  <c:v>77.400000000000006</c:v>
                </c:pt>
                <c:pt idx="3">
                  <c:v>77.099999999999994</c:v>
                </c:pt>
                <c:pt idx="4">
                  <c:v>73.3</c:v>
                </c:pt>
                <c:pt idx="5">
                  <c:v>65.7</c:v>
                </c:pt>
                <c:pt idx="6">
                  <c:v>66.3</c:v>
                </c:pt>
                <c:pt idx="7">
                  <c:v>58.9</c:v>
                </c:pt>
                <c:pt idx="8">
                  <c:v>52.4</c:v>
                </c:pt>
                <c:pt idx="9">
                  <c:v>55.7</c:v>
                </c:pt>
                <c:pt idx="10">
                  <c:v>40.799999999999997</c:v>
                </c:pt>
                <c:pt idx="11">
                  <c:v>33.9</c:v>
                </c:pt>
              </c:numCache>
            </c:numRef>
          </c:val>
        </c:ser>
        <c:dLbls>
          <c:showLegendKey val="0"/>
          <c:showVal val="0"/>
          <c:showCatName val="0"/>
          <c:showSerName val="0"/>
          <c:showPercent val="0"/>
          <c:showBubbleSize val="0"/>
        </c:dLbls>
        <c:gapWidth val="150"/>
        <c:axId val="80306176"/>
        <c:axId val="70468352"/>
      </c:barChart>
      <c:catAx>
        <c:axId val="80306176"/>
        <c:scaling>
          <c:orientation val="minMax"/>
        </c:scaling>
        <c:delete val="0"/>
        <c:axPos val="b"/>
        <c:majorTickMark val="out"/>
        <c:minorTickMark val="none"/>
        <c:tickLblPos val="nextTo"/>
        <c:crossAx val="70468352"/>
        <c:crosses val="autoZero"/>
        <c:auto val="1"/>
        <c:lblAlgn val="ctr"/>
        <c:lblOffset val="100"/>
        <c:noMultiLvlLbl val="0"/>
      </c:catAx>
      <c:valAx>
        <c:axId val="70468352"/>
        <c:scaling>
          <c:orientation val="minMax"/>
          <c:max val="100"/>
        </c:scaling>
        <c:delete val="0"/>
        <c:axPos val="l"/>
        <c:majorGridlines/>
        <c:title>
          <c:tx>
            <c:rich>
              <a:bodyPr rot="0" vert="horz"/>
              <a:lstStyle/>
              <a:p>
                <a:pPr>
                  <a:defRPr/>
                </a:pPr>
                <a:r>
                  <a:rPr lang="en-NZ"/>
                  <a:t>%</a:t>
                </a:r>
                <a:r>
                  <a:rPr lang="en-NZ" baseline="0"/>
                  <a:t> of Population</a:t>
                </a:r>
                <a:endParaRPr lang="en-NZ"/>
              </a:p>
            </c:rich>
          </c:tx>
          <c:layout>
            <c:manualLayout>
              <c:xMode val="edge"/>
              <c:yMode val="edge"/>
              <c:x val="4.8846675712347402E-2"/>
              <c:y val="0.113581766289497"/>
            </c:manualLayout>
          </c:layout>
          <c:overlay val="0"/>
        </c:title>
        <c:numFmt formatCode="0" sourceLinked="0"/>
        <c:majorTickMark val="out"/>
        <c:minorTickMark val="none"/>
        <c:tickLblPos val="nextTo"/>
        <c:crossAx val="80306176"/>
        <c:crosses val="autoZero"/>
        <c:crossBetween val="between"/>
      </c:valAx>
    </c:plotArea>
    <c:legend>
      <c:legendPos val="r"/>
      <c:layout/>
      <c:overlay val="0"/>
    </c:legend>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0.04749</cdr:x>
      <cdr:y>0.94475</cdr:y>
    </cdr:from>
    <cdr:to>
      <cdr:x>0.50198</cdr:x>
      <cdr:y>1</cdr:y>
    </cdr:to>
    <cdr:sp macro="" textlink="">
      <cdr:nvSpPr>
        <cdr:cNvPr id="2" name="TextBox 1"/>
        <cdr:cNvSpPr txBox="1"/>
      </cdr:nvSpPr>
      <cdr:spPr>
        <a:xfrm xmlns:a="http://schemas.openxmlformats.org/drawingml/2006/main">
          <a:off x="380269" y="5567573"/>
          <a:ext cx="3639281" cy="325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1100"/>
            <a:t>Source: PICT NCD risk factor STEPS reports, 2005-2010</a:t>
          </a:r>
        </a:p>
      </cdr:txBody>
    </cdr:sp>
  </cdr:relSizeAnchor>
  <cdr:relSizeAnchor xmlns:cdr="http://schemas.openxmlformats.org/drawingml/2006/chartDrawing">
    <cdr:from>
      <cdr:x>0.55263</cdr:x>
      <cdr:y>0.16851</cdr:y>
    </cdr:from>
    <cdr:to>
      <cdr:x>0.91374</cdr:x>
      <cdr:y>0.24265</cdr:y>
    </cdr:to>
    <cdr:sp macro="" textlink="">
      <cdr:nvSpPr>
        <cdr:cNvPr id="3" name="TextBox 1"/>
        <cdr:cNvSpPr txBox="1"/>
      </cdr:nvSpPr>
      <cdr:spPr>
        <a:xfrm xmlns:a="http://schemas.openxmlformats.org/drawingml/2006/main">
          <a:off x="5143500" y="830035"/>
          <a:ext cx="3360919" cy="365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NZ" sz="1100"/>
            <a:t>Note: error bars are  95% confidence</a:t>
          </a:r>
          <a:r>
            <a:rPr lang="en-NZ" sz="1100" baseline="0"/>
            <a:t> intervals</a:t>
          </a:r>
          <a:endParaRPr lang="en-NZ"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3CF39-8D47-C945-8FEF-6C02FBEF9635}" type="datetimeFigureOut">
              <a:rPr lang="en-US" smtClean="0"/>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81E1D-4CB8-964A-BC44-9607F0997C82}" type="slidenum">
              <a:rPr lang="en-US" smtClean="0"/>
              <a:t>‹#›</a:t>
            </a:fld>
            <a:endParaRPr lang="en-US"/>
          </a:p>
        </p:txBody>
      </p:sp>
    </p:spTree>
    <p:extLst>
      <p:ext uri="{BB962C8B-B14F-4D97-AF65-F5344CB8AC3E}">
        <p14:creationId xmlns:p14="http://schemas.microsoft.com/office/powerpoint/2010/main" val="240903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www.barhii.org</a:t>
            </a:r>
            <a:r>
              <a:rPr lang="en-US" dirty="0" smtClean="0"/>
              <a:t>/resources/downloads/</a:t>
            </a:r>
            <a:r>
              <a:rPr lang="en-US" dirty="0" err="1" smtClean="0"/>
              <a:t>barhii_healthy_planning_guide.pdf</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3</a:t>
            </a:fld>
            <a:endParaRPr lang="en-US"/>
          </a:p>
        </p:txBody>
      </p:sp>
    </p:spTree>
    <p:extLst>
      <p:ext uri="{BB962C8B-B14F-4D97-AF65-F5344CB8AC3E}">
        <p14:creationId xmlns:p14="http://schemas.microsoft.com/office/powerpoint/2010/main" val="2002354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http://www.nourishinteractive.com/system/assets/general/blog/2012/ALR_Infographic_Communities_June2012.gif</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12</a:t>
            </a:fld>
            <a:endParaRPr lang="en-US"/>
          </a:p>
        </p:txBody>
      </p:sp>
    </p:spTree>
    <p:extLst>
      <p:ext uri="{BB962C8B-B14F-4D97-AF65-F5344CB8AC3E}">
        <p14:creationId xmlns:p14="http://schemas.microsoft.com/office/powerpoint/2010/main" val="427732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http://urbanhs.com/wp-content/uploads/2012/07/ALR_Infographic_Transportation_July2012.jpg</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13</a:t>
            </a:fld>
            <a:endParaRPr lang="en-US"/>
          </a:p>
        </p:txBody>
      </p:sp>
    </p:spTree>
    <p:extLst>
      <p:ext uri="{BB962C8B-B14F-4D97-AF65-F5344CB8AC3E}">
        <p14:creationId xmlns:p14="http://schemas.microsoft.com/office/powerpoint/2010/main" val="379050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shows the links between national policy, local plans and the types of intervention that can increase levels of physical activity. This comprehensive framework was used to develop the recommendations.</a:t>
            </a:r>
          </a:p>
          <a:p>
            <a:r>
              <a:rPr lang="en-US" dirty="0" smtClean="0"/>
              <a:t>http://publications.nice.org.uk/physical-activity-and-the-environment-ph8/public-health-need-and-practice</a:t>
            </a:r>
          </a:p>
          <a:p>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14</a:t>
            </a:fld>
            <a:endParaRPr lang="en-US"/>
          </a:p>
        </p:txBody>
      </p:sp>
    </p:spTree>
    <p:extLst>
      <p:ext uri="{BB962C8B-B14F-4D97-AF65-F5344CB8AC3E}">
        <p14:creationId xmlns:p14="http://schemas.microsoft.com/office/powerpoint/2010/main" val="58458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Obesity is a major risk factor for hypertension and diabetes and is prevalent in all Pacific Island countries, especially in Polynesia. More than 70% of the adult population are obese in American Samoa. More women than men are obese.</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NCD Statistics for the Pacific Islands Countries and Territories, Healthy Pacific Lifestyle</a:t>
            </a:r>
            <a:r>
              <a:rPr lang="en-US" baseline="0" dirty="0" smtClean="0"/>
              <a:t> Section (2010). Public Health Division, Secretariat of the Pacific Community. http://</a:t>
            </a:r>
            <a:r>
              <a:rPr lang="en-US" baseline="0" dirty="0" err="1" smtClean="0"/>
              <a:t>www.spc.int</a:t>
            </a:r>
            <a:r>
              <a:rPr lang="en-US" baseline="0" dirty="0" smtClean="0"/>
              <a:t>/</a:t>
            </a:r>
            <a:r>
              <a:rPr lang="en-US" baseline="0" dirty="0" err="1" smtClean="0"/>
              <a:t>hpl</a:t>
            </a:r>
            <a:r>
              <a:rPr lang="en-US" baseline="0" dirty="0" smtClean="0"/>
              <a:t>/</a:t>
            </a:r>
            <a:r>
              <a:rPr lang="en-US" baseline="0" dirty="0" err="1" smtClean="0"/>
              <a:t>index.php?option</a:t>
            </a:r>
            <a:r>
              <a:rPr lang="en-US" baseline="0" dirty="0" smtClean="0"/>
              <a:t>=</a:t>
            </a:r>
            <a:r>
              <a:rPr lang="en-US" baseline="0" dirty="0" err="1" smtClean="0"/>
              <a:t>com_content&amp;task</a:t>
            </a:r>
            <a:r>
              <a:rPr lang="en-US" baseline="0" dirty="0" smtClean="0"/>
              <a:t>=</a:t>
            </a:r>
            <a:r>
              <a:rPr lang="en-US" baseline="0" dirty="0" err="1" smtClean="0"/>
              <a:t>blogcategory&amp;id</a:t>
            </a:r>
            <a:r>
              <a:rPr lang="en-US" baseline="0" dirty="0" smtClean="0"/>
              <a:t>=20&amp;Itemid=45. Accessed 1/20/14.  </a:t>
            </a:r>
            <a:endParaRPr lang="en-US" dirty="0" smtClean="0"/>
          </a:p>
          <a:p>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16</a:t>
            </a:fld>
            <a:endParaRPr lang="en-US"/>
          </a:p>
        </p:txBody>
      </p:sp>
    </p:spTree>
    <p:extLst>
      <p:ext uri="{BB962C8B-B14F-4D97-AF65-F5344CB8AC3E}">
        <p14:creationId xmlns:p14="http://schemas.microsoft.com/office/powerpoint/2010/main" val="57420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Promoting Physical Activity in Pacific Island Communities</a:t>
            </a:r>
            <a:r>
              <a:rPr lang="en-US" sz="1200" i="0" kern="1200" dirty="0" smtClean="0">
                <a:solidFill>
                  <a:schemeClr val="tx1"/>
                </a:solidFill>
                <a:latin typeface="+mn-lt"/>
                <a:ea typeface="+mn-ea"/>
                <a:cs typeface="+mn-cs"/>
              </a:rPr>
              <a:t>. Secretariat of the Pacific Community and Russell Consulting International, 2010. Web. 20 Jan. 2014.</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17</a:t>
            </a:fld>
            <a:endParaRPr lang="en-US"/>
          </a:p>
        </p:txBody>
      </p:sp>
    </p:spTree>
    <p:extLst>
      <p:ext uri="{BB962C8B-B14F-4D97-AF65-F5344CB8AC3E}">
        <p14:creationId xmlns:p14="http://schemas.microsoft.com/office/powerpoint/2010/main" val="332491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Promoting Physical Activity in Pacific Island Communities</a:t>
            </a:r>
            <a:r>
              <a:rPr lang="en-US" sz="1200" i="0" kern="1200" dirty="0" smtClean="0">
                <a:solidFill>
                  <a:schemeClr val="tx1"/>
                </a:solidFill>
                <a:latin typeface="+mn-lt"/>
                <a:ea typeface="+mn-ea"/>
                <a:cs typeface="+mn-cs"/>
              </a:rPr>
              <a:t>. Secretariat of the Pacific Community and Russell Consulting International, 2010. Web. 20 Jan. 2014.</a:t>
            </a:r>
            <a:endParaRPr lang="en-US" dirty="0" smtClean="0"/>
          </a:p>
          <a:p>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18</a:t>
            </a:fld>
            <a:endParaRPr lang="en-US"/>
          </a:p>
        </p:txBody>
      </p:sp>
    </p:spTree>
    <p:extLst>
      <p:ext uri="{BB962C8B-B14F-4D97-AF65-F5344CB8AC3E}">
        <p14:creationId xmlns:p14="http://schemas.microsoft.com/office/powerpoint/2010/main" val="351523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NCD Statistics for the Pacific Islands Countries and Territories, Healthy Pacific Lifestyle</a:t>
            </a:r>
            <a:r>
              <a:rPr lang="en-US" baseline="0" dirty="0" smtClean="0"/>
              <a:t> Section (2010). Public Health Division, Secretariat of the Pacific Community. http://</a:t>
            </a:r>
            <a:r>
              <a:rPr lang="en-US" baseline="0" dirty="0" err="1" smtClean="0"/>
              <a:t>www.spc.int</a:t>
            </a:r>
            <a:r>
              <a:rPr lang="en-US" baseline="0" dirty="0" smtClean="0"/>
              <a:t>/</a:t>
            </a:r>
            <a:r>
              <a:rPr lang="en-US" baseline="0" dirty="0" err="1" smtClean="0"/>
              <a:t>hpl</a:t>
            </a:r>
            <a:r>
              <a:rPr lang="en-US" baseline="0" dirty="0" smtClean="0"/>
              <a:t>/</a:t>
            </a:r>
            <a:r>
              <a:rPr lang="en-US" baseline="0" dirty="0" err="1" smtClean="0"/>
              <a:t>index.php?option</a:t>
            </a:r>
            <a:r>
              <a:rPr lang="en-US" baseline="0" dirty="0" smtClean="0"/>
              <a:t>=</a:t>
            </a:r>
            <a:r>
              <a:rPr lang="en-US" baseline="0" dirty="0" err="1" smtClean="0"/>
              <a:t>com_content&amp;task</a:t>
            </a:r>
            <a:r>
              <a:rPr lang="en-US" baseline="0" dirty="0" smtClean="0"/>
              <a:t>=</a:t>
            </a:r>
            <a:r>
              <a:rPr lang="en-US" baseline="0" dirty="0" err="1" smtClean="0"/>
              <a:t>blogcategory&amp;id</a:t>
            </a:r>
            <a:r>
              <a:rPr lang="en-US" baseline="0" dirty="0" smtClean="0"/>
              <a:t>=20&amp;Itemid=45. Accessed 1/20/14.  </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19</a:t>
            </a:fld>
            <a:endParaRPr lang="en-US"/>
          </a:p>
        </p:txBody>
      </p:sp>
    </p:spTree>
    <p:extLst>
      <p:ext uri="{BB962C8B-B14F-4D97-AF65-F5344CB8AC3E}">
        <p14:creationId xmlns:p14="http://schemas.microsoft.com/office/powerpoint/2010/main" val="298446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http://2.bp.blogspot.com/-T_f1qgslIYY/TpKski8JZhI/AAAAAAAAAGU/6GXxRjNZSek/s1600/Framework.jpg</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20</a:t>
            </a:fld>
            <a:endParaRPr lang="en-US"/>
          </a:p>
        </p:txBody>
      </p:sp>
    </p:spTree>
    <p:extLst>
      <p:ext uri="{BB962C8B-B14F-4D97-AF65-F5344CB8AC3E}">
        <p14:creationId xmlns:p14="http://schemas.microsoft.com/office/powerpoint/2010/main" val="20926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 Department of Health and Human Services. 2008 physical activity guidelines for Americans. 2008. </a:t>
            </a:r>
            <a:r>
              <a:rPr lang="en-US" sz="1200" u="sng" kern="1200" dirty="0" smtClean="0">
                <a:solidFill>
                  <a:schemeClr val="tx1"/>
                </a:solidFill>
                <a:latin typeface="+mn-lt"/>
                <a:ea typeface="+mn-ea"/>
                <a:cs typeface="+mn-cs"/>
              </a:rPr>
              <a:t>http://www.health.gov/</a:t>
            </a:r>
            <a:r>
              <a:rPr lang="en-US" sz="1200" u="sng" kern="1200" dirty="0" err="1" smtClean="0">
                <a:solidFill>
                  <a:schemeClr val="tx1"/>
                </a:solidFill>
                <a:latin typeface="+mn-lt"/>
                <a:ea typeface="+mn-ea"/>
                <a:cs typeface="+mn-cs"/>
              </a:rPr>
              <a:t>PAGuidelines</a:t>
            </a:r>
            <a:r>
              <a:rPr lang="en-US" sz="1200" u="sng" kern="1200" dirty="0" smtClean="0">
                <a:solidFill>
                  <a:schemeClr val="tx1"/>
                </a:solidFill>
                <a:latin typeface="+mn-lt"/>
                <a:ea typeface="+mn-ea"/>
                <a:cs typeface="+mn-cs"/>
              </a:rPr>
              <a:t>.</a:t>
            </a:r>
            <a:r>
              <a:rPr lang="en-US" sz="1200" u="sng" kern="1200" baseline="0" dirty="0" smtClean="0">
                <a:solidFill>
                  <a:schemeClr val="tx1"/>
                </a:solidFill>
                <a:latin typeface="+mn-lt"/>
                <a:ea typeface="+mn-ea"/>
                <a:cs typeface="+mn-cs"/>
              </a:rPr>
              <a:t> Accessed January 14, 2014. </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4</a:t>
            </a:fld>
            <a:endParaRPr lang="en-US"/>
          </a:p>
        </p:txBody>
      </p:sp>
    </p:spTree>
    <p:extLst>
      <p:ext uri="{BB962C8B-B14F-4D97-AF65-F5344CB8AC3E}">
        <p14:creationId xmlns:p14="http://schemas.microsoft.com/office/powerpoint/2010/main" val="250129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 Department of Health and Human Services. 2008 physical activity guidelines for Americans. 2008. </a:t>
            </a:r>
            <a:r>
              <a:rPr lang="en-US" sz="1200" u="sng" kern="1200" dirty="0" smtClean="0">
                <a:solidFill>
                  <a:schemeClr val="tx1"/>
                </a:solidFill>
                <a:latin typeface="+mn-lt"/>
                <a:ea typeface="+mn-ea"/>
                <a:cs typeface="+mn-cs"/>
              </a:rPr>
              <a:t>http://</a:t>
            </a:r>
            <a:r>
              <a:rPr lang="en-US" sz="1200" u="sng" kern="1200" dirty="0" err="1" smtClean="0">
                <a:solidFill>
                  <a:schemeClr val="tx1"/>
                </a:solidFill>
                <a:latin typeface="+mn-lt"/>
                <a:ea typeface="+mn-ea"/>
                <a:cs typeface="+mn-cs"/>
              </a:rPr>
              <a:t>www.health.gov</a:t>
            </a:r>
            <a:r>
              <a:rPr lang="en-US" sz="1200" u="sng" kern="1200" dirty="0" smtClean="0">
                <a:solidFill>
                  <a:schemeClr val="tx1"/>
                </a:solidFill>
                <a:latin typeface="+mn-lt"/>
                <a:ea typeface="+mn-ea"/>
                <a:cs typeface="+mn-cs"/>
              </a:rPr>
              <a:t>/</a:t>
            </a:r>
            <a:r>
              <a:rPr lang="en-US" sz="1200" u="sng" kern="1200" dirty="0" err="1" smtClean="0">
                <a:solidFill>
                  <a:schemeClr val="tx1"/>
                </a:solidFill>
                <a:latin typeface="+mn-lt"/>
                <a:ea typeface="+mn-ea"/>
                <a:cs typeface="+mn-cs"/>
              </a:rPr>
              <a:t>PAGuidelines</a:t>
            </a:r>
            <a:r>
              <a:rPr lang="en-US" sz="1200" u="sng" kern="1200" dirty="0" smtClean="0">
                <a:solidFill>
                  <a:schemeClr val="tx1"/>
                </a:solidFill>
                <a:latin typeface="+mn-lt"/>
                <a:ea typeface="+mn-ea"/>
                <a:cs typeface="+mn-cs"/>
              </a:rPr>
              <a:t>.</a:t>
            </a:r>
            <a:r>
              <a:rPr lang="en-US" sz="1200" u="sng" kern="1200" baseline="0" dirty="0" smtClean="0">
                <a:solidFill>
                  <a:schemeClr val="tx1"/>
                </a:solidFill>
                <a:latin typeface="+mn-lt"/>
                <a:ea typeface="+mn-ea"/>
                <a:cs typeface="+mn-cs"/>
              </a:rPr>
              <a:t> Accessed January 14, 2014. </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5</a:t>
            </a:fld>
            <a:endParaRPr lang="en-US"/>
          </a:p>
        </p:txBody>
      </p:sp>
    </p:spTree>
    <p:extLst>
      <p:ext uri="{BB962C8B-B14F-4D97-AF65-F5344CB8AC3E}">
        <p14:creationId xmlns:p14="http://schemas.microsoft.com/office/powerpoint/2010/main" val="371044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 Department of Health and Human Services. 2008 physical activity guidelines for Americans. 2008. </a:t>
            </a:r>
            <a:r>
              <a:rPr lang="en-US" sz="1200" u="sng" kern="1200" dirty="0" smtClean="0">
                <a:solidFill>
                  <a:schemeClr val="tx1"/>
                </a:solidFill>
                <a:latin typeface="+mn-lt"/>
                <a:ea typeface="+mn-ea"/>
                <a:cs typeface="+mn-cs"/>
              </a:rPr>
              <a:t>http://</a:t>
            </a:r>
            <a:r>
              <a:rPr lang="en-US" sz="1200" u="sng" kern="1200" dirty="0" err="1" smtClean="0">
                <a:solidFill>
                  <a:schemeClr val="tx1"/>
                </a:solidFill>
                <a:latin typeface="+mn-lt"/>
                <a:ea typeface="+mn-ea"/>
                <a:cs typeface="+mn-cs"/>
              </a:rPr>
              <a:t>www.health.gov</a:t>
            </a:r>
            <a:r>
              <a:rPr lang="en-US" sz="1200" u="sng" kern="1200" dirty="0" smtClean="0">
                <a:solidFill>
                  <a:schemeClr val="tx1"/>
                </a:solidFill>
                <a:latin typeface="+mn-lt"/>
                <a:ea typeface="+mn-ea"/>
                <a:cs typeface="+mn-cs"/>
              </a:rPr>
              <a:t>/</a:t>
            </a:r>
            <a:r>
              <a:rPr lang="en-US" sz="1200" u="sng" kern="1200" dirty="0" err="1" smtClean="0">
                <a:solidFill>
                  <a:schemeClr val="tx1"/>
                </a:solidFill>
                <a:latin typeface="+mn-lt"/>
                <a:ea typeface="+mn-ea"/>
                <a:cs typeface="+mn-cs"/>
              </a:rPr>
              <a:t>PAGuidelines</a:t>
            </a:r>
            <a:r>
              <a:rPr lang="en-US" sz="1200" u="sng" kern="1200" dirty="0" smtClean="0">
                <a:solidFill>
                  <a:schemeClr val="tx1"/>
                </a:solidFill>
                <a:latin typeface="+mn-lt"/>
                <a:ea typeface="+mn-ea"/>
                <a:cs typeface="+mn-cs"/>
              </a:rPr>
              <a:t>.</a:t>
            </a:r>
            <a:r>
              <a:rPr lang="en-US" sz="1200" u="sng" kern="1200" baseline="0" dirty="0" smtClean="0">
                <a:solidFill>
                  <a:schemeClr val="tx1"/>
                </a:solidFill>
                <a:latin typeface="+mn-lt"/>
                <a:ea typeface="+mn-ea"/>
                <a:cs typeface="+mn-cs"/>
              </a:rPr>
              <a:t> Accessed January 14, 2014. </a:t>
            </a:r>
            <a:endParaRPr lang="en-US" dirty="0" smtClean="0"/>
          </a:p>
          <a:p>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6</a:t>
            </a:fld>
            <a:endParaRPr lang="en-US"/>
          </a:p>
        </p:txBody>
      </p:sp>
    </p:spTree>
    <p:extLst>
      <p:ext uri="{BB962C8B-B14F-4D97-AF65-F5344CB8AC3E}">
        <p14:creationId xmlns:p14="http://schemas.microsoft.com/office/powerpoint/2010/main" val="1653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Kahn EB, Ramsey LT, </a:t>
            </a:r>
            <a:r>
              <a:rPr lang="en-US" dirty="0" err="1" smtClean="0"/>
              <a:t>Brownson</a:t>
            </a:r>
            <a:r>
              <a:rPr lang="en-US" dirty="0" smtClean="0"/>
              <a:t> RC,</a:t>
            </a:r>
            <a:r>
              <a:rPr lang="en-US" baseline="0" dirty="0" smtClean="0"/>
              <a:t> et al. The effectiveness of interventions to increase physical activity: a systematic review. AM J </a:t>
            </a:r>
            <a:r>
              <a:rPr lang="en-US" baseline="0" dirty="0" err="1" smtClean="0"/>
              <a:t>Prev</a:t>
            </a:r>
            <a:r>
              <a:rPr lang="en-US" baseline="0" dirty="0" smtClean="0"/>
              <a:t> Med. 2002; 22 (4 </a:t>
            </a:r>
            <a:r>
              <a:rPr lang="en-US" baseline="0" dirty="0" err="1" smtClean="0"/>
              <a:t>Suppl</a:t>
            </a:r>
            <a:r>
              <a:rPr lang="en-US" baseline="0" dirty="0" smtClean="0"/>
              <a:t>): 73-107</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7</a:t>
            </a:fld>
            <a:endParaRPr lang="en-US"/>
          </a:p>
        </p:txBody>
      </p:sp>
    </p:spTree>
    <p:extLst>
      <p:ext uri="{BB962C8B-B14F-4D97-AF65-F5344CB8AC3E}">
        <p14:creationId xmlns:p14="http://schemas.microsoft.com/office/powerpoint/2010/main" val="341313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(World Health Organization). (2008). Pacific Physical Activity Guidelines for Adults: Framework for accelerating the communication of physical activity guidelines. World Health Organization Western Pacific Region. Retrieved January 16, 2014 from: http://www.who.int/dietphysicalactivity/publications/pacific_pa_guidelines.pdf</a:t>
            </a:r>
          </a:p>
          <a:p>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8</a:t>
            </a:fld>
            <a:endParaRPr lang="en-US"/>
          </a:p>
        </p:txBody>
      </p:sp>
    </p:spTree>
    <p:extLst>
      <p:ext uri="{BB962C8B-B14F-4D97-AF65-F5344CB8AC3E}">
        <p14:creationId xmlns:p14="http://schemas.microsoft.com/office/powerpoint/2010/main" val="215004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(World Health Organization). (2008). Pacific Physical Activity Guidelines for Adults: Framework for accelerating the communication of physical activity guidelines. World Health Organization Western Pacific Region. Retrieved January 16, 2014 from: http://www.who.int/dietphysicalactivity/publications/pacific_pa_guidelines.pdf</a:t>
            </a:r>
          </a:p>
          <a:p>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9</a:t>
            </a:fld>
            <a:endParaRPr lang="en-US"/>
          </a:p>
        </p:txBody>
      </p:sp>
    </p:spTree>
    <p:extLst>
      <p:ext uri="{BB962C8B-B14F-4D97-AF65-F5344CB8AC3E}">
        <p14:creationId xmlns:p14="http://schemas.microsoft.com/office/powerpoint/2010/main" val="161209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Incidences of dog bite-related injuries treated at the LBJ Tropical Medical Center ER based on 1,873 visits from 2004 through 2010, by sex and age group. Incidence is the average yearly number of ER visits per 10,000 individuals in each age group for each sex based on population estimates for 2005. The dashed line at 12.9 ER visits per 10,000 is the average incidence of annual dog bite-related injury visits to emergency departments in the United States from 1992 to 1994</a:t>
            </a:r>
          </a:p>
          <a:p>
            <a:endParaRPr lang="en-US" dirty="0" smtClean="0"/>
          </a:p>
          <a:p>
            <a:endParaRPr lang="en-US" dirty="0" smtClean="0"/>
          </a:p>
          <a:p>
            <a:r>
              <a:rPr lang="en-US" dirty="0" err="1" smtClean="0"/>
              <a:t>Vargo</a:t>
            </a:r>
            <a:r>
              <a:rPr lang="en-US" dirty="0" smtClean="0"/>
              <a:t> D, </a:t>
            </a:r>
            <a:r>
              <a:rPr lang="en-US" dirty="0" err="1" smtClean="0"/>
              <a:t>DePasquale</a:t>
            </a:r>
            <a:r>
              <a:rPr lang="en-US" dirty="0" smtClean="0"/>
              <a:t> JM, </a:t>
            </a:r>
            <a:r>
              <a:rPr lang="en-US" dirty="0" err="1" smtClean="0"/>
              <a:t>Vargo</a:t>
            </a:r>
            <a:r>
              <a:rPr lang="en-US" dirty="0" smtClean="0"/>
              <a:t> AM. Incidence of Dog Bite Injuries in American Samoa and Their Impact on Society. Hawaii J Med Public Health. 2012;7:6–12.</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10</a:t>
            </a:fld>
            <a:endParaRPr lang="en-US"/>
          </a:p>
        </p:txBody>
      </p:sp>
    </p:spTree>
    <p:extLst>
      <p:ext uri="{BB962C8B-B14F-4D97-AF65-F5344CB8AC3E}">
        <p14:creationId xmlns:p14="http://schemas.microsoft.com/office/powerpoint/2010/main" val="311718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Vargo</a:t>
            </a:r>
            <a:r>
              <a:rPr lang="en-US" dirty="0" smtClean="0"/>
              <a:t> D, </a:t>
            </a:r>
            <a:r>
              <a:rPr lang="en-US" dirty="0" err="1" smtClean="0"/>
              <a:t>DePasquale</a:t>
            </a:r>
            <a:r>
              <a:rPr lang="en-US" dirty="0" smtClean="0"/>
              <a:t> JM, </a:t>
            </a:r>
            <a:r>
              <a:rPr lang="en-US" dirty="0" err="1" smtClean="0"/>
              <a:t>Vargo</a:t>
            </a:r>
            <a:r>
              <a:rPr lang="en-US" dirty="0" smtClean="0"/>
              <a:t> AM. Incidence of Dog Bite Injuries in American Samoa and Their Impact on Society. Hawaii J Med Public Health. 2012;7:6–12.</a:t>
            </a:r>
            <a:endParaRPr lang="en-US" dirty="0"/>
          </a:p>
        </p:txBody>
      </p:sp>
      <p:sp>
        <p:nvSpPr>
          <p:cNvPr id="4" name="Slide Number Placeholder 3"/>
          <p:cNvSpPr>
            <a:spLocks noGrp="1"/>
          </p:cNvSpPr>
          <p:nvPr>
            <p:ph type="sldNum" sz="quarter" idx="10"/>
          </p:nvPr>
        </p:nvSpPr>
        <p:spPr/>
        <p:txBody>
          <a:bodyPr/>
          <a:lstStyle/>
          <a:p>
            <a:fld id="{8AF81E1D-4CB8-964A-BC44-9607F0997C82}" type="slidenum">
              <a:rPr lang="en-US" smtClean="0"/>
              <a:t>11</a:t>
            </a:fld>
            <a:endParaRPr lang="en-US"/>
          </a:p>
        </p:txBody>
      </p:sp>
    </p:spTree>
    <p:extLst>
      <p:ext uri="{BB962C8B-B14F-4D97-AF65-F5344CB8AC3E}">
        <p14:creationId xmlns:p14="http://schemas.microsoft.com/office/powerpoint/2010/main" val="281919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63FAC-C40B-174D-9327-D162D885AF63}"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220998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FAC-C40B-174D-9327-D162D885AF63}"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17453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FAC-C40B-174D-9327-D162D885AF63}"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5321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FAC-C40B-174D-9327-D162D885AF63}"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219134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63FAC-C40B-174D-9327-D162D885AF63}"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262923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63FAC-C40B-174D-9327-D162D885AF63}"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208736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63FAC-C40B-174D-9327-D162D885AF63}"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123721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63FAC-C40B-174D-9327-D162D885AF63}"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41572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63FAC-C40B-174D-9327-D162D885AF63}"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200528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FAC-C40B-174D-9327-D162D885AF63}"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38229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FAC-C40B-174D-9327-D162D885AF63}"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4E010-6773-5746-8EA7-E3D804A029CE}" type="slidenum">
              <a:rPr lang="en-US" smtClean="0"/>
              <a:t>‹#›</a:t>
            </a:fld>
            <a:endParaRPr lang="en-US"/>
          </a:p>
        </p:txBody>
      </p:sp>
    </p:spTree>
    <p:extLst>
      <p:ext uri="{BB962C8B-B14F-4D97-AF65-F5344CB8AC3E}">
        <p14:creationId xmlns:p14="http://schemas.microsoft.com/office/powerpoint/2010/main" val="386409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3FAC-C40B-174D-9327-D162D885AF63}" type="datetimeFigureOut">
              <a:rPr lang="en-US" smtClean="0"/>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4E010-6773-5746-8EA7-E3D804A029CE}" type="slidenum">
              <a:rPr lang="en-US" smtClean="0"/>
              <a:t>‹#›</a:t>
            </a:fld>
            <a:endParaRPr lang="en-US"/>
          </a:p>
        </p:txBody>
      </p:sp>
    </p:spTree>
    <p:extLst>
      <p:ext uri="{BB962C8B-B14F-4D97-AF65-F5344CB8AC3E}">
        <p14:creationId xmlns:p14="http://schemas.microsoft.com/office/powerpoint/2010/main" val="9418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7625"/>
            <a:ext cx="7772400" cy="1470025"/>
          </a:xfrm>
        </p:spPr>
        <p:txBody>
          <a:bodyPr>
            <a:normAutofit fontScale="90000"/>
          </a:bodyPr>
          <a:lstStyle/>
          <a:p>
            <a:r>
              <a:rPr lang="en-US" b="1" dirty="0" smtClean="0"/>
              <a:t>Built Environment to Promote Physical Activity:</a:t>
            </a:r>
            <a:br>
              <a:rPr lang="en-US" b="1" dirty="0" smtClean="0"/>
            </a:br>
            <a:r>
              <a:rPr lang="en-US" b="1" dirty="0" smtClean="0"/>
              <a:t>Supplemental Slides</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8849" y="3550920"/>
            <a:ext cx="3626069" cy="245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4598" y="3571240"/>
            <a:ext cx="3923340" cy="242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45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718"/>
            <a:ext cx="8229600" cy="1143000"/>
          </a:xfrm>
        </p:spPr>
        <p:txBody>
          <a:bodyPr>
            <a:normAutofit fontScale="90000"/>
          </a:bodyPr>
          <a:lstStyle/>
          <a:p>
            <a:r>
              <a:rPr lang="en-US" dirty="0" smtClean="0">
                <a:latin typeface="Cambria" panose="02040503050406030204" pitchFamily="18" charset="0"/>
              </a:rPr>
              <a:t>Incidence of Dog Bite injuries presented at the LBJ Tropical Medical Center in American Samoa (2004-2010)</a:t>
            </a:r>
            <a:endParaRPr lang="en-US" dirty="0">
              <a:latin typeface="Cambria" panose="02040503050406030204" pitchFamily="18"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4110" y="2440940"/>
            <a:ext cx="62865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46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smtClean="0">
                <a:latin typeface="Cambria" panose="02040503050406030204" pitchFamily="18" charset="0"/>
              </a:rPr>
              <a:t>Distribution of dog bite injuries by sex and age group in American Samoa (2004-2010)</a:t>
            </a:r>
            <a:endParaRPr lang="en-US" dirty="0">
              <a:latin typeface="Cambria" panose="02040503050406030204" pitchFamily="18" charset="0"/>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3359" y="1955800"/>
            <a:ext cx="6248401" cy="441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67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CC Laptop\Desktop\ALR_Infographic_Communities_June201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4655" y="396240"/>
            <a:ext cx="6963505" cy="604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8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CCC Laptop\Desktop\ALR_Infographic_Transportation_July2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5840" y="274638"/>
            <a:ext cx="7347903" cy="629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6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The types of interventions that can increase physical activity</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22" y="1686560"/>
            <a:ext cx="8112978" cy="478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19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3121" y="203320"/>
            <a:ext cx="7420234" cy="646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33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in the Pacific</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99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physical activity</a:t>
            </a:r>
            <a:endParaRPr lang="en-US" dirty="0"/>
          </a:p>
        </p:txBody>
      </p:sp>
      <p:pic>
        <p:nvPicPr>
          <p:cNvPr id="4" name="Content Placeholder 3" descr="Screen Shot 2014-01-20 at 9.54.24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66919" y="2091269"/>
            <a:ext cx="8589214" cy="3598332"/>
          </a:xfrm>
        </p:spPr>
      </p:pic>
    </p:spTree>
    <p:extLst>
      <p:ext uri="{BB962C8B-B14F-4D97-AF65-F5344CB8AC3E}">
        <p14:creationId xmlns:p14="http://schemas.microsoft.com/office/powerpoint/2010/main" val="29545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1-20 at 9.54.04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403"/>
          <a:stretch/>
        </p:blipFill>
        <p:spPr>
          <a:xfrm>
            <a:off x="592667" y="152400"/>
            <a:ext cx="8094133" cy="6333067"/>
          </a:xfrm>
        </p:spPr>
      </p:pic>
    </p:spTree>
    <p:extLst>
      <p:ext uri="{BB962C8B-B14F-4D97-AF65-F5344CB8AC3E}">
        <p14:creationId xmlns:p14="http://schemas.microsoft.com/office/powerpoint/2010/main" val="127254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Behavioral Risk Factors for Non-Communicable Diseases </a:t>
            </a:r>
            <a:endParaRPr lang="en-US" dirty="0"/>
          </a:p>
        </p:txBody>
      </p:sp>
      <p:pic>
        <p:nvPicPr>
          <p:cNvPr id="4" name="Content Placeholder 3" descr="Screen Shot 2014-01-20 at 9.40.57 P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Rectangle 5"/>
          <p:cNvSpPr/>
          <p:nvPr/>
        </p:nvSpPr>
        <p:spPr>
          <a:xfrm>
            <a:off x="795867" y="2336800"/>
            <a:ext cx="7450666" cy="135467"/>
          </a:xfrm>
          <a:prstGeom prst="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95867" y="3149599"/>
            <a:ext cx="7450666" cy="677334"/>
          </a:xfrm>
          <a:prstGeom prst="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95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655003"/>
            <a:ext cx="5665470" cy="570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30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760" y="146756"/>
            <a:ext cx="7019924" cy="623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Discussion Question</a:t>
            </a:r>
            <a:endParaRPr lang="en-US" dirty="0">
              <a:latin typeface="Cambria"/>
              <a:cs typeface="Cambria"/>
            </a:endParaRPr>
          </a:p>
        </p:txBody>
      </p:sp>
      <p:sp>
        <p:nvSpPr>
          <p:cNvPr id="3" name="Content Placeholder 2"/>
          <p:cNvSpPr>
            <a:spLocks noGrp="1"/>
          </p:cNvSpPr>
          <p:nvPr>
            <p:ph idx="1"/>
          </p:nvPr>
        </p:nvSpPr>
        <p:spPr/>
        <p:txBody>
          <a:bodyPr/>
          <a:lstStyle/>
          <a:p>
            <a:pPr marL="0" indent="0">
              <a:buNone/>
            </a:pPr>
            <a:r>
              <a:rPr lang="en-US" dirty="0" smtClean="0">
                <a:latin typeface="Cambria"/>
                <a:cs typeface="Cambria"/>
              </a:rPr>
              <a:t>What challenges does your jurisdiction face with building a better environment that promotes physical activity? </a:t>
            </a:r>
            <a:endParaRPr lang="en-US" dirty="0">
              <a:latin typeface="Cambria"/>
              <a:cs typeface="Cambria"/>
            </a:endParaRPr>
          </a:p>
        </p:txBody>
      </p:sp>
    </p:spTree>
    <p:extLst>
      <p:ext uri="{BB962C8B-B14F-4D97-AF65-F5344CB8AC3E}">
        <p14:creationId xmlns:p14="http://schemas.microsoft.com/office/powerpoint/2010/main" val="427643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Discussion Question</a:t>
            </a:r>
            <a:endParaRPr lang="en-US" dirty="0">
              <a:latin typeface="Cambria"/>
              <a:cs typeface="Cambria"/>
            </a:endParaRPr>
          </a:p>
        </p:txBody>
      </p:sp>
      <p:sp>
        <p:nvSpPr>
          <p:cNvPr id="3" name="Content Placeholder 2"/>
          <p:cNvSpPr>
            <a:spLocks noGrp="1"/>
          </p:cNvSpPr>
          <p:nvPr>
            <p:ph idx="1"/>
          </p:nvPr>
        </p:nvSpPr>
        <p:spPr/>
        <p:txBody>
          <a:bodyPr/>
          <a:lstStyle/>
          <a:p>
            <a:pPr marL="0" indent="0">
              <a:buNone/>
            </a:pPr>
            <a:r>
              <a:rPr lang="en-US" dirty="0" smtClean="0">
                <a:latin typeface="Cambria"/>
                <a:cs typeface="Cambria"/>
              </a:rPr>
              <a:t>Identify at least four stakeholders or partners you could work with on building environments that will promote physical activity</a:t>
            </a:r>
            <a:endParaRPr lang="en-US" dirty="0">
              <a:latin typeface="Cambria"/>
              <a:cs typeface="Cambria"/>
            </a:endParaRPr>
          </a:p>
        </p:txBody>
      </p:sp>
    </p:spTree>
    <p:extLst>
      <p:ext uri="{BB962C8B-B14F-4D97-AF65-F5344CB8AC3E}">
        <p14:creationId xmlns:p14="http://schemas.microsoft.com/office/powerpoint/2010/main" val="329277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4-01-15 at 9.33.0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791" y="365154"/>
            <a:ext cx="7915409" cy="5938073"/>
          </a:xfrm>
          <a:prstGeom prst="rect">
            <a:avLst/>
          </a:prstGeom>
        </p:spPr>
      </p:pic>
    </p:spTree>
    <p:extLst>
      <p:ext uri="{BB962C8B-B14F-4D97-AF65-F5344CB8AC3E}">
        <p14:creationId xmlns:p14="http://schemas.microsoft.com/office/powerpoint/2010/main" val="112213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Classification of Weekly Amounts of Aerobic Physical Activity </a:t>
            </a:r>
            <a:endParaRPr lang="en-US" dirty="0">
              <a:latin typeface="Cambria"/>
              <a:cs typeface="Cambria"/>
            </a:endParaRPr>
          </a:p>
        </p:txBody>
      </p:sp>
      <p:pic>
        <p:nvPicPr>
          <p:cNvPr id="6" name="Content Placeholder 5" descr="Screen Shot 2014-01-15 at 9.54.50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2198770"/>
            <a:ext cx="8285567" cy="3874520"/>
          </a:xfrm>
        </p:spPr>
      </p:pic>
    </p:spTree>
    <p:extLst>
      <p:ext uri="{BB962C8B-B14F-4D97-AF65-F5344CB8AC3E}">
        <p14:creationId xmlns:p14="http://schemas.microsoft.com/office/powerpoint/2010/main" val="941536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Health Benefits of Physical Activity</a:t>
            </a:r>
            <a:endParaRPr lang="en-US" dirty="0">
              <a:latin typeface="Cambria"/>
              <a:cs typeface="Cambria"/>
            </a:endParaRPr>
          </a:p>
        </p:txBody>
      </p:sp>
      <p:pic>
        <p:nvPicPr>
          <p:cNvPr id="4" name="Content Placeholder 3" descr="Screen Shot 2014-01-15 at 9.59.00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2025653"/>
            <a:ext cx="7911271" cy="3915805"/>
          </a:xfrm>
        </p:spPr>
      </p:pic>
    </p:spTree>
    <p:extLst>
      <p:ext uri="{BB962C8B-B14F-4D97-AF65-F5344CB8AC3E}">
        <p14:creationId xmlns:p14="http://schemas.microsoft.com/office/powerpoint/2010/main" val="82759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1-15 at 10.00.29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3715"/>
          <a:stretch/>
        </p:blipFill>
        <p:spPr>
          <a:xfrm>
            <a:off x="948889" y="700764"/>
            <a:ext cx="7255346" cy="5472761"/>
          </a:xfrm>
        </p:spPr>
      </p:pic>
    </p:spTree>
    <p:extLst>
      <p:ext uri="{BB962C8B-B14F-4D97-AF65-F5344CB8AC3E}">
        <p14:creationId xmlns:p14="http://schemas.microsoft.com/office/powerpoint/2010/main" val="28027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Change in physical activity after increasing access to places of physical activity </a:t>
            </a:r>
            <a:endParaRPr lang="en-US" dirty="0">
              <a:latin typeface="Cambria" panose="02040503050406030204" pitchFamily="18"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238" y="1810640"/>
            <a:ext cx="6939267" cy="46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6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Disseminating physical activity guidelines</a:t>
            </a:r>
            <a:endParaRPr lang="en-US" dirty="0">
              <a:latin typeface="Cambria" panose="020405030504060302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889" y="1600200"/>
            <a:ext cx="8111769" cy="506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82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Key audiences of guidelines communication and dissemination</a:t>
            </a:r>
            <a:endParaRPr lang="en-US" dirty="0">
              <a:latin typeface="Cambria" panose="020405030504060302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178" y="1803400"/>
            <a:ext cx="7794942" cy="438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314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TotalTime>
  <Words>755</Words>
  <Application>Microsoft Office PowerPoint</Application>
  <PresentationFormat>On-screen Show (4:3)</PresentationFormat>
  <Paragraphs>63</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Built Environment to Promote Physical Activity: Supplemental Slides</vt:lpstr>
      <vt:lpstr>PowerPoint Presentation</vt:lpstr>
      <vt:lpstr>PowerPoint Presentation</vt:lpstr>
      <vt:lpstr>Classification of Weekly Amounts of Aerobic Physical Activity </vt:lpstr>
      <vt:lpstr>Health Benefits of Physical Activity</vt:lpstr>
      <vt:lpstr>PowerPoint Presentation</vt:lpstr>
      <vt:lpstr>Change in physical activity after increasing access to places of physical activity </vt:lpstr>
      <vt:lpstr>Disseminating physical activity guidelines</vt:lpstr>
      <vt:lpstr>Key audiences of guidelines communication and dissemination</vt:lpstr>
      <vt:lpstr>Incidence of Dog Bite injuries presented at the LBJ Tropical Medical Center in American Samoa (2004-2010)</vt:lpstr>
      <vt:lpstr>Distribution of dog bite injuries by sex and age group in American Samoa (2004-2010)</vt:lpstr>
      <vt:lpstr>PowerPoint Presentation</vt:lpstr>
      <vt:lpstr>PowerPoint Presentation</vt:lpstr>
      <vt:lpstr>The types of interventions that can increase physical activity</vt:lpstr>
      <vt:lpstr>PowerPoint Presentation</vt:lpstr>
      <vt:lpstr>Obesity in the Pacific</vt:lpstr>
      <vt:lpstr>The effects of physical activity</vt:lpstr>
      <vt:lpstr>PowerPoint Presentation</vt:lpstr>
      <vt:lpstr>Prevalence of Behavioral Risk Factors for Non-Communicable Diseases </vt:lpstr>
      <vt:lpstr>PowerPoint Presentation</vt:lpstr>
      <vt:lpstr>Discussion Question</vt:lpstr>
      <vt:lpstr>Discussion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Tom</dc:creator>
  <cp:lastModifiedBy>nittam</cp:lastModifiedBy>
  <cp:revision>32</cp:revision>
  <dcterms:created xsi:type="dcterms:W3CDTF">2014-01-16T07:21:01Z</dcterms:created>
  <dcterms:modified xsi:type="dcterms:W3CDTF">2014-03-06T05:08:07Z</dcterms:modified>
</cp:coreProperties>
</file>