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589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9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8A4F-93AC-0645-BBE5-26A922972D0E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64C95-FFF3-8247-AF5E-EEFABD84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4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1 from:</a:t>
            </a:r>
          </a:p>
          <a:p>
            <a:r>
              <a:rPr lang="en-US" smtClean="0"/>
              <a:t>http://www.chl-pacific.org/chl-news-vol-3-issue-4-oct-dec-2013</a:t>
            </a:r>
          </a:p>
          <a:p>
            <a:r>
              <a:rPr lang="en-US" smtClean="0"/>
              <a:t>Picture </a:t>
            </a:r>
            <a:r>
              <a:rPr lang="en-US" dirty="0" smtClean="0"/>
              <a:t>2 from: http://www.jmir.org/2014/1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(World Health Organization). (2008). Pacific Physical Activity Guidelines for Adults: Framework for accelerating the communication of physical activity guidelines. World Health Organization Western Pacific Region. Retrieved January 16, 2014 from: http://www.who.int/dietphysicalactivity/publications/pacific_pa_guidelines.pdf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30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(World</a:t>
            </a:r>
            <a:r>
              <a:rPr lang="en-US" baseline="0" dirty="0" smtClean="0"/>
              <a:t> Health Organization). (2008). Pacific Physical Activity Guidelines for Adults: Framework for accelerating the communication of physical activity guidelines. World Health Organization Western Pacific Region. Retrieved January 16, 2014 from: http://www.who.int/dietphysicalactivity/publications/pacific_pa_guidelines.pdf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1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Wilson, M., </a:t>
            </a:r>
            <a:r>
              <a:rPr lang="en-US" dirty="0" err="1" smtClean="0"/>
              <a:t>Linke</a:t>
            </a:r>
            <a:r>
              <a:rPr lang="en-US" dirty="0" smtClean="0"/>
              <a:t>, L, </a:t>
            </a:r>
            <a:r>
              <a:rPr lang="en-US" dirty="0" err="1" smtClean="0"/>
              <a:t>Bellhouse</a:t>
            </a:r>
            <a:r>
              <a:rPr lang="en-US" dirty="0" smtClean="0"/>
              <a:t>-King, M, and Singh, M. (2011). Nutrition and </a:t>
            </a:r>
          </a:p>
          <a:p>
            <a:r>
              <a:rPr lang="en-US" dirty="0" smtClean="0"/>
              <a:t>physical education policy and practice in Pa- </a:t>
            </a:r>
            <a:r>
              <a:rPr lang="en-US" dirty="0" err="1" smtClean="0"/>
              <a:t>cific</a:t>
            </a:r>
            <a:r>
              <a:rPr lang="en-US" dirty="0" smtClean="0"/>
              <a:t> Region secondary schools. (Issues &amp; Answers Report, REL </a:t>
            </a:r>
          </a:p>
          <a:p>
            <a:r>
              <a:rPr lang="en-US" dirty="0" smtClean="0"/>
              <a:t>2012–No. 117). Washington, DC: U.S. Department of </a:t>
            </a:r>
            <a:r>
              <a:rPr lang="en-US" dirty="0" err="1" smtClean="0"/>
              <a:t>Educa</a:t>
            </a:r>
            <a:r>
              <a:rPr lang="en-US" dirty="0" smtClean="0"/>
              <a:t>- </a:t>
            </a:r>
            <a:r>
              <a:rPr lang="en-US" dirty="0" err="1" smtClean="0"/>
              <a:t>tion</a:t>
            </a:r>
            <a:r>
              <a:rPr lang="en-US" dirty="0" smtClean="0"/>
              <a:t>, Institute of Education Sciences, National Center for</a:t>
            </a:r>
          </a:p>
          <a:p>
            <a:r>
              <a:rPr lang="en-US" dirty="0" smtClean="0"/>
              <a:t>Education Evaluation and Regional Assistance, Regional </a:t>
            </a:r>
            <a:r>
              <a:rPr lang="en-US" dirty="0" err="1" smtClean="0"/>
              <a:t>Educa</a:t>
            </a:r>
            <a:r>
              <a:rPr lang="en-US" dirty="0" smtClean="0"/>
              <a:t>- </a:t>
            </a:r>
            <a:r>
              <a:rPr lang="en-US" dirty="0" err="1" smtClean="0"/>
              <a:t>tional</a:t>
            </a:r>
            <a:r>
              <a:rPr lang="en-US" dirty="0" smtClean="0"/>
              <a:t> Laboratory Pacific. Retrieved from </a:t>
            </a:r>
          </a:p>
          <a:p>
            <a:r>
              <a:rPr lang="en-US" dirty="0" smtClean="0"/>
              <a:t>http://ies.ed.gov/ncee/edlabs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4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Wilson, M., </a:t>
            </a:r>
            <a:r>
              <a:rPr lang="en-US" dirty="0" err="1" smtClean="0"/>
              <a:t>Linke</a:t>
            </a:r>
            <a:r>
              <a:rPr lang="en-US" dirty="0" smtClean="0"/>
              <a:t>, L, </a:t>
            </a:r>
            <a:r>
              <a:rPr lang="en-US" dirty="0" err="1" smtClean="0"/>
              <a:t>Bellhouse</a:t>
            </a:r>
            <a:r>
              <a:rPr lang="en-US" dirty="0" smtClean="0"/>
              <a:t>-King, M, and Singh, M. (2011). Nutrition and </a:t>
            </a:r>
          </a:p>
          <a:p>
            <a:r>
              <a:rPr lang="en-US" dirty="0" smtClean="0"/>
              <a:t>physical education policy and practice in Pa- </a:t>
            </a:r>
            <a:r>
              <a:rPr lang="en-US" dirty="0" err="1" smtClean="0"/>
              <a:t>cific</a:t>
            </a:r>
            <a:r>
              <a:rPr lang="en-US" dirty="0" smtClean="0"/>
              <a:t> Region secondary schools. (Issues &amp; Answers Report, REL </a:t>
            </a:r>
          </a:p>
          <a:p>
            <a:r>
              <a:rPr lang="en-US" dirty="0" smtClean="0"/>
              <a:t>2012–No. 117). Washington, DC: U.S. Department of </a:t>
            </a:r>
            <a:r>
              <a:rPr lang="en-US" dirty="0" err="1" smtClean="0"/>
              <a:t>Educa</a:t>
            </a:r>
            <a:r>
              <a:rPr lang="en-US" dirty="0" smtClean="0"/>
              <a:t>- </a:t>
            </a:r>
            <a:r>
              <a:rPr lang="en-US" dirty="0" err="1" smtClean="0"/>
              <a:t>tion</a:t>
            </a:r>
            <a:r>
              <a:rPr lang="en-US" dirty="0" smtClean="0"/>
              <a:t>, Institute of Education Sciences, National Center for</a:t>
            </a:r>
          </a:p>
          <a:p>
            <a:r>
              <a:rPr lang="en-US" dirty="0" smtClean="0"/>
              <a:t>Education Evaluation and Regional Assistance, Regional </a:t>
            </a:r>
            <a:r>
              <a:rPr lang="en-US" dirty="0" err="1" smtClean="0"/>
              <a:t>Educa</a:t>
            </a:r>
            <a:r>
              <a:rPr lang="en-US" dirty="0" smtClean="0"/>
              <a:t>- </a:t>
            </a:r>
            <a:r>
              <a:rPr lang="en-US" dirty="0" err="1" smtClean="0"/>
              <a:t>tional</a:t>
            </a:r>
            <a:r>
              <a:rPr lang="en-US" dirty="0" smtClean="0"/>
              <a:t> Laboratory Pacific. Retrieved from </a:t>
            </a:r>
          </a:p>
          <a:p>
            <a:r>
              <a:rPr lang="en-US" dirty="0" smtClean="0"/>
              <a:t>http://ies.ed.gov/ncee/edlabs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80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Wilson, M., </a:t>
            </a:r>
            <a:r>
              <a:rPr lang="en-US" dirty="0" err="1" smtClean="0"/>
              <a:t>Linke</a:t>
            </a:r>
            <a:r>
              <a:rPr lang="en-US" dirty="0" smtClean="0"/>
              <a:t>, L, </a:t>
            </a:r>
            <a:r>
              <a:rPr lang="en-US" dirty="0" err="1" smtClean="0"/>
              <a:t>Bellhouse</a:t>
            </a:r>
            <a:r>
              <a:rPr lang="en-US" dirty="0" smtClean="0"/>
              <a:t>-King, M, and Singh, M. (2011). Nutrition and </a:t>
            </a:r>
          </a:p>
          <a:p>
            <a:r>
              <a:rPr lang="en-US" dirty="0" smtClean="0"/>
              <a:t>physical education policy and practice in Pa- </a:t>
            </a:r>
            <a:r>
              <a:rPr lang="en-US" dirty="0" err="1" smtClean="0"/>
              <a:t>cific</a:t>
            </a:r>
            <a:r>
              <a:rPr lang="en-US" dirty="0" smtClean="0"/>
              <a:t> Region secondary schools. (Issues &amp; Answers Report, REL </a:t>
            </a:r>
          </a:p>
          <a:p>
            <a:r>
              <a:rPr lang="en-US" dirty="0" smtClean="0"/>
              <a:t>2012–No. 117). Washington, DC: U.S. Department of </a:t>
            </a:r>
            <a:r>
              <a:rPr lang="en-US" dirty="0" err="1" smtClean="0"/>
              <a:t>Educa</a:t>
            </a:r>
            <a:r>
              <a:rPr lang="en-US" dirty="0" smtClean="0"/>
              <a:t>- </a:t>
            </a:r>
            <a:r>
              <a:rPr lang="en-US" dirty="0" err="1" smtClean="0"/>
              <a:t>tion</a:t>
            </a:r>
            <a:r>
              <a:rPr lang="en-US" dirty="0" smtClean="0"/>
              <a:t>, Institute of Education Sciences, National Center for</a:t>
            </a:r>
          </a:p>
          <a:p>
            <a:r>
              <a:rPr lang="en-US" dirty="0" smtClean="0"/>
              <a:t>Education Evaluation and Regional Assistance, Regional </a:t>
            </a:r>
            <a:r>
              <a:rPr lang="en-US" dirty="0" err="1" smtClean="0"/>
              <a:t>Educa</a:t>
            </a:r>
            <a:r>
              <a:rPr lang="en-US" dirty="0" smtClean="0"/>
              <a:t>- </a:t>
            </a:r>
            <a:r>
              <a:rPr lang="en-US" dirty="0" err="1" smtClean="0"/>
              <a:t>tional</a:t>
            </a:r>
            <a:r>
              <a:rPr lang="en-US" dirty="0" smtClean="0"/>
              <a:t> Laboratory Pacific. Retrieved from </a:t>
            </a:r>
          </a:p>
          <a:p>
            <a:r>
              <a:rPr lang="en-US" dirty="0" smtClean="0"/>
              <a:t>http://ies.ed.gov/ncee/edlabs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1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Wilson, M., </a:t>
            </a:r>
            <a:r>
              <a:rPr lang="en-US" dirty="0" err="1" smtClean="0"/>
              <a:t>Linke</a:t>
            </a:r>
            <a:r>
              <a:rPr lang="en-US" dirty="0" smtClean="0"/>
              <a:t>, L, </a:t>
            </a:r>
            <a:r>
              <a:rPr lang="en-US" dirty="0" err="1" smtClean="0"/>
              <a:t>Bellhouse</a:t>
            </a:r>
            <a:r>
              <a:rPr lang="en-US" dirty="0" smtClean="0"/>
              <a:t>-King, M, and Singh, M. (2011). Nutrition and </a:t>
            </a:r>
          </a:p>
          <a:p>
            <a:r>
              <a:rPr lang="en-US" dirty="0" smtClean="0"/>
              <a:t>physical education policy and practice in Pa- </a:t>
            </a:r>
            <a:r>
              <a:rPr lang="en-US" dirty="0" err="1" smtClean="0"/>
              <a:t>cific</a:t>
            </a:r>
            <a:r>
              <a:rPr lang="en-US" dirty="0" smtClean="0"/>
              <a:t> Region secondary schools. (Issues &amp; Answers Report, REL </a:t>
            </a:r>
          </a:p>
          <a:p>
            <a:r>
              <a:rPr lang="en-US" dirty="0" smtClean="0"/>
              <a:t>2012–No. 117). Washington, DC: U.S. Department of </a:t>
            </a:r>
            <a:r>
              <a:rPr lang="en-US" dirty="0" err="1" smtClean="0"/>
              <a:t>Educa</a:t>
            </a:r>
            <a:r>
              <a:rPr lang="en-US" dirty="0" smtClean="0"/>
              <a:t>- </a:t>
            </a:r>
            <a:r>
              <a:rPr lang="en-US" dirty="0" err="1" smtClean="0"/>
              <a:t>tion</a:t>
            </a:r>
            <a:r>
              <a:rPr lang="en-US" dirty="0" smtClean="0"/>
              <a:t>, Institute of Education Sciences, National Center for</a:t>
            </a:r>
          </a:p>
          <a:p>
            <a:r>
              <a:rPr lang="en-US" dirty="0" smtClean="0"/>
              <a:t>Education Evaluation and Regional Assistance, Regional </a:t>
            </a:r>
            <a:r>
              <a:rPr lang="en-US" dirty="0" err="1" smtClean="0"/>
              <a:t>Educa</a:t>
            </a:r>
            <a:r>
              <a:rPr lang="en-US" dirty="0" smtClean="0"/>
              <a:t>- </a:t>
            </a:r>
            <a:r>
              <a:rPr lang="en-US" dirty="0" err="1" smtClean="0"/>
              <a:t>tional</a:t>
            </a:r>
            <a:r>
              <a:rPr lang="en-US" dirty="0" smtClean="0"/>
              <a:t> Laboratory Pacific. Retrieved from </a:t>
            </a:r>
          </a:p>
          <a:p>
            <a:r>
              <a:rPr lang="en-US" dirty="0" smtClean="0"/>
              <a:t>http://ies.ed.gov/ncee/edlabs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28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Wilson, M., </a:t>
            </a:r>
            <a:r>
              <a:rPr lang="en-US" dirty="0" err="1" smtClean="0"/>
              <a:t>Linke</a:t>
            </a:r>
            <a:r>
              <a:rPr lang="en-US" dirty="0" smtClean="0"/>
              <a:t>, L, </a:t>
            </a:r>
            <a:r>
              <a:rPr lang="en-US" dirty="0" err="1" smtClean="0"/>
              <a:t>Bellhouse</a:t>
            </a:r>
            <a:r>
              <a:rPr lang="en-US" dirty="0" smtClean="0"/>
              <a:t>-King, M, and Singh, M. (2011). Nutrition and </a:t>
            </a:r>
          </a:p>
          <a:p>
            <a:r>
              <a:rPr lang="en-US" dirty="0" smtClean="0"/>
              <a:t>physical education policy and practice in Pa- </a:t>
            </a:r>
            <a:r>
              <a:rPr lang="en-US" dirty="0" err="1" smtClean="0"/>
              <a:t>cific</a:t>
            </a:r>
            <a:r>
              <a:rPr lang="en-US" dirty="0" smtClean="0"/>
              <a:t> Region secondary schools. (Issues &amp; Answers Report, REL </a:t>
            </a:r>
          </a:p>
          <a:p>
            <a:r>
              <a:rPr lang="en-US" dirty="0" smtClean="0"/>
              <a:t>2012–No. 117). Washington, DC: U.S. Department of </a:t>
            </a:r>
            <a:r>
              <a:rPr lang="en-US" dirty="0" err="1" smtClean="0"/>
              <a:t>Educa</a:t>
            </a:r>
            <a:r>
              <a:rPr lang="en-US" dirty="0" smtClean="0"/>
              <a:t>- </a:t>
            </a:r>
            <a:r>
              <a:rPr lang="en-US" dirty="0" err="1" smtClean="0"/>
              <a:t>tion</a:t>
            </a:r>
            <a:r>
              <a:rPr lang="en-US" dirty="0" smtClean="0"/>
              <a:t>, Institute of Education Sciences, National Center for</a:t>
            </a:r>
          </a:p>
          <a:p>
            <a:r>
              <a:rPr lang="en-US" dirty="0" smtClean="0"/>
              <a:t>Education Evaluation and Regional Assistance, Regional </a:t>
            </a:r>
            <a:r>
              <a:rPr lang="en-US" dirty="0" err="1" smtClean="0"/>
              <a:t>Educa</a:t>
            </a:r>
            <a:r>
              <a:rPr lang="en-US" dirty="0" smtClean="0"/>
              <a:t>- </a:t>
            </a:r>
            <a:r>
              <a:rPr lang="en-US" dirty="0" err="1" smtClean="0"/>
              <a:t>tional</a:t>
            </a:r>
            <a:r>
              <a:rPr lang="en-US" dirty="0" smtClean="0"/>
              <a:t> Laboratory Pacific. Retrieved from </a:t>
            </a:r>
          </a:p>
          <a:p>
            <a:r>
              <a:rPr lang="en-US" smtClean="0"/>
              <a:t>http://ies.ed.gov/ncee/edlabs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9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www.onlinecollegecourses.com</a:t>
            </a:r>
            <a:r>
              <a:rPr lang="en-US" dirty="0" smtClean="0"/>
              <a:t>/2012/08/27/exercise-makes-you-smarter/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9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www.onlinecollegecourses.com</a:t>
            </a:r>
            <a:r>
              <a:rPr lang="en-US" dirty="0" smtClean="0"/>
              <a:t>/2012/08/27/exercise-makes-you-smarter/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19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www.onlinecollegecourses.com</a:t>
            </a:r>
            <a:r>
              <a:rPr lang="en-US" dirty="0" smtClean="0"/>
              <a:t>/2012/08/27/exercise-makes-you-smarter/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8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http://www.health.gov/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90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www.onlinecollegecourses.com</a:t>
            </a:r>
            <a:r>
              <a:rPr lang="en-US" dirty="0" smtClean="0"/>
              <a:t>/2012/08/27/exercise-makes-you-smarter/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4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www.onlinecollegecourses.com</a:t>
            </a:r>
            <a:r>
              <a:rPr lang="en-US" dirty="0" smtClean="0"/>
              <a:t>/2012/08/27/exercise-makes-you-smarter/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71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Center for Disease Control </a:t>
            </a:r>
          </a:p>
          <a:p>
            <a:r>
              <a:rPr lang="en-US" dirty="0" smtClean="0"/>
              <a:t>2010 National Youth</a:t>
            </a:r>
            <a:r>
              <a:rPr lang="en-US" baseline="0" dirty="0" smtClean="0"/>
              <a:t> and Physical Activity Study </a:t>
            </a:r>
          </a:p>
          <a:p>
            <a:r>
              <a:rPr lang="en-US" baseline="0" dirty="0" err="1" smtClean="0"/>
              <a:t>Healthypeople.gov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9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Center for Disease Control </a:t>
            </a:r>
          </a:p>
          <a:p>
            <a:r>
              <a:rPr lang="en-US" dirty="0" smtClean="0"/>
              <a:t>2010 National Youth</a:t>
            </a:r>
            <a:r>
              <a:rPr lang="en-US" baseline="0" dirty="0" smtClean="0"/>
              <a:t> and Physical Activity Study </a:t>
            </a:r>
          </a:p>
          <a:p>
            <a:r>
              <a:rPr lang="en-US" baseline="0" dirty="0" err="1" smtClean="0"/>
              <a:t>Healthypeople.gov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3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www.health.gov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www.health.gov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www.health.gov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7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www.health.gov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mmwr</a:t>
            </a:r>
            <a:r>
              <a:rPr lang="en-US" dirty="0" smtClean="0"/>
              <a:t>/preview/</a:t>
            </a:r>
            <a:r>
              <a:rPr lang="en-US" dirty="0" err="1" smtClean="0"/>
              <a:t>mmwrhtml</a:t>
            </a:r>
            <a:r>
              <a:rPr lang="en-US" dirty="0" smtClean="0"/>
              <a:t>/ss5712a2.htm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1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mmwr</a:t>
            </a:r>
            <a:r>
              <a:rPr lang="en-US" dirty="0" smtClean="0"/>
              <a:t>/preview/</a:t>
            </a:r>
            <a:r>
              <a:rPr lang="en-US" dirty="0" err="1" smtClean="0"/>
              <a:t>mmwrhtml</a:t>
            </a:r>
            <a:r>
              <a:rPr lang="en-US" dirty="0" smtClean="0"/>
              <a:t>/ss5712a2.htm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mmwr</a:t>
            </a:r>
            <a:r>
              <a:rPr lang="en-US" dirty="0" smtClean="0"/>
              <a:t>/preview/</a:t>
            </a:r>
            <a:r>
              <a:rPr lang="en-US" dirty="0" err="1" smtClean="0"/>
              <a:t>mmwrhtml</a:t>
            </a:r>
            <a:r>
              <a:rPr lang="en-US" smtClean="0"/>
              <a:t>/ss5712a2.htm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64C95-FFF3-8247-AF5E-EEFABD84D3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9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6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2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5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0DE6B-44E0-B942-AE7E-DDAF71453454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CABC3-8A7D-7649-921D-7FBADFD4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51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Promote Physical Activity at the </a:t>
            </a:r>
            <a:r>
              <a:rPr lang="en-US" b="1" dirty="0" smtClean="0"/>
              <a:t>School: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Supplemental Slides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320" y="3488476"/>
            <a:ext cx="4124959" cy="291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849" y="3966210"/>
            <a:ext cx="3724094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62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4-01-15 at 11.01.16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6" r="-204"/>
          <a:stretch/>
        </p:blipFill>
        <p:spPr>
          <a:xfrm>
            <a:off x="214345" y="1999730"/>
            <a:ext cx="8742911" cy="2994391"/>
          </a:xfrm>
        </p:spPr>
      </p:pic>
    </p:spTree>
    <p:extLst>
      <p:ext uri="{BB962C8B-B14F-4D97-AF65-F5344CB8AC3E}">
        <p14:creationId xmlns:p14="http://schemas.microsoft.com/office/powerpoint/2010/main" val="298765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5 at 11.01.37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69" y="2142419"/>
            <a:ext cx="8676632" cy="2630770"/>
          </a:xfrm>
        </p:spPr>
      </p:pic>
    </p:spTree>
    <p:extLst>
      <p:ext uri="{BB962C8B-B14F-4D97-AF65-F5344CB8AC3E}">
        <p14:creationId xmlns:p14="http://schemas.microsoft.com/office/powerpoint/2010/main" val="21087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Disseminating physical activity guidelines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89" y="1600200"/>
            <a:ext cx="8111769" cy="50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15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Key audiences of guidelines communication and dissemination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78" y="1803400"/>
            <a:ext cx="7794942" cy="438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95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240" y="518160"/>
            <a:ext cx="7477760" cy="581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20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Percentage of secondary schools offering teacher certification in PE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761808"/>
            <a:ext cx="81438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3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Percentage of secondary schools that have someone to coordinate health programs and activities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46972"/>
            <a:ext cx="8425930" cy="314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60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Percentage of schools whose principal has a copy of the district wellness policy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" y="2138362"/>
            <a:ext cx="8769114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95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7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Percentage of schools with an evaluation instrument to assess physical activity policy and programs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721293"/>
            <a:ext cx="8153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13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rn2learn_infographic-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5"/>
          <a:stretch/>
        </p:blipFill>
        <p:spPr>
          <a:xfrm>
            <a:off x="1981200" y="274638"/>
            <a:ext cx="5457601" cy="6263308"/>
          </a:xfrm>
        </p:spPr>
      </p:pic>
    </p:spTree>
    <p:extLst>
      <p:ext uri="{BB962C8B-B14F-4D97-AF65-F5344CB8AC3E}">
        <p14:creationId xmlns:p14="http://schemas.microsoft.com/office/powerpoint/2010/main" val="248617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Classification of Weekly Amounts of Aerobic Physical Activity 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Content Placeholder 5" descr="Screen Shot 2014-01-15 at 9.54.50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198770"/>
            <a:ext cx="8285567" cy="3874520"/>
          </a:xfrm>
        </p:spPr>
      </p:pic>
    </p:spTree>
    <p:extLst>
      <p:ext uri="{BB962C8B-B14F-4D97-AF65-F5344CB8AC3E}">
        <p14:creationId xmlns:p14="http://schemas.microsoft.com/office/powerpoint/2010/main" val="743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AG-Midcourse-Report_Infographic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1" y="274638"/>
            <a:ext cx="4859866" cy="6364594"/>
          </a:xfrm>
        </p:spPr>
      </p:pic>
    </p:spTree>
    <p:extLst>
      <p:ext uri="{BB962C8B-B14F-4D97-AF65-F5344CB8AC3E}">
        <p14:creationId xmlns:p14="http://schemas.microsoft.com/office/powerpoint/2010/main" val="3532035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ying-healthy-in-the-workplace-exercises-you-can-do-at-work.png.jpe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48"/>
          <a:stretch/>
        </p:blipFill>
        <p:spPr>
          <a:xfrm>
            <a:off x="2218266" y="274638"/>
            <a:ext cx="4538134" cy="6296659"/>
          </a:xfrm>
        </p:spPr>
      </p:pic>
    </p:spTree>
    <p:extLst>
      <p:ext uri="{BB962C8B-B14F-4D97-AF65-F5344CB8AC3E}">
        <p14:creationId xmlns:p14="http://schemas.microsoft.com/office/powerpoint/2010/main" val="2618381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ying-healthy-in-the-workplace-exercises-you-can-do-at-work.png.jpe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33" y="697972"/>
            <a:ext cx="8134191" cy="5465761"/>
          </a:xfrm>
        </p:spPr>
      </p:pic>
    </p:spTree>
    <p:extLst>
      <p:ext uri="{BB962C8B-B14F-4D97-AF65-F5344CB8AC3E}">
        <p14:creationId xmlns:p14="http://schemas.microsoft.com/office/powerpoint/2010/main" val="4134544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ying-healthy-in-the-workplace-exercises-you-can-do-at-work.png.jpe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0532" y="508001"/>
            <a:ext cx="4487334" cy="5857712"/>
          </a:xfrm>
        </p:spPr>
      </p:pic>
    </p:spTree>
    <p:extLst>
      <p:ext uri="{BB962C8B-B14F-4D97-AF65-F5344CB8AC3E}">
        <p14:creationId xmlns:p14="http://schemas.microsoft.com/office/powerpoint/2010/main" val="126312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ying-healthy-in-the-workplace-exercises-you-can-do-at-work.png.jpe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4"/>
          <a:stretch/>
        </p:blipFill>
        <p:spPr>
          <a:xfrm>
            <a:off x="1032933" y="491067"/>
            <a:ext cx="7126177" cy="6096000"/>
          </a:xfrm>
        </p:spPr>
      </p:pic>
    </p:spTree>
    <p:extLst>
      <p:ext uri="{BB962C8B-B14F-4D97-AF65-F5344CB8AC3E}">
        <p14:creationId xmlns:p14="http://schemas.microsoft.com/office/powerpoint/2010/main" val="952565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ying-healthy-in-the-workplace-exercises-you-can-do-at-work.png.jpe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2"/>
          <a:stretch/>
        </p:blipFill>
        <p:spPr>
          <a:xfrm>
            <a:off x="2455333" y="391092"/>
            <a:ext cx="4642162" cy="6043574"/>
          </a:xfrm>
        </p:spPr>
      </p:pic>
    </p:spTree>
    <p:extLst>
      <p:ext uri="{BB962C8B-B14F-4D97-AF65-F5344CB8AC3E}">
        <p14:creationId xmlns:p14="http://schemas.microsoft.com/office/powerpoint/2010/main" val="156273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ographic10.jpe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"/>
          <a:stretch/>
        </p:blipFill>
        <p:spPr>
          <a:xfrm>
            <a:off x="2099731" y="156105"/>
            <a:ext cx="4639735" cy="6544336"/>
          </a:xfrm>
        </p:spPr>
      </p:pic>
    </p:spTree>
    <p:extLst>
      <p:ext uri="{BB962C8B-B14F-4D97-AF65-F5344CB8AC3E}">
        <p14:creationId xmlns:p14="http://schemas.microsoft.com/office/powerpoint/2010/main" val="2250275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ographic10.jpe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"/>
          <a:stretch/>
        </p:blipFill>
        <p:spPr>
          <a:xfrm>
            <a:off x="2099731" y="274638"/>
            <a:ext cx="5238719" cy="6143095"/>
          </a:xfrm>
        </p:spPr>
      </p:pic>
    </p:spTree>
    <p:extLst>
      <p:ext uri="{BB962C8B-B14F-4D97-AF65-F5344CB8AC3E}">
        <p14:creationId xmlns:p14="http://schemas.microsoft.com/office/powerpoint/2010/main" val="215489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Health Benefits of Physical Activity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Content Placeholder 3" descr="Screen Shot 2014-01-15 at 9.59.00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025653"/>
            <a:ext cx="7911271" cy="3915805"/>
          </a:xfrm>
        </p:spPr>
      </p:pic>
    </p:spTree>
    <p:extLst>
      <p:ext uri="{BB962C8B-B14F-4D97-AF65-F5344CB8AC3E}">
        <p14:creationId xmlns:p14="http://schemas.microsoft.com/office/powerpoint/2010/main" val="304326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5 at 10.00.29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15"/>
          <a:stretch/>
        </p:blipFill>
        <p:spPr>
          <a:xfrm>
            <a:off x="948889" y="700764"/>
            <a:ext cx="7255346" cy="5472761"/>
          </a:xfrm>
        </p:spPr>
      </p:pic>
    </p:spTree>
    <p:extLst>
      <p:ext uri="{BB962C8B-B14F-4D97-AF65-F5344CB8AC3E}">
        <p14:creationId xmlns:p14="http://schemas.microsoft.com/office/powerpoint/2010/main" val="403604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Physical Activity Guidelines for Children and Adolescents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Content Placeholder 3" descr="Screen Shot 2014-01-15 at 10.01.54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34"/>
          <a:stretch/>
        </p:blipFill>
        <p:spPr>
          <a:xfrm>
            <a:off x="457200" y="2280521"/>
            <a:ext cx="8285923" cy="3290244"/>
          </a:xfrm>
        </p:spPr>
      </p:pic>
    </p:spTree>
    <p:extLst>
      <p:ext uri="{BB962C8B-B14F-4D97-AF65-F5344CB8AC3E}">
        <p14:creationId xmlns:p14="http://schemas.microsoft.com/office/powerpoint/2010/main" val="285575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5 at 10.02.21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47" b="-162"/>
          <a:stretch/>
        </p:blipFill>
        <p:spPr>
          <a:xfrm>
            <a:off x="1372239" y="157376"/>
            <a:ext cx="6029091" cy="6256907"/>
          </a:xfrm>
        </p:spPr>
      </p:pic>
    </p:spTree>
    <p:extLst>
      <p:ext uri="{BB962C8B-B14F-4D97-AF65-F5344CB8AC3E}">
        <p14:creationId xmlns:p14="http://schemas.microsoft.com/office/powerpoint/2010/main" val="418155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Barriers to Physical Activity </a:t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>(Apia, Samoa) 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Content Placeholder 3" descr="Screen Shot 2014-01-15 at 10.48.2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484" y="1659202"/>
            <a:ext cx="8122316" cy="4466961"/>
          </a:xfrm>
        </p:spPr>
      </p:pic>
    </p:spTree>
    <p:extLst>
      <p:ext uri="{BB962C8B-B14F-4D97-AF65-F5344CB8AC3E}">
        <p14:creationId xmlns:p14="http://schemas.microsoft.com/office/powerpoint/2010/main" val="210037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Who is most influential for youth to be physically active? (Apia, Samoa)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Content Placeholder 5" descr="Screen Shot 2014-01-15 at 10.54.12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803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Percentage of high school students who were obese or overweight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Content Placeholder 3" descr="Screen Shot 2014-01-15 at 11.02.04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323"/>
          <a:stretch/>
        </p:blipFill>
        <p:spPr>
          <a:xfrm>
            <a:off x="457200" y="2299376"/>
            <a:ext cx="8177167" cy="2918027"/>
          </a:xfrm>
        </p:spPr>
      </p:pic>
    </p:spTree>
    <p:extLst>
      <p:ext uri="{BB962C8B-B14F-4D97-AF65-F5344CB8AC3E}">
        <p14:creationId xmlns:p14="http://schemas.microsoft.com/office/powerpoint/2010/main" val="2007143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833</Words>
  <Application>Microsoft Office PowerPoint</Application>
  <PresentationFormat>On-screen Show (4:3)</PresentationFormat>
  <Paragraphs>85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Promote Physical Activity at the School: Supplemental Slides</vt:lpstr>
      <vt:lpstr>Classification of Weekly Amounts of Aerobic Physical Activity </vt:lpstr>
      <vt:lpstr>Health Benefits of Physical Activity</vt:lpstr>
      <vt:lpstr>PowerPoint Presentation</vt:lpstr>
      <vt:lpstr>Physical Activity Guidelines for Children and Adolescents</vt:lpstr>
      <vt:lpstr>PowerPoint Presentation</vt:lpstr>
      <vt:lpstr>Barriers to Physical Activity  (Apia, Samoa) </vt:lpstr>
      <vt:lpstr>Who is most influential for youth to be physically active? (Apia, Samoa)</vt:lpstr>
      <vt:lpstr>Percentage of high school students who were obese or overweight</vt:lpstr>
      <vt:lpstr>PowerPoint Presentation</vt:lpstr>
      <vt:lpstr>PowerPoint Presentation</vt:lpstr>
      <vt:lpstr>Disseminating physical activity guidelines</vt:lpstr>
      <vt:lpstr>Key audiences of guidelines communication and dissemination</vt:lpstr>
      <vt:lpstr>PowerPoint Presentation</vt:lpstr>
      <vt:lpstr>Percentage of secondary schools offering teacher certification in PE </vt:lpstr>
      <vt:lpstr>Percentage of secondary schools that have someone to coordinate health programs and activities</vt:lpstr>
      <vt:lpstr>Percentage of schools whose principal has a copy of the district wellness policy</vt:lpstr>
      <vt:lpstr>Percentage of schools with an evaluation instrument to assess physical activity policy and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 Tom</dc:creator>
  <cp:lastModifiedBy>nittam</cp:lastModifiedBy>
  <cp:revision>20</cp:revision>
  <dcterms:created xsi:type="dcterms:W3CDTF">2014-01-16T08:40:30Z</dcterms:created>
  <dcterms:modified xsi:type="dcterms:W3CDTF">2014-03-06T05:16:47Z</dcterms:modified>
</cp:coreProperties>
</file>