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72" r:id="rId3"/>
    <p:sldId id="273" r:id="rId4"/>
    <p:sldId id="257" r:id="rId5"/>
    <p:sldId id="258" r:id="rId6"/>
    <p:sldId id="271" r:id="rId7"/>
    <p:sldId id="259" r:id="rId8"/>
    <p:sldId id="268" r:id="rId9"/>
    <p:sldId id="270" r:id="rId10"/>
    <p:sldId id="278" r:id="rId11"/>
    <p:sldId id="274" r:id="rId12"/>
    <p:sldId id="275" r:id="rId13"/>
    <p:sldId id="276" r:id="rId14"/>
    <p:sldId id="277" r:id="rId15"/>
    <p:sldId id="260" r:id="rId16"/>
    <p:sldId id="261" r:id="rId17"/>
    <p:sldId id="262" r:id="rId18"/>
    <p:sldId id="263" r:id="rId19"/>
    <p:sldId id="264" r:id="rId20"/>
    <p:sldId id="267" r:id="rId21"/>
    <p:sldId id="266" r:id="rId22"/>
    <p:sldId id="269" r:id="rId23"/>
    <p:sldId id="265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 autoAdjust="0"/>
    <p:restoredTop sz="91797" autoAdjust="0"/>
  </p:normalViewPr>
  <p:slideViewPr>
    <p:cSldViewPr snapToGrid="0" snapToObjects="1">
      <p:cViewPr>
        <p:scale>
          <a:sx n="75" d="100"/>
          <a:sy n="75" d="100"/>
        </p:scale>
        <p:origin x="-58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9FEBDC-1C34-AB4C-A0B8-20F73B0AB872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C994A1-C21E-CB49-840B-60D068880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494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http://arch1design.com/blog/</a:t>
            </a:r>
            <a:r>
              <a:rPr lang="en-US" dirty="0" err="1" smtClean="0"/>
              <a:t>latest_environmental_health_news</a:t>
            </a:r>
            <a:r>
              <a:rPr lang="en-US" dirty="0" smtClean="0"/>
              <a:t>/salt-content-of-common-foods/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994A1-C21E-CB49-840B-60D06888031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2185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www.heart.org</a:t>
            </a:r>
            <a:r>
              <a:rPr lang="en-US" dirty="0" smtClean="0"/>
              <a:t>/HEARTORG/</a:t>
            </a:r>
            <a:r>
              <a:rPr lang="en-US" dirty="0" err="1" smtClean="0"/>
              <a:t>GettingHealthy</a:t>
            </a:r>
            <a:r>
              <a:rPr lang="en-US" dirty="0" smtClean="0"/>
              <a:t>/</a:t>
            </a:r>
            <a:r>
              <a:rPr lang="en-US" dirty="0" err="1" smtClean="0"/>
              <a:t>NutritionCenter</a:t>
            </a:r>
            <a:r>
              <a:rPr lang="en-US" dirty="0" smtClean="0"/>
              <a:t>/</a:t>
            </a:r>
            <a:r>
              <a:rPr lang="en-US" dirty="0" err="1" smtClean="0"/>
              <a:t>HealthyDietGoals</a:t>
            </a:r>
            <a:r>
              <a:rPr lang="en-US" dirty="0" smtClean="0"/>
              <a:t>/Sodium-Infographics_UCM_454726_Article.jsp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994A1-C21E-CB49-840B-60D06888031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0583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www.heart.org</a:t>
            </a:r>
            <a:r>
              <a:rPr lang="en-US" dirty="0" smtClean="0"/>
              <a:t>/HEARTORG/</a:t>
            </a:r>
            <a:r>
              <a:rPr lang="en-US" dirty="0" err="1" smtClean="0"/>
              <a:t>GettingHealthy</a:t>
            </a:r>
            <a:r>
              <a:rPr lang="en-US" dirty="0" smtClean="0"/>
              <a:t>/</a:t>
            </a:r>
            <a:r>
              <a:rPr lang="en-US" dirty="0" err="1" smtClean="0"/>
              <a:t>NutritionCenter</a:t>
            </a:r>
            <a:r>
              <a:rPr lang="en-US" dirty="0" smtClean="0"/>
              <a:t>/</a:t>
            </a:r>
            <a:r>
              <a:rPr lang="en-US" dirty="0" err="1" smtClean="0"/>
              <a:t>HealthyDietGoals</a:t>
            </a:r>
            <a:r>
              <a:rPr lang="en-US" dirty="0" smtClean="0"/>
              <a:t>/Sodium-Infographics_UCM_454726_Article.jsp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994A1-C21E-CB49-840B-60D06888031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4008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www.heart.org</a:t>
            </a:r>
            <a:r>
              <a:rPr lang="en-US" dirty="0" smtClean="0"/>
              <a:t>/HEARTORG/</a:t>
            </a:r>
            <a:r>
              <a:rPr lang="en-US" dirty="0" err="1" smtClean="0"/>
              <a:t>GettingHealthy</a:t>
            </a:r>
            <a:r>
              <a:rPr lang="en-US" dirty="0" smtClean="0"/>
              <a:t>/</a:t>
            </a:r>
            <a:r>
              <a:rPr lang="en-US" dirty="0" err="1" smtClean="0"/>
              <a:t>NutritionCenter</a:t>
            </a:r>
            <a:r>
              <a:rPr lang="en-US" dirty="0" smtClean="0"/>
              <a:t>/</a:t>
            </a:r>
            <a:r>
              <a:rPr lang="en-US" dirty="0" err="1" smtClean="0"/>
              <a:t>HealthyDietGoals</a:t>
            </a:r>
            <a:r>
              <a:rPr lang="en-US" dirty="0" smtClean="0"/>
              <a:t>/Sodium-Infographics_UCM_454726_Article.jsp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994A1-C21E-CB49-840B-60D06888031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272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http://www.worldactiononsalt.com/awarenessweek/index.html</a:t>
            </a:r>
          </a:p>
          <a:p>
            <a:endParaRPr lang="en-US" dirty="0" smtClean="0"/>
          </a:p>
          <a:p>
            <a:r>
              <a:rPr lang="en-US" dirty="0" smtClean="0"/>
              <a:t>There is a video of their</a:t>
            </a:r>
            <a:r>
              <a:rPr lang="en-US" baseline="0" dirty="0" smtClean="0"/>
              <a:t> “Salt Reduction Journey” at http://www.worldactiononsalt.com/ (bottom right box)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994A1-C21E-CB49-840B-60D06888031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8256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Resource: http://www.nestle.com/media/newsandfeatures/salt-reduction-at-nestle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994A1-C21E-CB49-840B-60D06888031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7237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http://news.nationalpost.com/2013/09/22/little-evidence-sharp-reductions-in-salt-consumption-will-improve-health-heart-researcher-says/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994A1-C21E-CB49-840B-60D06888031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7029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Resource: https://www.nhlbi.nih.gov/hbp/prevent/sodium/tips.htm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994A1-C21E-CB49-840B-60D06888031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920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 http://www.cdc.gov/salt/pdfs/role_of_sodium.pdf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994A1-C21E-CB49-840B-60D06888031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412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 http://mithunjhc.wordpress.com/2013/01/31/do-you-know-about-hypertension/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994A1-C21E-CB49-840B-60D06888031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141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Too much sodium increases your risk for high blood pressure</a:t>
            </a:r>
            <a:r>
              <a:rPr lang="en-US" baseline="0" dirty="0" smtClean="0"/>
              <a:t>, and high blood pressure is the leading cause of heart attack and stroke.  </a:t>
            </a:r>
          </a:p>
          <a:p>
            <a:r>
              <a:rPr lang="en-US" baseline="0" dirty="0" smtClean="0"/>
              <a:t>-By taking the right steps to reduce your sodium intake, your blood pressure can begin decreasing within weeks.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Tips you can use to Reduce Sodium: </a:t>
            </a:r>
          </a:p>
          <a:p>
            <a:r>
              <a:rPr lang="en-US" baseline="0" dirty="0" smtClean="0"/>
              <a:t>-Choose Fresh, frozen (no sauce), or no salt added canned vegetables. </a:t>
            </a:r>
          </a:p>
          <a:p>
            <a:r>
              <a:rPr lang="en-US" baseline="0" dirty="0" smtClean="0"/>
              <a:t>-Know terms that commonly indicate sodium content: pickled, cured, brined, and broth</a:t>
            </a:r>
          </a:p>
          <a:p>
            <a:r>
              <a:rPr lang="en-US" baseline="0" dirty="0" smtClean="0"/>
              <a:t>-follow the dietary approaches to stop hypertension (DASH) eating plan: http://</a:t>
            </a:r>
            <a:r>
              <a:rPr lang="en-US" baseline="0" dirty="0" err="1" smtClean="0"/>
              <a:t>go.usa.gov</a:t>
            </a:r>
            <a:r>
              <a:rPr lang="en-US" baseline="0" dirty="0" smtClean="0"/>
              <a:t>/p3C</a:t>
            </a:r>
          </a:p>
          <a:p>
            <a:endParaRPr lang="en-US" baseline="0" dirty="0" smtClean="0"/>
          </a:p>
          <a:p>
            <a:r>
              <a:rPr lang="en-US" baseline="0" dirty="0" smtClean="0"/>
              <a:t>http://</a:t>
            </a:r>
            <a:r>
              <a:rPr lang="en-US" baseline="0" dirty="0" err="1" smtClean="0"/>
              <a:t>www.cdc.gov</a:t>
            </a:r>
            <a:r>
              <a:rPr lang="en-US" baseline="0" dirty="0" smtClean="0"/>
              <a:t>/salt/</a:t>
            </a:r>
            <a:r>
              <a:rPr lang="en-US" baseline="0" dirty="0" err="1" smtClean="0"/>
              <a:t>infographic.htm</a:t>
            </a:r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994A1-C21E-CB49-840B-60D06888031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888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</a:t>
            </a:r>
            <a:r>
              <a:rPr lang="en-US" baseline="0" dirty="0" smtClean="0"/>
              <a:t> http://www.worldactiononsalt.com/less/how/whichfoods/index.html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994A1-C21E-CB49-840B-60D06888031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4598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Check to see</a:t>
            </a:r>
            <a:r>
              <a:rPr lang="en-US" baseline="0" dirty="0" smtClean="0"/>
              <a:t> the mountains of salt found in processed food.  </a:t>
            </a:r>
          </a:p>
          <a:p>
            <a:endParaRPr lang="en-US" dirty="0" smtClean="0"/>
          </a:p>
          <a:p>
            <a:r>
              <a:rPr lang="en-US" dirty="0" smtClean="0"/>
              <a:t>http://</a:t>
            </a:r>
            <a:r>
              <a:rPr lang="en-US" dirty="0" err="1" smtClean="0"/>
              <a:t>www.fastcompany.com</a:t>
            </a:r>
            <a:r>
              <a:rPr lang="en-US" dirty="0" smtClean="0"/>
              <a:t>/1616950/</a:t>
            </a:r>
            <a:r>
              <a:rPr lang="en-US" dirty="0" err="1" smtClean="0"/>
              <a:t>infographic</a:t>
            </a:r>
            <a:r>
              <a:rPr lang="en-US" dirty="0" smtClean="0"/>
              <a:t>-day-mountains-salt-processed-food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994A1-C21E-CB49-840B-60D06888031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4903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http://www.foodpolitics.com/wp-content/uploads/Times_Salt.jpg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994A1-C21E-CB49-840B-60D06888031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5923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eatdrinkbetter.com</a:t>
            </a:r>
            <a:r>
              <a:rPr lang="en-US" dirty="0" smtClean="0"/>
              <a:t>/2013/04/06/sodium-intake-</a:t>
            </a:r>
            <a:r>
              <a:rPr lang="en-US" dirty="0" err="1" smtClean="0"/>
              <a:t>infographics</a:t>
            </a:r>
            <a:r>
              <a:rPr lang="en-US" dirty="0" smtClean="0"/>
              <a:t>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994A1-C21E-CB49-840B-60D06888031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0850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yourethecure.org</a:t>
            </a:r>
            <a:r>
              <a:rPr lang="en-US" dirty="0" smtClean="0"/>
              <a:t>/aha/advocacy/</a:t>
            </a:r>
            <a:r>
              <a:rPr lang="en-US" dirty="0" err="1" smtClean="0"/>
              <a:t>issuedetails.aspx?IssueId</a:t>
            </a:r>
            <a:r>
              <a:rPr lang="en-US" dirty="0" smtClean="0"/>
              <a:t>=CVD%20Prevention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994A1-C21E-CB49-840B-60D06888031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933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001F3-EF5F-5449-A0DB-1E31067DE38B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78684-5C84-E149-8C9D-F03034DC7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049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001F3-EF5F-5449-A0DB-1E31067DE38B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78684-5C84-E149-8C9D-F03034DC7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528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001F3-EF5F-5449-A0DB-1E31067DE38B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78684-5C84-E149-8C9D-F03034DC7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315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001F3-EF5F-5449-A0DB-1E31067DE38B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78684-5C84-E149-8C9D-F03034DC7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310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001F3-EF5F-5449-A0DB-1E31067DE38B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78684-5C84-E149-8C9D-F03034DC7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210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001F3-EF5F-5449-A0DB-1E31067DE38B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78684-5C84-E149-8C9D-F03034DC7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009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001F3-EF5F-5449-A0DB-1E31067DE38B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78684-5C84-E149-8C9D-F03034DC7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36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001F3-EF5F-5449-A0DB-1E31067DE38B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78684-5C84-E149-8C9D-F03034DC7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165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001F3-EF5F-5449-A0DB-1E31067DE38B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78684-5C84-E149-8C9D-F03034DC7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034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001F3-EF5F-5449-A0DB-1E31067DE38B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78684-5C84-E149-8C9D-F03034DC7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42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001F3-EF5F-5449-A0DB-1E31067DE38B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78684-5C84-E149-8C9D-F03034DC7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923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001F3-EF5F-5449-A0DB-1E31067DE38B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78684-5C84-E149-8C9D-F03034DC7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852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4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Salt Intake </a:t>
            </a:r>
            <a:r>
              <a:rPr lang="en-US" dirty="0" smtClean="0"/>
              <a:t>Reduction: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Supplementary </a:t>
            </a:r>
            <a:r>
              <a:rPr lang="en-US" dirty="0" smtClean="0"/>
              <a:t>Slides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8950" y="3688443"/>
            <a:ext cx="3115733" cy="23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875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63" y="1078614"/>
            <a:ext cx="2765357" cy="2385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5542" y="228612"/>
            <a:ext cx="295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SPAM Classic </a:t>
            </a:r>
          </a:p>
          <a:p>
            <a:pPr algn="ctr"/>
            <a:r>
              <a:rPr lang="en-US" sz="2200" dirty="0" smtClean="0"/>
              <a:t>790mg for 1 slice (1/6)</a:t>
            </a:r>
            <a:endParaRPr lang="en-US" sz="2200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0899" y="4154562"/>
            <a:ext cx="2809064" cy="2468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331" y="3223196"/>
            <a:ext cx="295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SPAM </a:t>
            </a:r>
            <a:r>
              <a:rPr lang="en-US" sz="2200" u="sng" dirty="0" smtClean="0"/>
              <a:t>Less</a:t>
            </a:r>
            <a:r>
              <a:rPr lang="en-US" sz="2200" dirty="0" smtClean="0"/>
              <a:t> Sodium</a:t>
            </a:r>
          </a:p>
          <a:p>
            <a:pPr algn="ctr"/>
            <a:r>
              <a:rPr lang="en-US" sz="2200" dirty="0" smtClean="0"/>
              <a:t>580mg for 1 slice (1/6)</a:t>
            </a:r>
            <a:endParaRPr lang="en-US" sz="2200" dirty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2531" y="1078614"/>
            <a:ext cx="2863993" cy="2529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920035" y="228612"/>
            <a:ext cx="295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SPAM Hot &amp; Spicy</a:t>
            </a:r>
          </a:p>
          <a:p>
            <a:pPr algn="ctr"/>
            <a:r>
              <a:rPr lang="en-US" sz="2200" dirty="0" smtClean="0"/>
              <a:t>600mg for 1 slice (1/6)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165622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5471" y="1618716"/>
            <a:ext cx="2710790" cy="3356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02025" y="718757"/>
            <a:ext cx="22363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With Salt</a:t>
            </a:r>
          </a:p>
          <a:p>
            <a:pPr algn="ctr"/>
            <a:r>
              <a:rPr lang="en-US" sz="2200" dirty="0" smtClean="0"/>
              <a:t>340mg for ¼ cup </a:t>
            </a:r>
            <a:endParaRPr lang="en-US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5436705" y="748574"/>
            <a:ext cx="22206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u="sng" dirty="0" smtClean="0"/>
              <a:t>No</a:t>
            </a:r>
            <a:r>
              <a:rPr lang="en-US" sz="2200" dirty="0" smtClean="0"/>
              <a:t> Salt </a:t>
            </a:r>
          </a:p>
          <a:p>
            <a:pPr algn="ctr"/>
            <a:r>
              <a:rPr lang="en-US" sz="2200" dirty="0" smtClean="0"/>
              <a:t>20mg for ¼ cup </a:t>
            </a:r>
            <a:endParaRPr lang="en-US" sz="22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5726" y="1618717"/>
            <a:ext cx="2744488" cy="3356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6186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556" y="1931913"/>
            <a:ext cx="2084387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6556" y="974029"/>
            <a:ext cx="20843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With Salt</a:t>
            </a:r>
          </a:p>
          <a:p>
            <a:pPr algn="ctr"/>
            <a:r>
              <a:rPr lang="en-US" sz="2200" dirty="0" smtClean="0"/>
              <a:t>360mg for ½ cup</a:t>
            </a:r>
            <a:endParaRPr lang="en-US" sz="2200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8514" y="1941847"/>
            <a:ext cx="2095500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19871" y="967404"/>
            <a:ext cx="20843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With </a:t>
            </a:r>
            <a:r>
              <a:rPr lang="en-US" sz="2200" u="sng" dirty="0" smtClean="0"/>
              <a:t>Less</a:t>
            </a:r>
            <a:r>
              <a:rPr lang="en-US" sz="2200" dirty="0" smtClean="0"/>
              <a:t> Salt</a:t>
            </a:r>
          </a:p>
          <a:p>
            <a:pPr algn="ctr"/>
            <a:r>
              <a:rPr lang="en-US" sz="2200" dirty="0" smtClean="0"/>
              <a:t>180mg for ½ cup</a:t>
            </a:r>
            <a:endParaRPr lang="en-US" sz="2200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4149" y="2067328"/>
            <a:ext cx="2200275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405529" y="954961"/>
            <a:ext cx="20843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u="sng" dirty="0" smtClean="0"/>
              <a:t>No</a:t>
            </a:r>
            <a:r>
              <a:rPr lang="en-US" sz="2200" dirty="0" smtClean="0"/>
              <a:t> Salt</a:t>
            </a:r>
          </a:p>
          <a:p>
            <a:pPr algn="ctr"/>
            <a:r>
              <a:rPr lang="en-US" sz="2200" dirty="0" smtClean="0"/>
              <a:t>10mg for ½ cup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5593671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145" y="336688"/>
            <a:ext cx="7534275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9651" y="3607476"/>
            <a:ext cx="74866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84586" y="805410"/>
            <a:ext cx="3200399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1702" y="3657171"/>
            <a:ext cx="32131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39073" y="3949271"/>
            <a:ext cx="1365250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8890" y="1092348"/>
            <a:ext cx="1365250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834890" y="1559969"/>
            <a:ext cx="1600199" cy="348353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854769" y="4417686"/>
            <a:ext cx="1600199" cy="348353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77" name="Picture 13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145"/>
          <a:stretch/>
        </p:blipFill>
        <p:spPr bwMode="auto">
          <a:xfrm>
            <a:off x="5899082" y="1132104"/>
            <a:ext cx="2638632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8982" y="3989027"/>
            <a:ext cx="249555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9103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717" y="539896"/>
            <a:ext cx="770572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2732" y="3767674"/>
            <a:ext cx="7620000" cy="178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3594" y="1093912"/>
            <a:ext cx="32131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3990892" y="1386013"/>
            <a:ext cx="1252331" cy="40062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8765" y="4066335"/>
            <a:ext cx="1365250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143" y="1820021"/>
            <a:ext cx="1712913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662" y="4523052"/>
            <a:ext cx="1712913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1919" y="4123611"/>
            <a:ext cx="2581331" cy="1748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2079" y="1435211"/>
            <a:ext cx="2480401" cy="1792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2271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odium-Intake-Infographic-The-Salty-Six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6159" r="-66159"/>
          <a:stretch>
            <a:fillRect/>
          </a:stretch>
        </p:blipFill>
        <p:spPr>
          <a:xfrm>
            <a:off x="-1827293" y="89451"/>
            <a:ext cx="11949093" cy="6571541"/>
          </a:xfrm>
        </p:spPr>
      </p:pic>
    </p:spTree>
    <p:extLst>
      <p:ext uri="{BB962C8B-B14F-4D97-AF65-F5344CB8AC3E}">
        <p14:creationId xmlns:p14="http://schemas.microsoft.com/office/powerpoint/2010/main" val="38581634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3632.Sodium%20infographic.jpg-550x0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7389" r="-67389"/>
          <a:stretch>
            <a:fillRect/>
          </a:stretch>
        </p:blipFill>
        <p:spPr>
          <a:xfrm>
            <a:off x="-1599983" y="88513"/>
            <a:ext cx="12309020" cy="6769487"/>
          </a:xfrm>
        </p:spPr>
      </p:pic>
    </p:spTree>
    <p:extLst>
      <p:ext uri="{BB962C8B-B14F-4D97-AF65-F5344CB8AC3E}">
        <p14:creationId xmlns:p14="http://schemas.microsoft.com/office/powerpoint/2010/main" val="21907861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inormous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9720" r="-99720"/>
          <a:stretch>
            <a:fillRect/>
          </a:stretch>
        </p:blipFill>
        <p:spPr>
          <a:xfrm>
            <a:off x="-1716407" y="-30163"/>
            <a:ext cx="12524810" cy="6888163"/>
          </a:xfrm>
        </p:spPr>
      </p:pic>
    </p:spTree>
    <p:extLst>
      <p:ext uri="{BB962C8B-B14F-4D97-AF65-F5344CB8AC3E}">
        <p14:creationId xmlns:p14="http://schemas.microsoft.com/office/powerpoint/2010/main" val="6210454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inormous-1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7610" r="-67610"/>
          <a:stretch>
            <a:fillRect/>
          </a:stretch>
        </p:blipFill>
        <p:spPr>
          <a:xfrm>
            <a:off x="-1631124" y="0"/>
            <a:ext cx="12359863" cy="6797449"/>
          </a:xfrm>
        </p:spPr>
      </p:pic>
    </p:spTree>
    <p:extLst>
      <p:ext uri="{BB962C8B-B14F-4D97-AF65-F5344CB8AC3E}">
        <p14:creationId xmlns:p14="http://schemas.microsoft.com/office/powerpoint/2010/main" val="6545602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inormous-2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7610" r="-67610"/>
          <a:stretch>
            <a:fillRect/>
          </a:stretch>
        </p:blipFill>
        <p:spPr>
          <a:xfrm>
            <a:off x="-1380346" y="127001"/>
            <a:ext cx="11865024" cy="6525306"/>
          </a:xfrm>
        </p:spPr>
      </p:pic>
    </p:spTree>
    <p:extLst>
      <p:ext uri="{BB962C8B-B14F-4D97-AF65-F5344CB8AC3E}">
        <p14:creationId xmlns:p14="http://schemas.microsoft.com/office/powerpoint/2010/main" val="1855670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99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Why is sodium added to processed food?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" y="1356678"/>
            <a:ext cx="8392160" cy="532860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100" dirty="0" smtClean="0"/>
              <a:t>To enhance flavor</a:t>
            </a:r>
          </a:p>
          <a:p>
            <a:pPr lvl="1">
              <a:spcBef>
                <a:spcPts val="0"/>
              </a:spcBef>
            </a:pPr>
            <a:r>
              <a:rPr lang="en-US" sz="2100" dirty="0" smtClean="0"/>
              <a:t>Adds a salty taste</a:t>
            </a:r>
          </a:p>
          <a:p>
            <a:pPr lvl="1">
              <a:spcBef>
                <a:spcPts val="0"/>
              </a:spcBef>
            </a:pPr>
            <a:r>
              <a:rPr lang="en-US" sz="2100" dirty="0" smtClean="0"/>
              <a:t>Boosts flavor balance and can enhance the sweetness of sugary items</a:t>
            </a:r>
          </a:p>
          <a:p>
            <a:pPr lvl="1">
              <a:spcBef>
                <a:spcPts val="0"/>
              </a:spcBef>
            </a:pPr>
            <a:r>
              <a:rPr lang="en-US" sz="2100" dirty="0" smtClean="0"/>
              <a:t>Masks bitterness </a:t>
            </a:r>
          </a:p>
          <a:p>
            <a:pPr lvl="1">
              <a:spcBef>
                <a:spcPts val="0"/>
              </a:spcBef>
            </a:pPr>
            <a:r>
              <a:rPr lang="en-US" sz="2100" dirty="0" smtClean="0"/>
              <a:t>Makes some types of processed foods more palatable</a:t>
            </a:r>
          </a:p>
          <a:p>
            <a:pPr>
              <a:spcBef>
                <a:spcPts val="0"/>
              </a:spcBef>
            </a:pPr>
            <a:r>
              <a:rPr lang="en-US" sz="2100" dirty="0" smtClean="0"/>
              <a:t>To preserve freshness</a:t>
            </a:r>
          </a:p>
          <a:p>
            <a:pPr lvl="1">
              <a:spcBef>
                <a:spcPts val="0"/>
              </a:spcBef>
            </a:pPr>
            <a:r>
              <a:rPr lang="en-US" sz="2100" dirty="0" smtClean="0"/>
              <a:t>Increases shelf life</a:t>
            </a:r>
          </a:p>
          <a:p>
            <a:pPr lvl="1">
              <a:spcBef>
                <a:spcPts val="0"/>
              </a:spcBef>
            </a:pPr>
            <a:r>
              <a:rPr lang="en-US" sz="2100" dirty="0" smtClean="0"/>
              <a:t>Helps prevent growth of bacteria and other disease-causing agents</a:t>
            </a:r>
          </a:p>
          <a:p>
            <a:pPr>
              <a:spcBef>
                <a:spcPts val="0"/>
              </a:spcBef>
            </a:pPr>
            <a:r>
              <a:rPr lang="en-US" sz="2100" dirty="0" smtClean="0"/>
              <a:t>To improve texture and appearance</a:t>
            </a:r>
          </a:p>
          <a:p>
            <a:pPr lvl="1">
              <a:spcBef>
                <a:spcPts val="0"/>
              </a:spcBef>
            </a:pPr>
            <a:r>
              <a:rPr lang="en-US" sz="2100" dirty="0" smtClean="0"/>
              <a:t>Makes the product seem thicker or fuller</a:t>
            </a:r>
          </a:p>
          <a:p>
            <a:pPr lvl="1">
              <a:spcBef>
                <a:spcPts val="0"/>
              </a:spcBef>
            </a:pPr>
            <a:r>
              <a:rPr lang="en-US" sz="2100" dirty="0" smtClean="0"/>
              <a:t>Enhances color and hue</a:t>
            </a:r>
          </a:p>
          <a:p>
            <a:pPr lvl="1">
              <a:spcBef>
                <a:spcPts val="0"/>
              </a:spcBef>
            </a:pPr>
            <a:r>
              <a:rPr lang="en-US" sz="2100" dirty="0" smtClean="0"/>
              <a:t>Helps retain moisture in processed meat products </a:t>
            </a:r>
          </a:p>
          <a:p>
            <a:pPr lvl="1">
              <a:spcBef>
                <a:spcPts val="0"/>
              </a:spcBef>
            </a:pPr>
            <a:r>
              <a:rPr lang="en-US" sz="2100" dirty="0" smtClean="0"/>
              <a:t>Stabilizes texture, allowing bread to rise and cheese to stick together</a:t>
            </a:r>
          </a:p>
          <a:p>
            <a:pPr lvl="1">
              <a:spcBef>
                <a:spcPts val="0"/>
              </a:spcBef>
            </a:pPr>
            <a:r>
              <a:rPr lang="en-US" sz="2100" dirty="0" smtClean="0"/>
              <a:t>Prevents unwanted chemical changes to other ingredients in many baked items</a:t>
            </a:r>
          </a:p>
        </p:txBody>
      </p:sp>
    </p:spTree>
    <p:extLst>
      <p:ext uri="{BB962C8B-B14F-4D97-AF65-F5344CB8AC3E}">
        <p14:creationId xmlns:p14="http://schemas.microsoft.com/office/powerpoint/2010/main" val="16707593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0658" y="267968"/>
            <a:ext cx="4307521" cy="6122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7322" y="327999"/>
            <a:ext cx="327991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World Action on Salt and Health (WASH) </a:t>
            </a:r>
            <a:r>
              <a:rPr lang="en-US" sz="2200" dirty="0" smtClean="0"/>
              <a:t>was established in 2005 and is a global group with the mission to improve the health of populations through the world by achieving a gradual reduction in salt intake.  WASH will encourage multi-national food companies to reduce salt in their products and will work with Governments in different countries highlighting the need for a population salt reduction strategy.  </a:t>
            </a:r>
          </a:p>
        </p:txBody>
      </p:sp>
    </p:spTree>
    <p:extLst>
      <p:ext uri="{BB962C8B-B14F-4D97-AF65-F5344CB8AC3E}">
        <p14:creationId xmlns:p14="http://schemas.microsoft.com/office/powerpoint/2010/main" val="6436119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Nestle Pledges Salt Reduction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Nestle Article in November 2013</a:t>
            </a:r>
          </a:p>
          <a:p>
            <a:r>
              <a:rPr lang="en-US" dirty="0" smtClean="0"/>
              <a:t>Nestle has pledged to accelerate the reduction of salt across all its food brands worldwide.  </a:t>
            </a:r>
          </a:p>
          <a:p>
            <a:pPr lvl="1"/>
            <a:r>
              <a:rPr lang="en-US" dirty="0" smtClean="0"/>
              <a:t>Soups, noodles, frozen meals, pizzas</a:t>
            </a:r>
          </a:p>
          <a:p>
            <a:pPr lvl="2"/>
            <a:r>
              <a:rPr lang="en-US" dirty="0" err="1" smtClean="0"/>
              <a:t>DiGiorno</a:t>
            </a:r>
            <a:r>
              <a:rPr lang="en-US" dirty="0" smtClean="0"/>
              <a:t>, </a:t>
            </a:r>
            <a:r>
              <a:rPr lang="en-US" dirty="0" err="1" smtClean="0"/>
              <a:t>Buitoni</a:t>
            </a:r>
            <a:r>
              <a:rPr lang="en-US" dirty="0" smtClean="0"/>
              <a:t>, Stouffer’s, Maggi</a:t>
            </a:r>
          </a:p>
          <a:p>
            <a:r>
              <a:rPr lang="en-US" dirty="0" smtClean="0"/>
              <a:t>To meet WHO salt target of no more than 5g of salt per person, per day, by 2025</a:t>
            </a:r>
          </a:p>
        </p:txBody>
      </p:sp>
    </p:spTree>
    <p:extLst>
      <p:ext uri="{BB962C8B-B14F-4D97-AF65-F5344CB8AC3E}">
        <p14:creationId xmlns:p14="http://schemas.microsoft.com/office/powerpoint/2010/main" val="3603994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2081" y="830951"/>
            <a:ext cx="6568884" cy="4943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12876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Tips for Reducing Sodium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Buy fresh, plain frozen, or canned "with no salt added" vegetables</a:t>
            </a:r>
            <a:r>
              <a:rPr lang="en-US" dirty="0" smtClean="0"/>
              <a:t>.</a:t>
            </a:r>
          </a:p>
          <a:p>
            <a:r>
              <a:rPr lang="en-US" dirty="0"/>
              <a:t>Use fresh poultry, fish, and lean meat, rather than canned or processed types</a:t>
            </a:r>
            <a:r>
              <a:rPr lang="en-US" dirty="0" smtClean="0"/>
              <a:t>.</a:t>
            </a:r>
          </a:p>
          <a:p>
            <a:r>
              <a:rPr lang="en-US" dirty="0"/>
              <a:t>Use herbs, spices, and salt-free seasoning blends in cooking and at the </a:t>
            </a:r>
            <a:r>
              <a:rPr lang="en-US" dirty="0" smtClean="0"/>
              <a:t>table.</a:t>
            </a:r>
          </a:p>
          <a:p>
            <a:r>
              <a:rPr lang="en-US" dirty="0" smtClean="0"/>
              <a:t>Cut </a:t>
            </a:r>
            <a:r>
              <a:rPr lang="en-US" dirty="0"/>
              <a:t>back on instant or flavored rice, pasta, and cereal mixes, which usually have added </a:t>
            </a:r>
            <a:r>
              <a:rPr lang="en-US" dirty="0" smtClean="0"/>
              <a:t>salt.</a:t>
            </a:r>
          </a:p>
          <a:p>
            <a:r>
              <a:rPr lang="en-US" dirty="0"/>
              <a:t>Choose "convenience" foods that are lower in sodium. Cut back on frozen dinners, pizza, packaged mixes, canned soups or broths, and salad dressings — these often have a lot of </a:t>
            </a:r>
            <a:r>
              <a:rPr lang="en-US" dirty="0" smtClean="0"/>
              <a:t>sodium.</a:t>
            </a:r>
          </a:p>
          <a:p>
            <a:r>
              <a:rPr lang="en-US" dirty="0"/>
              <a:t>Rinse canned foods, such as tuna, to remove some sodium </a:t>
            </a:r>
            <a:endParaRPr lang="en-US" dirty="0" smtClean="0"/>
          </a:p>
          <a:p>
            <a:r>
              <a:rPr lang="en-US" dirty="0"/>
              <a:t>When available, buy low- or reduced-sodium, or no-salt-added versions of </a:t>
            </a:r>
            <a:r>
              <a:rPr lang="en-US" dirty="0" smtClean="0"/>
              <a:t>foods</a:t>
            </a:r>
          </a:p>
          <a:p>
            <a:r>
              <a:rPr lang="en-US" dirty="0"/>
              <a:t>Choose ready-to-eat breakfast cereals that are lower in sodium.</a:t>
            </a:r>
          </a:p>
        </p:txBody>
      </p:sp>
    </p:spTree>
    <p:extLst>
      <p:ext uri="{BB962C8B-B14F-4D97-AF65-F5344CB8AC3E}">
        <p14:creationId xmlns:p14="http://schemas.microsoft.com/office/powerpoint/2010/main" val="4153219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398" y="228748"/>
            <a:ext cx="4260575" cy="640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5599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nfo_salt_01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8012" r="-28012"/>
          <a:stretch>
            <a:fillRect/>
          </a:stretch>
        </p:blipFill>
        <p:spPr>
          <a:xfrm>
            <a:off x="-1575414" y="170989"/>
            <a:ext cx="12159054" cy="6687011"/>
          </a:xfrm>
        </p:spPr>
      </p:pic>
    </p:spTree>
    <p:extLst>
      <p:ext uri="{BB962C8B-B14F-4D97-AF65-F5344CB8AC3E}">
        <p14:creationId xmlns:p14="http://schemas.microsoft.com/office/powerpoint/2010/main" val="275635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4-01-18 at 6.30.08 PM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188" r="-12188"/>
          <a:stretch>
            <a:fillRect/>
          </a:stretch>
        </p:blipFill>
        <p:spPr>
          <a:xfrm>
            <a:off x="-675526" y="461875"/>
            <a:ext cx="9819526" cy="5400361"/>
          </a:xfrm>
        </p:spPr>
      </p:pic>
    </p:spTree>
    <p:extLst>
      <p:ext uri="{BB962C8B-B14F-4D97-AF65-F5344CB8AC3E}">
        <p14:creationId xmlns:p14="http://schemas.microsoft.com/office/powerpoint/2010/main" val="2419779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5667" y="233935"/>
            <a:ext cx="5001178" cy="6376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0647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8719" y="41275"/>
            <a:ext cx="9525000" cy="677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285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425" y="1282148"/>
            <a:ext cx="7931150" cy="3785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6352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826" y="586409"/>
            <a:ext cx="1870082" cy="4246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5276" y="4880118"/>
            <a:ext cx="1850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190 mg per </a:t>
            </a:r>
            <a:r>
              <a:rPr lang="en-US" dirty="0" err="1" smtClean="0"/>
              <a:t>tbsp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8123" y="326749"/>
            <a:ext cx="2381661" cy="2118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63695" y="2435103"/>
            <a:ext cx="2305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790 mg for ½ package</a:t>
            </a:r>
            <a:endParaRPr 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8890" y="3140549"/>
            <a:ext cx="2042747" cy="270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96728" y="5921189"/>
            <a:ext cx="2239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380mg for 1/12 cake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4046" y="286993"/>
            <a:ext cx="2628693" cy="2944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17809" y="3241313"/>
            <a:ext cx="2007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1170mg for 1 pizza</a:t>
            </a:r>
            <a:endParaRPr lang="en-US" dirty="0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3538" y="3695726"/>
            <a:ext cx="2338494" cy="2431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93904" y="6127322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940mg for ½ cup</a:t>
            </a:r>
          </a:p>
        </p:txBody>
      </p:sp>
    </p:spTree>
    <p:extLst>
      <p:ext uri="{BB962C8B-B14F-4D97-AF65-F5344CB8AC3E}">
        <p14:creationId xmlns:p14="http://schemas.microsoft.com/office/powerpoint/2010/main" val="37831353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674</Words>
  <Application>Microsoft Office PowerPoint</Application>
  <PresentationFormat>On-screen Show (4:3)</PresentationFormat>
  <Paragraphs>97</Paragraphs>
  <Slides>23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Salt Intake Reduction: Supplementary Slides</vt:lpstr>
      <vt:lpstr>Why is sodium added to processed food?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Nestle Pledges Salt Reduction </vt:lpstr>
      <vt:lpstr>PowerPoint Presentation</vt:lpstr>
      <vt:lpstr>Tips for Reducing Sodium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Supplementary Slides</dc:title>
  <dc:creator>Erica Wong</dc:creator>
  <cp:lastModifiedBy>nittam</cp:lastModifiedBy>
  <cp:revision>20</cp:revision>
  <dcterms:created xsi:type="dcterms:W3CDTF">2014-01-19T04:23:39Z</dcterms:created>
  <dcterms:modified xsi:type="dcterms:W3CDTF">2014-03-06T05:24:43Z</dcterms:modified>
</cp:coreProperties>
</file>