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65" r:id="rId4"/>
    <p:sldId id="266" r:id="rId5"/>
    <p:sldId id="257" r:id="rId6"/>
    <p:sldId id="259" r:id="rId7"/>
    <p:sldId id="271" r:id="rId8"/>
    <p:sldId id="267" r:id="rId9"/>
    <p:sldId id="272" r:id="rId10"/>
    <p:sldId id="262" r:id="rId11"/>
    <p:sldId id="270" r:id="rId12"/>
    <p:sldId id="268" r:id="rId13"/>
    <p:sldId id="269" r:id="rId14"/>
    <p:sldId id="261" r:id="rId15"/>
    <p:sldId id="275" r:id="rId16"/>
    <p:sldId id="263" r:id="rId17"/>
    <p:sldId id="280" r:id="rId18"/>
    <p:sldId id="281" r:id="rId19"/>
    <p:sldId id="282" r:id="rId20"/>
    <p:sldId id="279" r:id="rId2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91" autoAdjust="0"/>
  </p:normalViewPr>
  <p:slideViewPr>
    <p:cSldViewPr>
      <p:cViewPr varScale="1">
        <p:scale>
          <a:sx n="89" d="100"/>
          <a:sy n="89" d="100"/>
        </p:scale>
        <p:origin x="-112"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51B4BD67-1873-4A40-8657-39A7C5B22A91}" type="datetimeFigureOut">
              <a:rPr lang="en-US"/>
              <a:pPr>
                <a:defRPr/>
              </a:pPr>
              <a:t>7/8/14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7C784E2F-C8B4-435B-91EE-0142D653B3E3}" type="slidenum">
              <a:rPr lang="en-US"/>
              <a:pPr>
                <a:defRPr/>
              </a:pPr>
              <a:t>‹#›</a:t>
            </a:fld>
            <a:endParaRPr lang="en-US"/>
          </a:p>
        </p:txBody>
      </p:sp>
    </p:spTree>
    <p:extLst>
      <p:ext uri="{BB962C8B-B14F-4D97-AF65-F5344CB8AC3E}">
        <p14:creationId xmlns:p14="http://schemas.microsoft.com/office/powerpoint/2010/main" val="4052966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2"/>
          <p:cNvSpPr>
            <a:spLocks noGrp="1" noRot="1" noChangeAspect="1"/>
          </p:cNvSpPr>
          <p:nvPr>
            <p:ph type="sldImg"/>
          </p:nvPr>
        </p:nvSpPr>
        <p:spPr bwMode="auto">
          <a:noFill/>
          <a:ln>
            <a:solidFill>
              <a:srgbClr val="000000"/>
            </a:solidFill>
            <a:miter lim="800000"/>
            <a:headEnd/>
            <a:tailEnd/>
          </a:ln>
        </p:spPr>
      </p:sp>
      <p:sp>
        <p:nvSpPr>
          <p:cNvPr id="1536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latin typeface="Cambria" pitchFamily="-72" charset="0"/>
              </a:rPr>
              <a:t>Image courtesy of Prevention Wins, May 2012, http://preventionworksinseattle.blogspot.com/2012_05_01_archive.html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Placeholder 2"/>
          <p:cNvSpPr>
            <a:spLocks noGrp="1" noRot="1" noChangeAspect="1"/>
          </p:cNvSpPr>
          <p:nvPr>
            <p:ph type="sldImg"/>
          </p:nvPr>
        </p:nvSpPr>
        <p:spPr bwMode="auto">
          <a:noFill/>
          <a:ln>
            <a:solidFill>
              <a:srgbClr val="000000"/>
            </a:solidFill>
            <a:miter lim="800000"/>
            <a:headEnd/>
            <a:tailEnd/>
          </a:ln>
        </p:spPr>
      </p:sp>
      <p:sp>
        <p:nvSpPr>
          <p:cNvPr id="3379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Placeholder 2"/>
          <p:cNvSpPr>
            <a:spLocks noGrp="1" noRot="1" noChangeAspect="1"/>
          </p:cNvSpPr>
          <p:nvPr>
            <p:ph type="sldImg"/>
          </p:nvPr>
        </p:nvSpPr>
        <p:spPr bwMode="auto">
          <a:noFill/>
          <a:ln>
            <a:solidFill>
              <a:srgbClr val="000000"/>
            </a:solidFill>
            <a:miter lim="800000"/>
            <a:headEnd/>
            <a:tailEnd/>
          </a:ln>
        </p:spPr>
      </p:sp>
      <p:sp>
        <p:nvSpPr>
          <p:cNvPr id="3584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Placeholder 2"/>
          <p:cNvSpPr>
            <a:spLocks noGrp="1" noRot="1" noChangeAspect="1"/>
          </p:cNvSpPr>
          <p:nvPr>
            <p:ph type="sldImg"/>
          </p:nvPr>
        </p:nvSpPr>
        <p:spPr bwMode="auto">
          <a:noFill/>
          <a:ln>
            <a:solidFill>
              <a:srgbClr val="000000"/>
            </a:solidFill>
            <a:miter lim="800000"/>
            <a:headEnd/>
            <a:tailEnd/>
          </a:ln>
        </p:spPr>
      </p:sp>
      <p:sp>
        <p:nvSpPr>
          <p:cNvPr id="3789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David Pohl (NY Times), May 2007 </a:t>
            </a:r>
          </a:p>
          <a:p>
            <a:pPr eaLnBrk="1" hangingPunct="1"/>
            <a:r>
              <a:rPr lang="en-US"/>
              <a:t>http://www.nytimes.com/2007/05/22/health/22teen.html?ex=1180411200&amp;en=bfd0e547e3f64434&amp;ei=5123&amp;partner=BREITBART&amp;_r=0</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p:cNvSpPr>
          <p:nvPr>
            <p:ph type="sldImg"/>
          </p:nvPr>
        </p:nvSpPr>
        <p:spPr bwMode="auto">
          <a:noFill/>
          <a:ln>
            <a:solidFill>
              <a:srgbClr val="000000"/>
            </a:solidFill>
            <a:miter lim="800000"/>
            <a:headEnd/>
            <a:tailEnd/>
          </a:ln>
        </p:spPr>
      </p:sp>
      <p:sp>
        <p:nvSpPr>
          <p:cNvPr id="3993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Form of a local ordinance or state law, or can be implemented voluntarily by a business, event or organization.</a:t>
            </a:r>
          </a:p>
          <a:p>
            <a:pPr eaLnBrk="1" hangingPunct="1">
              <a:spcBef>
                <a:spcPct val="0"/>
              </a:spcBef>
            </a:pPr>
            <a:endParaRPr lang="en-US" smtClean="0"/>
          </a:p>
        </p:txBody>
      </p:sp>
      <p:sp>
        <p:nvSpPr>
          <p:cNvPr id="4403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87B5918B-0FF5-40D1-B1E4-3AA3A88EFC82}" type="slidenum">
              <a:rPr lang="en-US" sz="1200">
                <a:latin typeface="Calibri" pitchFamily="-72" charset="0"/>
              </a:rPr>
              <a:pPr algn="r"/>
              <a:t>15</a:t>
            </a:fld>
            <a:endParaRPr lang="en-US" sz="1200">
              <a:latin typeface="Calibri" pitchFamily="-72"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A2261C-378C-46ED-8C25-FEB4C724F4E8}" type="slidenum">
              <a:rPr lang="en-US">
                <a:ea typeface="ＭＳ Ｐゴシック" pitchFamily="-72" charset="-128"/>
                <a:cs typeface="ＭＳ Ｐゴシック" pitchFamily="-72" charset="-128"/>
              </a:rPr>
              <a:pPr fontAlgn="base">
                <a:spcBef>
                  <a:spcPct val="0"/>
                </a:spcBef>
                <a:spcAft>
                  <a:spcPct val="0"/>
                </a:spcAft>
                <a:defRPr/>
              </a:pPr>
              <a:t>16</a:t>
            </a:fld>
            <a:endParaRPr lang="en-US">
              <a:ea typeface="ＭＳ Ｐゴシック" pitchFamily="-72" charset="-128"/>
              <a:cs typeface="ＭＳ Ｐゴシック" pitchFamily="-72"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48131"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F7FCBE11-637D-4AD6-8EC6-C2912FFD68E8}" type="slidenum">
              <a:rPr lang="en-US" sz="1200">
                <a:latin typeface="Calibri" pitchFamily="-72" charset="0"/>
              </a:rPr>
              <a:pPr algn="r"/>
              <a:t>17</a:t>
            </a:fld>
            <a:endParaRPr lang="en-US" sz="1200">
              <a:latin typeface="Calibri" pitchFamily="-7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5017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B6119A3B-3ED8-4230-A77A-8F6DC2E6F05E}" type="slidenum">
              <a:rPr lang="en-US" sz="1200">
                <a:latin typeface="Calibri" pitchFamily="-72" charset="0"/>
              </a:rPr>
              <a:pPr algn="r"/>
              <a:t>18</a:t>
            </a:fld>
            <a:endParaRPr lang="en-US" sz="1200">
              <a:latin typeface="Calibri" pitchFamily="-7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5222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4AB4D6B-C432-48C6-89AB-AF257C264CB3}" type="slidenum">
              <a:rPr lang="en-US" sz="1200">
                <a:latin typeface="Calibri" pitchFamily="-72" charset="0"/>
              </a:rPr>
              <a:pPr algn="r"/>
              <a:t>19</a:t>
            </a:fld>
            <a:endParaRPr lang="en-US" sz="1200">
              <a:latin typeface="Calibri" pitchFamily="-72"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Placeholder 2"/>
          <p:cNvSpPr>
            <a:spLocks noGrp="1" noRot="1" noChangeAspect="1"/>
          </p:cNvSpPr>
          <p:nvPr>
            <p:ph type="sldImg"/>
          </p:nvPr>
        </p:nvSpPr>
        <p:spPr bwMode="auto">
          <a:noFill/>
          <a:ln>
            <a:solidFill>
              <a:srgbClr val="000000"/>
            </a:solidFill>
            <a:miter lim="800000"/>
            <a:headEnd/>
            <a:tailEnd/>
          </a:ln>
        </p:spPr>
      </p:sp>
      <p:sp>
        <p:nvSpPr>
          <p:cNvPr id="1741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5427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DA1C99A1-0A23-4C94-A23B-4B4FDA296997}" type="slidenum">
              <a:rPr lang="en-US" sz="1200">
                <a:latin typeface="Calibri" pitchFamily="-72" charset="0"/>
              </a:rPr>
              <a:pPr algn="r"/>
              <a:t>20</a:t>
            </a:fld>
            <a:endParaRPr lang="en-US" sz="1200">
              <a:latin typeface="Calibri" pitchFamily="-72"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Placeholder 2"/>
          <p:cNvSpPr>
            <a:spLocks noGrp="1" noRot="1" noChangeAspec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000">
                <a:solidFill>
                  <a:schemeClr val="bg1"/>
                </a:solidFill>
                <a:latin typeface="Cambria" pitchFamily="-72" charset="0"/>
              </a:rPr>
              <a:t>Image courtesy of Byer Media http://byermedia.com/life/5/safety/traffic-fatalitie-alcohol/traffic-fatalitie-alcohol.html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ceholder 2"/>
          <p:cNvSpPr>
            <a:spLocks noGrp="1" noRot="1" noChangeAspec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a:t>Figure courtesy of Youth Risk Behavior Surveillance -- Pacific Island United States Territories 2007, CDC, November 2008 </a:t>
            </a:r>
          </a:p>
          <a:p>
            <a:pPr eaLnBrk="1" hangingPunct="1"/>
            <a:r>
              <a:rPr lang="en-US" dirty="0"/>
              <a:t>http://</a:t>
            </a:r>
            <a:r>
              <a:rPr lang="en-US" dirty="0" err="1"/>
              <a:t>www.cdc.gov</a:t>
            </a:r>
            <a:r>
              <a:rPr lang="en-US" dirty="0"/>
              <a:t>/</a:t>
            </a:r>
            <a:r>
              <a:rPr lang="en-US" dirty="0" err="1"/>
              <a:t>mmwr</a:t>
            </a:r>
            <a:r>
              <a:rPr lang="en-US" dirty="0"/>
              <a:t>/preview/</a:t>
            </a:r>
            <a:r>
              <a:rPr lang="en-US" dirty="0" err="1"/>
              <a:t>mmwrhtml</a:t>
            </a:r>
            <a:r>
              <a:rPr lang="en-US" dirty="0"/>
              <a:t>/ss5712a2.</a:t>
            </a:r>
            <a:r>
              <a:rPr lang="en-US" dirty="0" smtClean="0"/>
              <a:t>htm</a:t>
            </a:r>
          </a:p>
          <a:p>
            <a:pPr eaLnBrk="1" hangingPunct="1"/>
            <a:endParaRPr lang="en-US" dirty="0" smtClean="0"/>
          </a:p>
          <a:p>
            <a:pPr eaLnBrk="1" hangingPunct="1"/>
            <a:r>
              <a:rPr lang="en-US" dirty="0" smtClean="0"/>
              <a:t>The chart</a:t>
            </a:r>
            <a:r>
              <a:rPr lang="en-US" baseline="0" dirty="0" smtClean="0"/>
              <a:t> shows that in the Western Pacific, alcohol consumption has increased over the years.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Placeholder 2"/>
          <p:cNvSpPr>
            <a:spLocks noGrp="1" noRot="1" noChangeAspect="1"/>
          </p:cNvSpPr>
          <p:nvPr>
            <p:ph type="sldImg"/>
          </p:nvPr>
        </p:nvSpPr>
        <p:spPr bwMode="auto">
          <a:noFill/>
          <a:ln>
            <a:solidFill>
              <a:srgbClr val="000000"/>
            </a:solidFill>
            <a:miter lim="800000"/>
            <a:headEnd/>
            <a:tailEnd/>
          </a:ln>
        </p:spPr>
      </p:sp>
      <p:sp>
        <p:nvSpPr>
          <p:cNvPr id="23554"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Image courtesy of Tucson Citizen, “The Face of FAS,” November 2001 </a:t>
            </a:r>
          </a:p>
          <a:p>
            <a:pPr eaLnBrk="1" hangingPunct="1"/>
            <a:r>
              <a:rPr lang="en-US"/>
              <a:t>http://www.fasarizona.com/CitizenNov2001.htm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Significant changes occur in the body during adolescence. </a:t>
            </a:r>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6FEBCC-7A7B-41A4-8125-588D834A9A61}" type="slidenum">
              <a:rPr lang="en-US">
                <a:ea typeface="ＭＳ Ｐゴシック" pitchFamily="-72" charset="-128"/>
                <a:cs typeface="ＭＳ Ｐゴシック" pitchFamily="-72" charset="-128"/>
              </a:rPr>
              <a:pPr fontAlgn="base">
                <a:spcBef>
                  <a:spcPct val="0"/>
                </a:spcBef>
                <a:spcAft>
                  <a:spcPct val="0"/>
                </a:spcAft>
                <a:defRPr/>
              </a:pPr>
              <a:t>6</a:t>
            </a:fld>
            <a:endParaRPr lang="en-US">
              <a:ea typeface="ＭＳ Ｐゴシック" pitchFamily="-72" charset="-128"/>
              <a:cs typeface="ＭＳ Ｐゴシック" pitchFamily="-72"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Placeholder 2"/>
          <p:cNvSpPr>
            <a:spLocks noGrp="1" noRot="1" noChangeAspect="1"/>
          </p:cNvSpPr>
          <p:nvPr>
            <p:ph type="sldImg"/>
          </p:nvPr>
        </p:nvSpPr>
        <p:spPr bwMode="auto">
          <a:noFill/>
          <a:ln>
            <a:solidFill>
              <a:srgbClr val="000000"/>
            </a:solidFill>
            <a:miter lim="800000"/>
            <a:headEnd/>
            <a:tailEnd/>
          </a:ln>
        </p:spPr>
      </p:sp>
      <p:sp>
        <p:nvSpPr>
          <p:cNvPr id="2765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Significant changes occur in the body during adolescence. </a:t>
            </a:r>
          </a:p>
        </p:txBody>
      </p:sp>
      <p:sp>
        <p:nvSpPr>
          <p:cNvPr id="29699"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61CBC4BA-50E7-4D5A-A11F-CF1EAC324865}" type="slidenum">
              <a:rPr lang="en-US" sz="1200">
                <a:latin typeface="Calibri" pitchFamily="-72" charset="0"/>
              </a:rPr>
              <a:pPr algn="r"/>
              <a:t>8</a:t>
            </a:fld>
            <a:endParaRPr lang="en-US" sz="1200">
              <a:latin typeface="Calibri" pitchFamily="-7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Placeholder 2"/>
          <p:cNvSpPr>
            <a:spLocks noGrp="1" noRot="1" noChangeAspect="1"/>
          </p:cNvSpPr>
          <p:nvPr>
            <p:ph type="sldImg"/>
          </p:nvPr>
        </p:nvSpPr>
        <p:spPr bwMode="auto">
          <a:noFill/>
          <a:ln>
            <a:solidFill>
              <a:srgbClr val="000000"/>
            </a:solidFill>
            <a:miter lim="800000"/>
            <a:headEnd/>
            <a:tailEnd/>
          </a:ln>
        </p:spPr>
      </p:sp>
      <p:sp>
        <p:nvSpPr>
          <p:cNvPr id="31746"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FB4C22-A6F2-46ED-ABC0-EA0D5B1464BE}"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CCD7A7-8B8D-4FE8-A425-599F40AC104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FB18BFB-28E1-46C3-9805-0B8EC438326D}"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756106-48F5-4F4B-B4CE-3A975B9B356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105A52-DD06-4BAB-963F-D6B1FF4DC677}"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369E04-0E02-4319-A5F6-17924D097F4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4EE07E-32A6-44AF-86E8-DB1269745FC6}"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2836A0-8455-44F4-9E5A-7DAF25C588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1D2AB8-B075-4F54-8141-F0531F7E629A}" type="datetimeFigureOut">
              <a:rPr lang="en-US"/>
              <a:pPr>
                <a:defRPr/>
              </a:pPr>
              <a:t>7/8/14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926AE1-E214-46CC-9B9E-96B8F4E7FD6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C26797-8F39-4182-9A45-8753E5E33FFE}"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76AC11-4DB1-4194-BD87-1804B91E4F6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1936AB-0EE6-478D-A685-49A4B118CD90}" type="datetimeFigureOut">
              <a:rPr lang="en-US"/>
              <a:pPr>
                <a:defRPr/>
              </a:pPr>
              <a:t>7/8/14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B9BF508-6941-4361-AE02-EFF0771B89B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2F0B92C-7CD5-4B64-B18F-38AFDB086E1A}" type="datetimeFigureOut">
              <a:rPr lang="en-US"/>
              <a:pPr>
                <a:defRPr/>
              </a:pPr>
              <a:t>7/8/14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ADD36A3-D210-4A9B-8F12-A1AD3565AC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CC8BC5-3600-4EE5-9207-758A1B7DFA95}" type="datetimeFigureOut">
              <a:rPr lang="en-US"/>
              <a:pPr>
                <a:defRPr/>
              </a:pPr>
              <a:t>7/8/14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6CD0D2-A4C2-4AF1-95A2-322C54D488D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A9FEFBF-02FD-4FD2-9686-67959FBDB617}"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C9296C-D896-40A9-B1A8-F87FB8A538C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347EDF8-78CC-4328-8749-575FF9E7038A}" type="datetimeFigureOut">
              <a:rPr lang="en-US"/>
              <a:pPr>
                <a:defRPr/>
              </a:pPr>
              <a:t>7/8/14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CA2046-670E-482B-AD2E-A98CFD509F2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D57AD08E-6F33-4344-9B02-05EA69FA88E9}" type="datetimeFigureOut">
              <a:rPr lang="en-US"/>
              <a:pPr>
                <a:defRPr/>
              </a:pPr>
              <a:t>7/8/14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0B724677-3F43-4806-80DC-B1B1AF6280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72" charset="-128"/>
          <a:cs typeface="ＭＳ Ｐゴシック" pitchFamily="-72" charset="-128"/>
        </a:defRPr>
      </a:lvl1pPr>
      <a:lvl2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1"/>
          </a:solidFill>
          <a:latin typeface="Calibri"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Font typeface="Arial" pitchFamily="-72" charset="0"/>
        <a:buChar char="•"/>
        <a:defRPr sz="3200" kern="1200">
          <a:solidFill>
            <a:schemeClr val="tx1"/>
          </a:solidFill>
          <a:latin typeface="+mn-lt"/>
          <a:ea typeface="ＭＳ Ｐゴシック" pitchFamily="-72" charset="-128"/>
          <a:cs typeface="ＭＳ Ｐゴシック" pitchFamily="-72" charset="-128"/>
        </a:defRPr>
      </a:lvl1pPr>
      <a:lvl2pPr marL="742950" indent="-285750" algn="l" rtl="0" eaLnBrk="0" fontAlgn="base" hangingPunct="0">
        <a:spcBef>
          <a:spcPct val="20000"/>
        </a:spcBef>
        <a:spcAft>
          <a:spcPct val="0"/>
        </a:spcAft>
        <a:buFont typeface="Arial" pitchFamily="-72" charset="0"/>
        <a:buChar char="–"/>
        <a:defRPr sz="2800" kern="1200">
          <a:solidFill>
            <a:schemeClr val="tx1"/>
          </a:solidFill>
          <a:latin typeface="+mn-lt"/>
          <a:ea typeface="ＭＳ Ｐゴシック" pitchFamily="-72" charset="-128"/>
          <a:cs typeface="+mn-cs"/>
        </a:defRPr>
      </a:lvl2pPr>
      <a:lvl3pPr marL="1143000" indent="-228600" algn="l" rtl="0" eaLnBrk="0" fontAlgn="base" hangingPunct="0">
        <a:spcBef>
          <a:spcPct val="20000"/>
        </a:spcBef>
        <a:spcAft>
          <a:spcPct val="0"/>
        </a:spcAft>
        <a:buFont typeface="Arial" pitchFamily="-72" charset="0"/>
        <a:buChar char="•"/>
        <a:defRPr sz="2400" kern="1200">
          <a:solidFill>
            <a:schemeClr val="tx1"/>
          </a:solidFill>
          <a:latin typeface="+mn-lt"/>
          <a:ea typeface="ＭＳ Ｐゴシック" pitchFamily="-72" charset="-128"/>
          <a:cs typeface="+mn-cs"/>
        </a:defRPr>
      </a:lvl3pPr>
      <a:lvl4pPr marL="16002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4pPr>
      <a:lvl5pPr marL="2057400" indent="-228600" algn="l" rtl="0" eaLnBrk="0" fontAlgn="base" hangingPunct="0">
        <a:spcBef>
          <a:spcPct val="20000"/>
        </a:spcBef>
        <a:spcAft>
          <a:spcPct val="0"/>
        </a:spcAft>
        <a:buFont typeface="Arial" pitchFamily="-72" charset="0"/>
        <a:buChar char="»"/>
        <a:defRPr sz="2000" kern="1200">
          <a:solidFill>
            <a:schemeClr val="tx1"/>
          </a:solidFill>
          <a:latin typeface="+mn-lt"/>
          <a:ea typeface="ＭＳ Ｐゴシック" pitchFamily="-72"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mailto:JeanieM@spc.i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rtlCol="0">
            <a:normAutofit/>
          </a:bodyPr>
          <a:lstStyle/>
          <a:p>
            <a:pPr eaLnBrk="1" fontAlgn="auto" hangingPunct="1">
              <a:spcAft>
                <a:spcPts val="0"/>
              </a:spcAft>
              <a:buFont typeface="Arial" panose="020B0604020202020204" pitchFamily="34" charset="0"/>
              <a:buNone/>
              <a:defRPr/>
            </a:pPr>
            <a:endParaRPr lang="en-US" dirty="0">
              <a:ea typeface="+mn-ea"/>
              <a:cs typeface="+mn-cs"/>
            </a:endParaRPr>
          </a:p>
        </p:txBody>
      </p:sp>
      <p:pic>
        <p:nvPicPr>
          <p:cNvPr id="14338" name="Picture 3" descr="storefront"/>
          <p:cNvPicPr>
            <a:picLocks noChangeAspect="1" noChangeArrowheads="1"/>
          </p:cNvPicPr>
          <p:nvPr/>
        </p:nvPicPr>
        <p:blipFill>
          <a:blip r:embed="rId3"/>
          <a:srcRect/>
          <a:stretch>
            <a:fillRect/>
          </a:stretch>
        </p:blipFill>
        <p:spPr bwMode="auto">
          <a:xfrm>
            <a:off x="0" y="1981200"/>
            <a:ext cx="9144000" cy="5599113"/>
          </a:xfrm>
          <a:prstGeom prst="rect">
            <a:avLst/>
          </a:prstGeom>
          <a:noFill/>
          <a:ln w="9525">
            <a:noFill/>
            <a:miter lim="800000"/>
            <a:headEnd/>
            <a:tailEnd/>
          </a:ln>
        </p:spPr>
      </p:pic>
      <p:sp>
        <p:nvSpPr>
          <p:cNvPr id="14339" name="Title 1"/>
          <p:cNvSpPr>
            <a:spLocks noGrp="1"/>
          </p:cNvSpPr>
          <p:nvPr>
            <p:ph type="ctrTitle"/>
          </p:nvPr>
        </p:nvSpPr>
        <p:spPr>
          <a:xfrm>
            <a:off x="1143000" y="228600"/>
            <a:ext cx="6629400" cy="1600200"/>
          </a:xfrm>
        </p:spPr>
        <p:txBody>
          <a:bodyPr/>
          <a:lstStyle/>
          <a:p>
            <a:pPr eaLnBrk="1" hangingPunct="1"/>
            <a:r>
              <a:rPr lang="en-US" b="1" smtClean="0">
                <a:latin typeface="Cambria" pitchFamily="-72" charset="0"/>
              </a:rPr>
              <a:t>Banning Forms of Alcohol Advertising</a:t>
            </a:r>
            <a:endParaRPr lang="en-US" smtClean="0"/>
          </a:p>
        </p:txBody>
      </p:sp>
      <p:sp>
        <p:nvSpPr>
          <p:cNvPr id="14340" name="Text Box 4"/>
          <p:cNvSpPr txBox="1">
            <a:spLocks noChangeArrowheads="1"/>
          </p:cNvSpPr>
          <p:nvPr/>
        </p:nvSpPr>
        <p:spPr bwMode="auto">
          <a:xfrm>
            <a:off x="0" y="6461125"/>
            <a:ext cx="5486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mtClean="0">
                <a:latin typeface="Cambria Bold" pitchFamily="-72" charset="0"/>
              </a:rPr>
              <a:t>We must protect our youth!</a:t>
            </a:r>
            <a:endParaRPr lang="en-US" smtClean="0"/>
          </a:p>
        </p:txBody>
      </p:sp>
      <p:sp>
        <p:nvSpPr>
          <p:cNvPr id="32770" name="Content Placeholder 2"/>
          <p:cNvSpPr>
            <a:spLocks noGrp="1"/>
          </p:cNvSpPr>
          <p:nvPr>
            <p:ph idx="1"/>
          </p:nvPr>
        </p:nvSpPr>
        <p:spPr/>
        <p:txBody>
          <a:bodyPr/>
          <a:lstStyle/>
          <a:p>
            <a:pPr eaLnBrk="1" hangingPunct="1">
              <a:lnSpc>
                <a:spcPct val="80000"/>
              </a:lnSpc>
              <a:buFont typeface="Arial" pitchFamily="-72" charset="0"/>
              <a:buNone/>
            </a:pP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2771" name="Picture 1028" descr="alcoholcomic"/>
          <p:cNvPicPr>
            <a:picLocks noChangeAspect="1" noChangeArrowheads="1"/>
          </p:cNvPicPr>
          <p:nvPr/>
        </p:nvPicPr>
        <p:blipFill>
          <a:blip r:embed="rId3"/>
          <a:srcRect/>
          <a:stretch>
            <a:fillRect/>
          </a:stretch>
        </p:blipFill>
        <p:spPr bwMode="auto">
          <a:xfrm>
            <a:off x="1371600" y="1524000"/>
            <a:ext cx="6400800" cy="4637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p:txBody>
          <a:bodyPr/>
          <a:lstStyle/>
          <a:p>
            <a:pPr eaLnBrk="1" hangingPunct="1"/>
            <a:r>
              <a:rPr lang="en-US" smtClean="0">
                <a:latin typeface="Cambria Bold" pitchFamily="-72" charset="0"/>
              </a:rPr>
              <a:t>We must protect our youth!</a:t>
            </a:r>
            <a:endParaRPr lang="en-US" smtClean="0"/>
          </a:p>
        </p:txBody>
      </p:sp>
      <p:sp>
        <p:nvSpPr>
          <p:cNvPr id="34818" name="Content Placeholder 2"/>
          <p:cNvSpPr>
            <a:spLocks noGrp="1"/>
          </p:cNvSpPr>
          <p:nvPr>
            <p:ph idx="4294967295"/>
          </p:nvPr>
        </p:nvSpPr>
        <p:spPr/>
        <p:txBody>
          <a:bodyPr/>
          <a:lstStyle/>
          <a:p>
            <a:pPr eaLnBrk="1" hangingPunct="1">
              <a:lnSpc>
                <a:spcPct val="80000"/>
              </a:lnSpc>
            </a:pPr>
            <a:r>
              <a:rPr lang="en-US" sz="2800" smtClean="0">
                <a:latin typeface="Cambria" pitchFamily="-72" charset="0"/>
              </a:rPr>
              <a:t>Young people 15-20 years old, especially teenagers, are most affected by alcohol ads. Studies have shown that alcohol companies make ads using sexy and fun pictures to get young people to want to drink and buy alcohol.</a:t>
            </a:r>
            <a:endParaRPr lang="en-US" sz="2200" smtClean="0">
              <a:solidFill>
                <a:schemeClr val="bg1"/>
              </a:solidFill>
            </a:endParaRPr>
          </a:p>
          <a:p>
            <a:pPr eaLnBrk="1" hangingPunct="1">
              <a:lnSpc>
                <a:spcPct val="80000"/>
              </a:lnSpc>
            </a:pPr>
            <a:endParaRPr lang="en-US" sz="2200" smtClean="0">
              <a:solidFill>
                <a:schemeClr val="bg1"/>
              </a:solidFill>
            </a:endParaRPr>
          </a:p>
        </p:txBody>
      </p:sp>
      <p:pic>
        <p:nvPicPr>
          <p:cNvPr id="34819" name="Picture 5" descr="bud_fun_155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788025" y="3505200"/>
            <a:ext cx="2259013" cy="3200400"/>
          </a:xfrm>
          <a:prstGeom prst="rect">
            <a:avLst/>
          </a:prstGeom>
          <a:noFill/>
          <a:ln w="9525">
            <a:noFill/>
            <a:miter lim="800000"/>
            <a:headEnd/>
            <a:tailEnd/>
          </a:ln>
        </p:spPr>
      </p:pic>
      <p:pic>
        <p:nvPicPr>
          <p:cNvPr id="34820" name="Picture 7" descr="alcohol-ad-1"/>
          <p:cNvPicPr>
            <a:picLocks noChangeAspect="1" noChangeArrowheads="1"/>
          </p:cNvPicPr>
          <p:nvPr/>
        </p:nvPicPr>
        <p:blipFill>
          <a:blip r:embed="rId4"/>
          <a:srcRect/>
          <a:stretch>
            <a:fillRect/>
          </a:stretch>
        </p:blipFill>
        <p:spPr bwMode="auto">
          <a:xfrm>
            <a:off x="838200" y="3657600"/>
            <a:ext cx="3581400" cy="26860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p:txBody>
          <a:bodyPr/>
          <a:lstStyle/>
          <a:p>
            <a:pPr eaLnBrk="1" hangingPunct="1"/>
            <a:r>
              <a:rPr lang="en-US" smtClean="0">
                <a:latin typeface="Cambria Bold" pitchFamily="-72" charset="0"/>
              </a:rPr>
              <a:t>We must protect our youth!</a:t>
            </a:r>
            <a:endParaRPr lang="en-US" smtClean="0"/>
          </a:p>
        </p:txBody>
      </p:sp>
      <p:sp>
        <p:nvSpPr>
          <p:cNvPr id="36866" name="Content Placeholder 2"/>
          <p:cNvSpPr>
            <a:spLocks noGrp="1"/>
          </p:cNvSpPr>
          <p:nvPr>
            <p:ph idx="4294967295"/>
          </p:nvPr>
        </p:nvSpPr>
        <p:spPr/>
        <p:txBody>
          <a:bodyPr/>
          <a:lstStyle/>
          <a:p>
            <a:pPr eaLnBrk="1" hangingPunct="1">
              <a:lnSpc>
                <a:spcPct val="80000"/>
              </a:lnSpc>
              <a:buFontTx/>
              <a:buChar char="•"/>
            </a:pPr>
            <a:r>
              <a:rPr lang="en-US" sz="2800" smtClean="0">
                <a:latin typeface="Cambria" pitchFamily="-72" charset="0"/>
              </a:rPr>
              <a:t>The more alcohol ads young people see, the more likely they are to start drinking at a younger age. </a:t>
            </a:r>
          </a:p>
          <a:p>
            <a:pPr lvl="1" eaLnBrk="1" hangingPunct="1">
              <a:lnSpc>
                <a:spcPct val="80000"/>
              </a:lnSpc>
              <a:buFontTx/>
              <a:buChar char="•"/>
            </a:pPr>
            <a:r>
              <a:rPr lang="en-US" sz="2400" smtClean="0">
                <a:latin typeface="Cambria" pitchFamily="-72" charset="0"/>
              </a:rPr>
              <a:t>7</a:t>
            </a:r>
            <a:r>
              <a:rPr lang="en-US" sz="2400" baseline="30000" smtClean="0">
                <a:latin typeface="Cambria" pitchFamily="-72" charset="0"/>
              </a:rPr>
              <a:t>th</a:t>
            </a:r>
            <a:r>
              <a:rPr lang="en-US" sz="2400" smtClean="0">
                <a:latin typeface="Cambria" pitchFamily="-72" charset="0"/>
              </a:rPr>
              <a:t> grade middle school students that had seen more alcohol ads were more likely to drink when they reached 9</a:t>
            </a:r>
            <a:r>
              <a:rPr lang="en-US" sz="2400" baseline="30000" smtClean="0">
                <a:latin typeface="Cambria" pitchFamily="-72" charset="0"/>
              </a:rPr>
              <a:t>th</a:t>
            </a:r>
            <a:r>
              <a:rPr lang="en-US" sz="2400" smtClean="0">
                <a:latin typeface="Cambria" pitchFamily="-72" charset="0"/>
              </a:rPr>
              <a:t> grade.</a:t>
            </a:r>
          </a:p>
          <a:p>
            <a:pPr eaLnBrk="1" hangingPunct="1">
              <a:lnSpc>
                <a:spcPct val="80000"/>
              </a:lnSpc>
              <a:buFontTx/>
              <a:buNone/>
            </a:pPr>
            <a:endParaRPr lang="en-US" sz="2800" smtClean="0">
              <a:latin typeface="Cambria" pitchFamily="-72" charset="0"/>
            </a:endParaRPr>
          </a:p>
          <a:p>
            <a:pPr eaLnBrk="1" hangingPunct="1">
              <a:lnSpc>
                <a:spcPct val="80000"/>
              </a:lnSpc>
            </a:pPr>
            <a:endParaRPr lang="en-US" sz="2200" smtClean="0"/>
          </a:p>
          <a:p>
            <a:pPr eaLnBrk="1" hangingPunct="1">
              <a:lnSpc>
                <a:spcPct val="80000"/>
              </a:lnSpc>
            </a:pPr>
            <a:endParaRPr lang="en-US" sz="2200" smtClean="0"/>
          </a:p>
        </p:txBody>
      </p:sp>
      <p:pic>
        <p:nvPicPr>
          <p:cNvPr id="36867" name="Picture 10"/>
          <p:cNvPicPr>
            <a:picLocks noChangeAspect="1" noChangeArrowheads="1"/>
          </p:cNvPicPr>
          <p:nvPr/>
        </p:nvPicPr>
        <p:blipFill>
          <a:blip r:embed="rId3"/>
          <a:srcRect/>
          <a:stretch>
            <a:fillRect/>
          </a:stretch>
        </p:blipFill>
        <p:spPr bwMode="auto">
          <a:xfrm>
            <a:off x="1295400" y="3352800"/>
            <a:ext cx="5943600" cy="32797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p:txBody>
          <a:bodyPr/>
          <a:lstStyle/>
          <a:p>
            <a:pPr eaLnBrk="1" hangingPunct="1"/>
            <a:r>
              <a:rPr lang="en-US" smtClean="0">
                <a:latin typeface="Cambria Bold" pitchFamily="-72" charset="0"/>
              </a:rPr>
              <a:t>We must protect our youth!</a:t>
            </a:r>
            <a:endParaRPr lang="en-US" smtClean="0"/>
          </a:p>
        </p:txBody>
      </p:sp>
      <p:sp>
        <p:nvSpPr>
          <p:cNvPr id="38914" name="Content Placeholder 2"/>
          <p:cNvSpPr>
            <a:spLocks noGrp="1"/>
          </p:cNvSpPr>
          <p:nvPr>
            <p:ph idx="4294967295"/>
          </p:nvPr>
        </p:nvSpPr>
        <p:spPr/>
        <p:txBody>
          <a:bodyPr/>
          <a:lstStyle/>
          <a:p>
            <a:pPr eaLnBrk="1" hangingPunct="1">
              <a:lnSpc>
                <a:spcPct val="80000"/>
              </a:lnSpc>
              <a:buFont typeface="Arial" pitchFamily="-72" charset="0"/>
              <a:buNone/>
            </a:pPr>
            <a:endParaRPr lang="en-US" sz="2400" smtClean="0">
              <a:solidFill>
                <a:schemeClr val="bg1"/>
              </a:solidFill>
              <a:latin typeface="Cambria" pitchFamily="-72" charset="0"/>
            </a:endParaRPr>
          </a:p>
          <a:p>
            <a:pPr eaLnBrk="1" hangingPunct="1">
              <a:lnSpc>
                <a:spcPct val="80000"/>
              </a:lnSpc>
            </a:pPr>
            <a:r>
              <a:rPr lang="en-US" sz="2800" smtClean="0">
                <a:latin typeface="Cambria" pitchFamily="-72" charset="0"/>
              </a:rPr>
              <a:t>If young people like the images, they tend to have good feelings about drinking alcohol and are more likely to drink. Teens who begin drinking at age 15 are four times more likely to have a future alcohol problem.</a:t>
            </a:r>
            <a:endParaRPr lang="en-US" sz="2200" smtClean="0">
              <a:solidFill>
                <a:schemeClr val="bg1"/>
              </a:solidFill>
              <a:latin typeface="Cambria" pitchFamily="-72" charset="0"/>
            </a:endParaRPr>
          </a:p>
          <a:p>
            <a:pPr eaLnBrk="1" hangingPunct="1">
              <a:lnSpc>
                <a:spcPct val="80000"/>
              </a:lnSpc>
              <a:buFont typeface="Arial" pitchFamily="-72" charset="0"/>
              <a:buNone/>
            </a:pPr>
            <a:endParaRPr lang="en-US" sz="2200" smtClean="0">
              <a:solidFill>
                <a:schemeClr val="bg1"/>
              </a:solidFill>
              <a:latin typeface="Cambria" pitchFamily="-72" charset="0"/>
            </a:endParaRPr>
          </a:p>
          <a:p>
            <a:pPr eaLnBrk="1" hangingPunct="1">
              <a:lnSpc>
                <a:spcPct val="80000"/>
              </a:lnSpc>
            </a:pPr>
            <a:endParaRPr lang="en-US" sz="2200" smtClean="0">
              <a:solidFill>
                <a:schemeClr val="bg1"/>
              </a:solidFill>
            </a:endParaRPr>
          </a:p>
          <a:p>
            <a:pPr eaLnBrk="1" hangingPunct="1">
              <a:lnSpc>
                <a:spcPct val="80000"/>
              </a:lnSpc>
            </a:pPr>
            <a:endParaRPr lang="en-US" sz="220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latin typeface="Cambria Bold" pitchFamily="-72" charset="0"/>
              </a:rPr>
              <a:t>This is OUR community!</a:t>
            </a:r>
            <a:endParaRPr lang="en-US" smtClean="0"/>
          </a:p>
        </p:txBody>
      </p:sp>
      <p:sp>
        <p:nvSpPr>
          <p:cNvPr id="40962" name="Content Placeholder 2"/>
          <p:cNvSpPr>
            <a:spLocks noGrp="1"/>
          </p:cNvSpPr>
          <p:nvPr>
            <p:ph idx="1"/>
          </p:nvPr>
        </p:nvSpPr>
        <p:spPr/>
        <p:txBody>
          <a:bodyPr/>
          <a:lstStyle/>
          <a:p>
            <a:pPr eaLnBrk="1" hangingPunct="1">
              <a:buFontTx/>
              <a:buChar char="•"/>
            </a:pPr>
            <a:r>
              <a:rPr lang="en-US">
                <a:latin typeface="Cambria" pitchFamily="-72" charset="0"/>
              </a:rPr>
              <a:t>Banning alcohol advertising sends a message to youth in the community that early alcohol use is not accepted.</a:t>
            </a:r>
            <a:endParaRPr lang="en-US"/>
          </a:p>
          <a:p>
            <a:pPr eaLnBrk="1" hangingPunct="1">
              <a:buFontTx/>
              <a:buNone/>
            </a:pPr>
            <a:endParaRPr lang="en-US"/>
          </a:p>
          <a:p>
            <a:pPr eaLnBrk="1" hangingPunct="1">
              <a:buFont typeface="Arial" pitchFamily="-72" charset="0"/>
              <a:buNone/>
            </a:pPr>
            <a:endParaRPr lang="en-US"/>
          </a:p>
        </p:txBody>
      </p:sp>
      <p:pic>
        <p:nvPicPr>
          <p:cNvPr id="40963" name="Picture 102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3352800"/>
            <a:ext cx="4953000" cy="3162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p:txBody>
          <a:bodyPr/>
          <a:lstStyle/>
          <a:p>
            <a:pPr eaLnBrk="1" hangingPunct="1"/>
            <a:r>
              <a:rPr lang="en-US" smtClean="0">
                <a:latin typeface="Cambria Bold" pitchFamily="-72" charset="0"/>
              </a:rPr>
              <a:t>What should we ban?</a:t>
            </a:r>
            <a:endParaRPr lang="en-US" smtClean="0"/>
          </a:p>
        </p:txBody>
      </p:sp>
      <p:sp>
        <p:nvSpPr>
          <p:cNvPr id="43010" name="Content Placeholder 2"/>
          <p:cNvSpPr>
            <a:spLocks noGrp="1"/>
          </p:cNvSpPr>
          <p:nvPr>
            <p:ph idx="4294967295"/>
          </p:nvPr>
        </p:nvSpPr>
        <p:spPr>
          <a:xfrm>
            <a:off x="762000" y="1371600"/>
            <a:ext cx="7848600" cy="1371600"/>
          </a:xfrm>
        </p:spPr>
        <p:txBody>
          <a:bodyPr/>
          <a:lstStyle/>
          <a:p>
            <a:pPr eaLnBrk="1" hangingPunct="1"/>
            <a:r>
              <a:rPr lang="en-US" smtClean="0">
                <a:latin typeface="Cambria" pitchFamily="-72" charset="0"/>
              </a:rPr>
              <a:t>Restrict promotion, marketing, or merchandising of alcohol nearby</a:t>
            </a:r>
            <a:r>
              <a:rPr lang="en-US" smtClean="0"/>
              <a:t> </a:t>
            </a:r>
          </a:p>
          <a:p>
            <a:pPr eaLnBrk="1" hangingPunct="1">
              <a:buFont typeface="Wingdings" pitchFamily="-72" charset="2"/>
              <a:buChar char="ü"/>
            </a:pPr>
            <a:endParaRPr lang="en-US" smtClean="0"/>
          </a:p>
          <a:p>
            <a:pPr eaLnBrk="1" hangingPunct="1">
              <a:buFont typeface="Wingdings" pitchFamily="-72" charset="2"/>
              <a:buChar char="ü"/>
            </a:pPr>
            <a:endParaRPr lang="en-US" smtClean="0">
              <a:solidFill>
                <a:schemeClr val="bg1"/>
              </a:solidFill>
            </a:endParaRPr>
          </a:p>
          <a:p>
            <a:pPr eaLnBrk="1" hangingPunct="1"/>
            <a:endParaRPr lang="en-US" smtClean="0">
              <a:solidFill>
                <a:schemeClr val="bg1"/>
              </a:solidFill>
            </a:endParaRPr>
          </a:p>
        </p:txBody>
      </p:sp>
      <p:sp>
        <p:nvSpPr>
          <p:cNvPr id="43011" name="Rectangle 4"/>
          <p:cNvSpPr>
            <a:spLocks noChangeArrowheads="1"/>
          </p:cNvSpPr>
          <p:nvPr/>
        </p:nvSpPr>
        <p:spPr bwMode="auto">
          <a:xfrm>
            <a:off x="990600" y="2667000"/>
            <a:ext cx="3841750" cy="2332038"/>
          </a:xfrm>
          <a:prstGeom prst="rect">
            <a:avLst/>
          </a:prstGeom>
          <a:noFill/>
          <a:ln w="9525">
            <a:noFill/>
            <a:miter lim="800000"/>
            <a:headEnd/>
            <a:tailEnd/>
          </a:ln>
        </p:spPr>
        <p:txBody>
          <a:bodyPr wrap="none">
            <a:prstTxWarp prst="textNoShape">
              <a:avLst/>
            </a:prstTxWarp>
            <a:spAutoFit/>
          </a:bodyPr>
          <a:lstStyle/>
          <a:p>
            <a:pPr>
              <a:spcBef>
                <a:spcPct val="20000"/>
              </a:spcBef>
              <a:buFont typeface="Wingdings" pitchFamily="-72" charset="2"/>
              <a:buChar char="ü"/>
            </a:pPr>
            <a:r>
              <a:rPr lang="en-US" sz="3200">
                <a:latin typeface="Cambria" pitchFamily="-72" charset="0"/>
              </a:rPr>
              <a:t>Schools			</a:t>
            </a:r>
          </a:p>
          <a:p>
            <a:pPr>
              <a:spcBef>
                <a:spcPct val="20000"/>
              </a:spcBef>
              <a:buFont typeface="Wingdings" pitchFamily="-72" charset="2"/>
              <a:buChar char="ü"/>
            </a:pPr>
            <a:r>
              <a:rPr lang="en-US" sz="3200">
                <a:latin typeface="Cambria" pitchFamily="-72" charset="0"/>
              </a:rPr>
              <a:t>Churches</a:t>
            </a:r>
          </a:p>
          <a:p>
            <a:pPr>
              <a:spcBef>
                <a:spcPct val="20000"/>
              </a:spcBef>
              <a:buFont typeface="Wingdings" pitchFamily="-72" charset="2"/>
              <a:buChar char="ü"/>
            </a:pPr>
            <a:r>
              <a:rPr lang="en-US" sz="3200">
                <a:latin typeface="Cambria" pitchFamily="-72" charset="0"/>
              </a:rPr>
              <a:t>Playgrounds</a:t>
            </a:r>
          </a:p>
          <a:p>
            <a:pPr>
              <a:spcBef>
                <a:spcPct val="20000"/>
              </a:spcBef>
              <a:buFont typeface="Wingdings" pitchFamily="-72" charset="2"/>
              <a:buChar char="ü"/>
            </a:pPr>
            <a:r>
              <a:rPr lang="en-US" sz="3200">
                <a:latin typeface="Cambria" pitchFamily="-72" charset="0"/>
              </a:rPr>
              <a:t>Events</a:t>
            </a:r>
            <a:endParaRPr lang="en-US" sz="3200">
              <a:latin typeface="Calibri" pitchFamily="-72" charset="0"/>
            </a:endParaRPr>
          </a:p>
        </p:txBody>
      </p:sp>
      <p:sp>
        <p:nvSpPr>
          <p:cNvPr id="43012" name="Text Box 5"/>
          <p:cNvSpPr txBox="1">
            <a:spLocks noChangeArrowheads="1"/>
          </p:cNvSpPr>
          <p:nvPr/>
        </p:nvSpPr>
        <p:spPr bwMode="auto">
          <a:xfrm>
            <a:off x="4495800" y="2057400"/>
            <a:ext cx="4114800" cy="2332038"/>
          </a:xfrm>
          <a:prstGeom prst="rect">
            <a:avLst/>
          </a:prstGeom>
          <a:noFill/>
          <a:ln w="9525">
            <a:noFill/>
            <a:miter lim="800000"/>
            <a:headEnd/>
            <a:tailEnd/>
          </a:ln>
        </p:spPr>
        <p:txBody>
          <a:bodyPr>
            <a:prstTxWarp prst="textNoShape">
              <a:avLst/>
            </a:prstTxWarp>
            <a:spAutoFit/>
          </a:bodyPr>
          <a:lstStyle/>
          <a:p>
            <a:pPr>
              <a:spcBef>
                <a:spcPct val="20000"/>
              </a:spcBef>
              <a:buFont typeface="Wingdings" pitchFamily="-72" charset="2"/>
              <a:buNone/>
            </a:pPr>
            <a:endParaRPr lang="en-US" sz="3200">
              <a:latin typeface="Cambria" pitchFamily="-72" charset="0"/>
            </a:endParaRPr>
          </a:p>
          <a:p>
            <a:pPr>
              <a:spcBef>
                <a:spcPct val="20000"/>
              </a:spcBef>
              <a:buFont typeface="Wingdings" pitchFamily="-72" charset="2"/>
              <a:buChar char="ü"/>
            </a:pPr>
            <a:r>
              <a:rPr lang="en-US" sz="3200">
                <a:latin typeface="Cambria" pitchFamily="-72" charset="0"/>
              </a:rPr>
              <a:t>Public celebrations</a:t>
            </a:r>
          </a:p>
          <a:p>
            <a:pPr>
              <a:spcBef>
                <a:spcPct val="20000"/>
              </a:spcBef>
              <a:buFont typeface="Wingdings" pitchFamily="-72" charset="2"/>
              <a:buChar char="ü"/>
            </a:pPr>
            <a:r>
              <a:rPr lang="en-US" sz="3200">
                <a:latin typeface="Cambria" pitchFamily="-72" charset="0"/>
              </a:rPr>
              <a:t>Concerts</a:t>
            </a:r>
          </a:p>
          <a:p>
            <a:pPr>
              <a:spcBef>
                <a:spcPct val="20000"/>
              </a:spcBef>
              <a:buFont typeface="Wingdings" pitchFamily="-72" charset="2"/>
              <a:buChar char="ü"/>
            </a:pPr>
            <a:r>
              <a:rPr lang="en-US" sz="3200">
                <a:latin typeface="Cambria" pitchFamily="-72" charset="0"/>
              </a:rPr>
              <a:t>Fairs</a:t>
            </a:r>
            <a:endParaRPr lang="en-US" sz="32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latin typeface="Cambria Bold" pitchFamily="-72" charset="0"/>
              </a:rPr>
              <a:t>What can </a:t>
            </a:r>
            <a:r>
              <a:rPr lang="en-US" i="1" smtClean="0">
                <a:latin typeface="Cambria Bold" pitchFamily="-72" charset="0"/>
              </a:rPr>
              <a:t>I</a:t>
            </a:r>
            <a:r>
              <a:rPr lang="en-US" smtClean="0">
                <a:latin typeface="Cambria Bold" pitchFamily="-72" charset="0"/>
              </a:rPr>
              <a:t> do?</a:t>
            </a:r>
            <a:endParaRPr lang="en-US" smtClean="0"/>
          </a:p>
        </p:txBody>
      </p:sp>
      <p:sp>
        <p:nvSpPr>
          <p:cNvPr id="45058" name="Content Placeholder 2"/>
          <p:cNvSpPr>
            <a:spLocks noGrp="1"/>
          </p:cNvSpPr>
          <p:nvPr>
            <p:ph idx="1"/>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45059" name="Text Box 1029"/>
          <p:cNvSpPr txBox="1">
            <a:spLocks noChangeArrowheads="1"/>
          </p:cNvSpPr>
          <p:nvPr/>
        </p:nvSpPr>
        <p:spPr bwMode="auto">
          <a:xfrm>
            <a:off x="467544" y="1196752"/>
            <a:ext cx="8087816" cy="5216813"/>
          </a:xfrm>
          <a:prstGeom prst="rect">
            <a:avLst/>
          </a:prstGeom>
          <a:noFill/>
          <a:ln w="9525">
            <a:noFill/>
            <a:miter lim="800000"/>
            <a:headEnd/>
            <a:tailEnd/>
          </a:ln>
        </p:spPr>
        <p:txBody>
          <a:bodyPr wrap="square">
            <a:prstTxWarp prst="textNoShape">
              <a:avLst/>
            </a:prstTxWarp>
            <a:spAutoFit/>
          </a:bodyPr>
          <a:lstStyle/>
          <a:p>
            <a:pPr marL="457200" lvl="3" indent="-457200">
              <a:spcAft>
                <a:spcPts val="1000"/>
              </a:spcAft>
              <a:buFont typeface="Wingdings" pitchFamily="-72" charset="2"/>
              <a:buChar char="q"/>
            </a:pPr>
            <a:r>
              <a:rPr lang="en-US" sz="2800" dirty="0" smtClean="0">
                <a:latin typeface="Cambria" pitchFamily="-72" charset="0"/>
              </a:rPr>
              <a:t>Talk </a:t>
            </a:r>
            <a:r>
              <a:rPr lang="en-US" sz="2800" dirty="0">
                <a:latin typeface="Cambria" pitchFamily="-72" charset="0"/>
              </a:rPr>
              <a:t>to people that are interested in taking action in your community</a:t>
            </a:r>
          </a:p>
          <a:p>
            <a:pPr marL="457200" lvl="3" indent="-457200">
              <a:spcAft>
                <a:spcPts val="1000"/>
              </a:spcAft>
              <a:buFont typeface="Wingdings" pitchFamily="-72" charset="2"/>
              <a:buChar char="q"/>
            </a:pPr>
            <a:r>
              <a:rPr lang="en-US" sz="2800" dirty="0" smtClean="0">
                <a:latin typeface="Cambria" pitchFamily="-72" charset="0"/>
              </a:rPr>
              <a:t>Reach </a:t>
            </a:r>
            <a:r>
              <a:rPr lang="en-US" sz="2800" dirty="0">
                <a:latin typeface="Cambria" pitchFamily="-72" charset="0"/>
              </a:rPr>
              <a:t>out to people in the public health sector or local government to address this concern</a:t>
            </a:r>
          </a:p>
          <a:p>
            <a:pPr marL="457200" lvl="3" indent="-457200">
              <a:spcAft>
                <a:spcPts val="1000"/>
              </a:spcAft>
              <a:buFont typeface="Wingdings" pitchFamily="-72" charset="2"/>
              <a:buChar char="q"/>
            </a:pPr>
            <a:r>
              <a:rPr lang="en-US" sz="2800" dirty="0" smtClean="0">
                <a:latin typeface="Cambria" pitchFamily="-72" charset="0"/>
              </a:rPr>
              <a:t>Put </a:t>
            </a:r>
            <a:r>
              <a:rPr lang="en-US" sz="2800" dirty="0">
                <a:latin typeface="Cambria" pitchFamily="-72" charset="0"/>
              </a:rPr>
              <a:t>together a project with a team/working group to help you speak at community meetings and with local government to help ban alcohol ads </a:t>
            </a:r>
          </a:p>
          <a:p>
            <a:pPr marL="457200" lvl="3" indent="-457200">
              <a:spcAft>
                <a:spcPts val="1000"/>
              </a:spcAft>
              <a:buFont typeface="Wingdings" pitchFamily="-72" charset="2"/>
              <a:buChar char="q"/>
            </a:pPr>
            <a:r>
              <a:rPr lang="en-US" sz="2800" dirty="0" smtClean="0">
                <a:latin typeface="Cambria" panose="02040503050406030204" pitchFamily="18" charset="0"/>
              </a:rPr>
              <a:t>Talk </a:t>
            </a:r>
            <a:r>
              <a:rPr lang="en-US" sz="2800" dirty="0">
                <a:latin typeface="Cambria" panose="02040503050406030204" pitchFamily="18" charset="0"/>
              </a:rPr>
              <a:t>to businesses to take down alcohol ads in their windows or store fronts take them out of in store displays</a:t>
            </a:r>
            <a:r>
              <a:rPr lang="en-US" sz="2800" dirty="0" smtClean="0">
                <a:latin typeface="Cambria" panose="02040503050406030204" pitchFamily="18" charset="0"/>
              </a:rPr>
              <a:t>.</a:t>
            </a:r>
            <a:endParaRPr lang="en-US" sz="2800" b="1" u="sng" dirty="0">
              <a:latin typeface="Cambria" panose="02040503050406030204"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p:txBody>
          <a:bodyPr/>
          <a:lstStyle/>
          <a:p>
            <a:pPr eaLnBrk="1" hangingPunct="1"/>
            <a:r>
              <a:rPr lang="en-US" smtClean="0">
                <a:latin typeface="Cambria Bold" pitchFamily="-72" charset="0"/>
              </a:rPr>
              <a:t>What can </a:t>
            </a:r>
            <a:r>
              <a:rPr lang="en-US" i="1" smtClean="0">
                <a:latin typeface="Cambria Bold" pitchFamily="-72" charset="0"/>
              </a:rPr>
              <a:t>churches </a:t>
            </a:r>
            <a:r>
              <a:rPr lang="en-US" smtClean="0">
                <a:latin typeface="Cambria Bold" pitchFamily="-72" charset="0"/>
              </a:rPr>
              <a:t>do?</a:t>
            </a:r>
            <a:endParaRPr lang="en-US" smtClean="0"/>
          </a:p>
        </p:txBody>
      </p:sp>
      <p:sp>
        <p:nvSpPr>
          <p:cNvPr id="47106" name="Content Placeholder 2"/>
          <p:cNvSpPr>
            <a:spLocks noGrp="1"/>
          </p:cNvSpPr>
          <p:nvPr>
            <p:ph idx="4294967295"/>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47107" name="Text Box 4"/>
          <p:cNvSpPr txBox="1">
            <a:spLocks noChangeArrowheads="1"/>
          </p:cNvSpPr>
          <p:nvPr/>
        </p:nvSpPr>
        <p:spPr bwMode="auto">
          <a:xfrm>
            <a:off x="467544" y="1447800"/>
            <a:ext cx="8371656" cy="4785926"/>
          </a:xfrm>
          <a:prstGeom prst="rect">
            <a:avLst/>
          </a:prstGeom>
          <a:noFill/>
          <a:ln w="9525">
            <a:noFill/>
            <a:miter lim="800000"/>
            <a:headEnd/>
            <a:tailEnd/>
          </a:ln>
        </p:spPr>
        <p:txBody>
          <a:bodyPr wrap="square">
            <a:prstTxWarp prst="textNoShape">
              <a:avLst/>
            </a:prstTxWarp>
            <a:spAutoFit/>
          </a:bodyPr>
          <a:lstStyle/>
          <a:p>
            <a:pPr marL="457200" lvl="2" indent="-457200">
              <a:spcAft>
                <a:spcPts val="1000"/>
              </a:spcAft>
              <a:buFont typeface="Wingdings" pitchFamily="-72" charset="2"/>
              <a:buChar char="q"/>
            </a:pPr>
            <a:r>
              <a:rPr lang="en-US" sz="2800" dirty="0">
                <a:latin typeface="Cambria" pitchFamily="-72" charset="0"/>
              </a:rPr>
              <a:t>E</a:t>
            </a:r>
            <a:r>
              <a:rPr lang="en-US" sz="2800" dirty="0" smtClean="0">
                <a:latin typeface="Cambria" pitchFamily="-72" charset="0"/>
              </a:rPr>
              <a:t>ncourage </a:t>
            </a:r>
            <a:r>
              <a:rPr lang="en-US" sz="2800" dirty="0">
                <a:latin typeface="Cambria" pitchFamily="-72" charset="0"/>
              </a:rPr>
              <a:t>youth to involve themselves in church activities</a:t>
            </a:r>
          </a:p>
          <a:p>
            <a:pPr marL="457200" lvl="2" indent="-457200">
              <a:spcAft>
                <a:spcPts val="1000"/>
              </a:spcAft>
              <a:buFont typeface="Wingdings" pitchFamily="-72" charset="2"/>
              <a:buChar char="q"/>
            </a:pPr>
            <a:r>
              <a:rPr lang="en-US" sz="2800" dirty="0" smtClean="0">
                <a:latin typeface="Cambria" pitchFamily="-72" charset="0"/>
              </a:rPr>
              <a:t>Educate </a:t>
            </a:r>
            <a:r>
              <a:rPr lang="en-US" sz="2800" dirty="0">
                <a:latin typeface="Cambria" pitchFamily="-72" charset="0"/>
              </a:rPr>
              <a:t>your community about the harmful effects of alcohol and the problems it can have on family</a:t>
            </a:r>
          </a:p>
          <a:p>
            <a:pPr marL="457200" lvl="2" indent="-457200">
              <a:spcAft>
                <a:spcPts val="1000"/>
              </a:spcAft>
              <a:buFont typeface="Wingdings" pitchFamily="-72" charset="2"/>
              <a:buChar char="q"/>
            </a:pPr>
            <a:r>
              <a:rPr lang="en-US" sz="2800" dirty="0" smtClean="0">
                <a:latin typeface="Cambria" pitchFamily="-72" charset="0"/>
              </a:rPr>
              <a:t>Support </a:t>
            </a:r>
            <a:r>
              <a:rPr lang="en-US" sz="2800" dirty="0">
                <a:latin typeface="Cambria" pitchFamily="-72" charset="0"/>
              </a:rPr>
              <a:t>those who are struggling with alcohol problems</a:t>
            </a:r>
          </a:p>
          <a:p>
            <a:pPr marL="457200" lvl="2" indent="-457200">
              <a:spcAft>
                <a:spcPts val="1000"/>
              </a:spcAft>
              <a:buFont typeface="Wingdings" pitchFamily="-72" charset="2"/>
              <a:buChar char="q"/>
            </a:pPr>
            <a:r>
              <a:rPr lang="en-US" sz="2800" dirty="0" smtClean="0">
                <a:latin typeface="Cambria" pitchFamily="-72" charset="0"/>
              </a:rPr>
              <a:t>Rally </a:t>
            </a:r>
            <a:r>
              <a:rPr lang="en-US" sz="2800" dirty="0">
                <a:latin typeface="Cambria" pitchFamily="-72" charset="0"/>
              </a:rPr>
              <a:t>together to ask those businesses near your church that are advertising alcohol in their windows to take them down and replace them with other ads</a:t>
            </a:r>
            <a:r>
              <a:rPr lang="en-US" sz="2800" dirty="0" smtClean="0">
                <a:latin typeface="Cambria" pitchFamily="-72" charset="0"/>
              </a:rPr>
              <a:t>!</a:t>
            </a:r>
            <a:endParaRPr lang="en-US" sz="1800" b="1" u="sng" dirty="0">
              <a:solidFill>
                <a:schemeClr val="bg1"/>
              </a:solidFill>
              <a:latin typeface="Times New Roman"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p:txBody>
          <a:bodyPr/>
          <a:lstStyle/>
          <a:p>
            <a:pPr eaLnBrk="1" hangingPunct="1"/>
            <a:r>
              <a:rPr lang="en-US" smtClean="0">
                <a:latin typeface="Cambria Bold" pitchFamily="-72" charset="0"/>
              </a:rPr>
              <a:t>What can </a:t>
            </a:r>
            <a:r>
              <a:rPr lang="en-US" i="1" smtClean="0">
                <a:latin typeface="Cambria Bold" pitchFamily="-72" charset="0"/>
              </a:rPr>
              <a:t>schools</a:t>
            </a:r>
            <a:r>
              <a:rPr lang="en-US" smtClean="0">
                <a:latin typeface="Cambria Bold" pitchFamily="-72" charset="0"/>
              </a:rPr>
              <a:t> do?</a:t>
            </a:r>
            <a:endParaRPr lang="en-US" smtClean="0"/>
          </a:p>
        </p:txBody>
      </p:sp>
      <p:sp>
        <p:nvSpPr>
          <p:cNvPr id="49154" name="Content Placeholder 2"/>
          <p:cNvSpPr>
            <a:spLocks noGrp="1"/>
          </p:cNvSpPr>
          <p:nvPr>
            <p:ph idx="4294967295"/>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49155" name="Text Box 4"/>
          <p:cNvSpPr txBox="1">
            <a:spLocks noChangeArrowheads="1"/>
          </p:cNvSpPr>
          <p:nvPr/>
        </p:nvSpPr>
        <p:spPr bwMode="auto">
          <a:xfrm>
            <a:off x="395536" y="1486829"/>
            <a:ext cx="8352928" cy="4914166"/>
          </a:xfrm>
          <a:prstGeom prst="rect">
            <a:avLst/>
          </a:prstGeom>
          <a:noFill/>
          <a:ln w="9525">
            <a:noFill/>
            <a:miter lim="800000"/>
            <a:headEnd/>
            <a:tailEnd/>
          </a:ln>
        </p:spPr>
        <p:txBody>
          <a:bodyPr wrap="square">
            <a:prstTxWarp prst="textNoShape">
              <a:avLst/>
            </a:prstTxWarp>
            <a:spAutoFit/>
          </a:bodyPr>
          <a:lstStyle/>
          <a:p>
            <a:pPr marL="457200" lvl="3" indent="-457200">
              <a:spcAft>
                <a:spcPts val="1000"/>
              </a:spcAft>
              <a:buFont typeface="Wingdings" pitchFamily="-72" charset="2"/>
              <a:buChar char="q"/>
            </a:pPr>
            <a:r>
              <a:rPr lang="en-US" sz="2800" dirty="0" smtClean="0">
                <a:latin typeface="Cambria" pitchFamily="-72" charset="0"/>
              </a:rPr>
              <a:t>Educate </a:t>
            </a:r>
            <a:r>
              <a:rPr lang="en-US" sz="2800" dirty="0">
                <a:latin typeface="Cambria" pitchFamily="-72" charset="0"/>
              </a:rPr>
              <a:t>youth about the harmful effects of alcohol</a:t>
            </a:r>
          </a:p>
          <a:p>
            <a:pPr marL="457200" lvl="3" indent="-457200">
              <a:spcAft>
                <a:spcPts val="1000"/>
              </a:spcAft>
              <a:buFont typeface="Wingdings" pitchFamily="-72" charset="2"/>
              <a:buChar char="q"/>
            </a:pPr>
            <a:r>
              <a:rPr lang="en-US" sz="2800" dirty="0" smtClean="0">
                <a:latin typeface="Cambria" pitchFamily="-72" charset="0"/>
              </a:rPr>
              <a:t>Enforce </a:t>
            </a:r>
            <a:r>
              <a:rPr lang="en-US" sz="2800" dirty="0">
                <a:latin typeface="Cambria" pitchFamily="-72" charset="0"/>
              </a:rPr>
              <a:t>rules about drinking at school and prohibit underage drinking</a:t>
            </a:r>
          </a:p>
          <a:p>
            <a:pPr marL="457200" lvl="3" indent="-457200">
              <a:spcAft>
                <a:spcPts val="1000"/>
              </a:spcAft>
              <a:buFont typeface="Wingdings" pitchFamily="-72" charset="2"/>
              <a:buChar char="q"/>
            </a:pPr>
            <a:r>
              <a:rPr lang="en-US" sz="2800" dirty="0" smtClean="0">
                <a:latin typeface="Cambria" pitchFamily="-72" charset="0"/>
              </a:rPr>
              <a:t>Promote </a:t>
            </a:r>
            <a:r>
              <a:rPr lang="en-US" sz="2800" dirty="0">
                <a:latin typeface="Cambria" pitchFamily="-72" charset="0"/>
              </a:rPr>
              <a:t>activities or a week of awareness to discuss the problems and harmful effects of drinking</a:t>
            </a:r>
          </a:p>
          <a:p>
            <a:pPr marL="457200" lvl="3" indent="-457200">
              <a:spcAft>
                <a:spcPts val="1000"/>
              </a:spcAft>
              <a:buFont typeface="Wingdings" pitchFamily="-72" charset="2"/>
              <a:buChar char="q"/>
            </a:pPr>
            <a:r>
              <a:rPr lang="en-US" sz="2800" dirty="0" smtClean="0">
                <a:latin typeface="Cambria" pitchFamily="-72" charset="0"/>
              </a:rPr>
              <a:t>Ban </a:t>
            </a:r>
            <a:r>
              <a:rPr lang="en-US" sz="2800" dirty="0">
                <a:latin typeface="Cambria" pitchFamily="-72" charset="0"/>
              </a:rPr>
              <a:t>alcohol sponsorship from school events and other school activities</a:t>
            </a:r>
          </a:p>
          <a:p>
            <a:pPr marL="457200" lvl="3" indent="-457200">
              <a:spcAft>
                <a:spcPts val="1000"/>
              </a:spcAft>
              <a:buFont typeface="Wingdings" pitchFamily="-72" charset="2"/>
              <a:buChar char="q"/>
            </a:pPr>
            <a:r>
              <a:rPr lang="en-US" sz="2800" dirty="0" smtClean="0">
                <a:latin typeface="Cambria" pitchFamily="-72" charset="0"/>
              </a:rPr>
              <a:t>Talk </a:t>
            </a:r>
            <a:r>
              <a:rPr lang="en-US" sz="2800" dirty="0">
                <a:latin typeface="Cambria" pitchFamily="-72" charset="0"/>
              </a:rPr>
              <a:t>to businesses near your school to take down alcohol ads in their windows or store </a:t>
            </a:r>
            <a:r>
              <a:rPr lang="en-US" sz="2800" dirty="0" smtClean="0">
                <a:latin typeface="Cambria" pitchFamily="-72" charset="0"/>
              </a:rPr>
              <a:t>fronts</a:t>
            </a:r>
            <a:endParaRPr lang="en-US" dirty="0">
              <a:solidFill>
                <a:schemeClr val="bg1"/>
              </a:solidFill>
              <a:latin typeface="Times New Roman"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p:txBody>
          <a:bodyPr/>
          <a:lstStyle/>
          <a:p>
            <a:pPr eaLnBrk="1" hangingPunct="1"/>
            <a:r>
              <a:rPr lang="en-US" smtClean="0">
                <a:latin typeface="Cambria Bold" pitchFamily="-72" charset="0"/>
              </a:rPr>
              <a:t>What can </a:t>
            </a:r>
            <a:r>
              <a:rPr lang="en-US" i="1" smtClean="0">
                <a:latin typeface="Cambria Bold" pitchFamily="-72" charset="0"/>
              </a:rPr>
              <a:t>communities</a:t>
            </a:r>
            <a:r>
              <a:rPr lang="en-US" smtClean="0">
                <a:latin typeface="Cambria Bold" pitchFamily="-72" charset="0"/>
              </a:rPr>
              <a:t> do?</a:t>
            </a:r>
            <a:endParaRPr lang="en-US" smtClean="0"/>
          </a:p>
        </p:txBody>
      </p:sp>
      <p:sp>
        <p:nvSpPr>
          <p:cNvPr id="51202" name="Content Placeholder 2"/>
          <p:cNvSpPr>
            <a:spLocks noGrp="1"/>
          </p:cNvSpPr>
          <p:nvPr>
            <p:ph idx="4294967295"/>
          </p:nvPr>
        </p:nvSpPr>
        <p:spPr>
          <a:xfrm>
            <a:off x="457200" y="1524000"/>
            <a:ext cx="7848600" cy="1371600"/>
          </a:xfrm>
        </p:spPr>
        <p:txBody>
          <a:bodyPr/>
          <a:lstStyle/>
          <a:p>
            <a:pPr eaLnBrk="1" hangingPunct="1">
              <a:buFont typeface="Arial" pitchFamily="-72" charset="0"/>
              <a:buNone/>
            </a:pPr>
            <a:endParaRPr lang="en-US" smtClean="0"/>
          </a:p>
          <a:p>
            <a:pPr eaLnBrk="1" hangingPunct="1">
              <a:buFont typeface="Wingdings" pitchFamily="-72" charset="2"/>
              <a:buNone/>
            </a:pPr>
            <a:endParaRPr lang="en-US" smtClean="0">
              <a:solidFill>
                <a:schemeClr val="bg1"/>
              </a:solidFill>
            </a:endParaRPr>
          </a:p>
          <a:p>
            <a:pPr eaLnBrk="1" hangingPunct="1"/>
            <a:endParaRPr lang="en-US" smtClean="0">
              <a:solidFill>
                <a:schemeClr val="bg1"/>
              </a:solidFill>
            </a:endParaRPr>
          </a:p>
        </p:txBody>
      </p:sp>
      <p:sp>
        <p:nvSpPr>
          <p:cNvPr id="51203" name="Text Box 4"/>
          <p:cNvSpPr txBox="1">
            <a:spLocks noChangeArrowheads="1"/>
          </p:cNvSpPr>
          <p:nvPr/>
        </p:nvSpPr>
        <p:spPr bwMode="auto">
          <a:xfrm>
            <a:off x="467544" y="1447800"/>
            <a:ext cx="8371656" cy="5165517"/>
          </a:xfrm>
          <a:prstGeom prst="rect">
            <a:avLst/>
          </a:prstGeom>
          <a:noFill/>
          <a:ln w="9525">
            <a:noFill/>
            <a:miter lim="800000"/>
            <a:headEnd/>
            <a:tailEnd/>
          </a:ln>
        </p:spPr>
        <p:txBody>
          <a:bodyPr wrap="square">
            <a:prstTxWarp prst="textNoShape">
              <a:avLst/>
            </a:prstTxWarp>
            <a:spAutoFit/>
          </a:bodyPr>
          <a:lstStyle/>
          <a:p>
            <a:pPr marL="457200" lvl="3" indent="-457200">
              <a:spcAft>
                <a:spcPts val="1000"/>
              </a:spcAft>
              <a:buFont typeface="Wingdings" pitchFamily="-72" charset="2"/>
              <a:buChar char="q"/>
            </a:pPr>
            <a:r>
              <a:rPr lang="en-US" dirty="0" smtClean="0">
                <a:latin typeface="Cambria" pitchFamily="-72" charset="0"/>
              </a:rPr>
              <a:t>Talk </a:t>
            </a:r>
            <a:r>
              <a:rPr lang="en-US" dirty="0">
                <a:latin typeface="Cambria" pitchFamily="-72" charset="0"/>
              </a:rPr>
              <a:t>to businesses in your community about limiting the number of alcohol ads in their windows</a:t>
            </a:r>
          </a:p>
          <a:p>
            <a:pPr marL="457200" lvl="3" indent="-457200">
              <a:spcAft>
                <a:spcPts val="1000"/>
              </a:spcAft>
              <a:buFont typeface="Wingdings" pitchFamily="-72" charset="2"/>
              <a:buChar char="q"/>
            </a:pPr>
            <a:r>
              <a:rPr lang="en-US" dirty="0" smtClean="0">
                <a:latin typeface="Cambria" pitchFamily="-72" charset="0"/>
              </a:rPr>
              <a:t>Strictly </a:t>
            </a:r>
            <a:r>
              <a:rPr lang="en-US" dirty="0">
                <a:latin typeface="Cambria" pitchFamily="-72" charset="0"/>
              </a:rPr>
              <a:t>enforce drinking </a:t>
            </a:r>
            <a:r>
              <a:rPr lang="en-US" dirty="0" smtClean="0">
                <a:latin typeface="Cambria" pitchFamily="-72" charset="0"/>
              </a:rPr>
              <a:t>policies</a:t>
            </a:r>
            <a:endParaRPr lang="en-US" dirty="0">
              <a:latin typeface="Cambria" pitchFamily="-72" charset="0"/>
            </a:endParaRPr>
          </a:p>
          <a:p>
            <a:pPr marL="457200" lvl="3" indent="-457200">
              <a:spcAft>
                <a:spcPts val="1000"/>
              </a:spcAft>
              <a:buFont typeface="Wingdings" pitchFamily="-72" charset="2"/>
              <a:buChar char="q"/>
            </a:pPr>
            <a:r>
              <a:rPr lang="en-US" dirty="0">
                <a:latin typeface="Cambria" pitchFamily="-72" charset="0"/>
              </a:rPr>
              <a:t>I</a:t>
            </a:r>
            <a:r>
              <a:rPr lang="en-US" dirty="0" smtClean="0">
                <a:latin typeface="Cambria" pitchFamily="-72" charset="0"/>
              </a:rPr>
              <a:t>nitiate </a:t>
            </a:r>
            <a:r>
              <a:rPr lang="en-US" dirty="0">
                <a:latin typeface="Cambria" pitchFamily="-72" charset="0"/>
              </a:rPr>
              <a:t>alcohol free events and ban alcohol at community gatherings and activities</a:t>
            </a:r>
          </a:p>
          <a:p>
            <a:pPr marL="457200" lvl="3" indent="-457200">
              <a:spcAft>
                <a:spcPts val="1000"/>
              </a:spcAft>
              <a:buFont typeface="Wingdings" pitchFamily="-72" charset="2"/>
              <a:buChar char="q"/>
            </a:pPr>
            <a:r>
              <a:rPr lang="en-US" dirty="0" smtClean="0">
                <a:latin typeface="Cambria" pitchFamily="-72" charset="0"/>
              </a:rPr>
              <a:t>Investigate </a:t>
            </a:r>
            <a:r>
              <a:rPr lang="en-US" dirty="0">
                <a:latin typeface="Cambria" pitchFamily="-72" charset="0"/>
              </a:rPr>
              <a:t>alcohol harms in your community and collect information</a:t>
            </a:r>
          </a:p>
          <a:p>
            <a:pPr marL="457200" lvl="3" indent="-457200">
              <a:spcAft>
                <a:spcPts val="1000"/>
              </a:spcAft>
              <a:buFont typeface="Wingdings" pitchFamily="-72" charset="2"/>
              <a:buChar char="q"/>
            </a:pPr>
            <a:r>
              <a:rPr lang="en-US" dirty="0" smtClean="0">
                <a:latin typeface="Cambria" pitchFamily="-72" charset="0"/>
              </a:rPr>
              <a:t>Call </a:t>
            </a:r>
            <a:r>
              <a:rPr lang="en-US" dirty="0">
                <a:latin typeface="Cambria" pitchFamily="-72" charset="0"/>
              </a:rPr>
              <a:t>a community meeting with people in your community who can help reduce alcohol harms </a:t>
            </a:r>
          </a:p>
          <a:p>
            <a:pPr marL="457200" lvl="3" indent="-457200">
              <a:spcAft>
                <a:spcPts val="1000"/>
              </a:spcAft>
              <a:buFont typeface="Wingdings" pitchFamily="-72" charset="2"/>
              <a:buChar char="q"/>
            </a:pPr>
            <a:r>
              <a:rPr lang="en-US" dirty="0" smtClean="0">
                <a:latin typeface="Cambria" pitchFamily="-72" charset="0"/>
              </a:rPr>
              <a:t>Work </a:t>
            </a:r>
            <a:r>
              <a:rPr lang="en-US" dirty="0">
                <a:latin typeface="Cambria" pitchFamily="-72" charset="0"/>
              </a:rPr>
              <a:t>together and contact local government to ask them to help enforce policies to that will ban alcohol ads in your jurisdiction.</a:t>
            </a:r>
            <a:r>
              <a:rPr lang="en-US" sz="1800" dirty="0">
                <a:solidFill>
                  <a:schemeClr val="bg1"/>
                </a:solidFill>
                <a:latin typeface="Times New Roman" pitchFamily="-72" charset="0"/>
              </a:rPr>
              <a:t> </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533400" y="304800"/>
            <a:ext cx="8229600" cy="1295400"/>
          </a:xfrm>
        </p:spPr>
        <p:txBody>
          <a:bodyPr/>
          <a:lstStyle/>
          <a:p>
            <a:pPr eaLnBrk="1" hangingPunct="1"/>
            <a:r>
              <a:rPr lang="en-US" sz="4800" b="1" smtClean="0">
                <a:latin typeface="Cambria Bold" pitchFamily="-72" charset="0"/>
              </a:rPr>
              <a:t>Background</a:t>
            </a:r>
            <a:endParaRPr lang="en-US" sz="3600" smtClean="0"/>
          </a:p>
        </p:txBody>
      </p:sp>
      <p:sp>
        <p:nvSpPr>
          <p:cNvPr id="16386" name="Content Placeholder 2"/>
          <p:cNvSpPr>
            <a:spLocks noGrp="1"/>
          </p:cNvSpPr>
          <p:nvPr>
            <p:ph sz="half" idx="1"/>
          </p:nvPr>
        </p:nvSpPr>
        <p:spPr>
          <a:xfrm>
            <a:off x="381000" y="2590800"/>
            <a:ext cx="4191000" cy="3230563"/>
          </a:xfrm>
        </p:spPr>
        <p:txBody>
          <a:bodyPr/>
          <a:lstStyle/>
          <a:p>
            <a:pPr marL="342900" lvl="1" indent="-342900" eaLnBrk="1" hangingPunct="1">
              <a:buFont typeface="Wingdings" pitchFamily="-72" charset="2"/>
              <a:buChar char="Ø"/>
            </a:pPr>
            <a:r>
              <a:rPr lang="en-US" sz="2600" dirty="0" smtClean="0">
                <a:latin typeface="Cambria" pitchFamily="-72" charset="0"/>
              </a:rPr>
              <a:t>Injuries</a:t>
            </a:r>
          </a:p>
          <a:p>
            <a:pPr marL="342900" lvl="1" indent="-342900" eaLnBrk="1" hangingPunct="1">
              <a:buFont typeface="Wingdings" pitchFamily="-72" charset="2"/>
              <a:buChar char="Ø"/>
            </a:pPr>
            <a:r>
              <a:rPr lang="en-US" sz="2600" dirty="0" smtClean="0">
                <a:latin typeface="Cambria" pitchFamily="-72" charset="0"/>
              </a:rPr>
              <a:t>Liver </a:t>
            </a:r>
            <a:r>
              <a:rPr lang="en-US" sz="2600" dirty="0" smtClean="0">
                <a:latin typeface="Cambria" pitchFamily="-72" charset="0"/>
              </a:rPr>
              <a:t>diseases</a:t>
            </a:r>
            <a:endParaRPr lang="en-US" sz="2600" dirty="0" smtClean="0">
              <a:latin typeface="Cambria" pitchFamily="-72" charset="0"/>
            </a:endParaRPr>
          </a:p>
          <a:p>
            <a:pPr marL="342900" lvl="1" indent="-342900" eaLnBrk="1" hangingPunct="1">
              <a:buFont typeface="Wingdings" pitchFamily="-72" charset="2"/>
              <a:buChar char="Ø"/>
            </a:pPr>
            <a:r>
              <a:rPr lang="en-US" sz="2600" dirty="0">
                <a:latin typeface="Cambria" pitchFamily="-72" charset="0"/>
              </a:rPr>
              <a:t>C</a:t>
            </a:r>
            <a:r>
              <a:rPr lang="en-US" sz="2600" dirty="0" smtClean="0">
                <a:latin typeface="Cambria" pitchFamily="-72" charset="0"/>
              </a:rPr>
              <a:t>ancers</a:t>
            </a:r>
            <a:endParaRPr lang="en-US" sz="2600" dirty="0">
              <a:latin typeface="Cambria" pitchFamily="-72" charset="0"/>
            </a:endParaRPr>
          </a:p>
          <a:p>
            <a:pPr marL="342900" lvl="1" indent="-342900" eaLnBrk="1" hangingPunct="1">
              <a:buFont typeface="Wingdings" pitchFamily="-72" charset="2"/>
              <a:buChar char="Ø"/>
            </a:pPr>
            <a:r>
              <a:rPr lang="en-US" sz="2600" dirty="0">
                <a:latin typeface="Cambria" pitchFamily="-72" charset="0"/>
              </a:rPr>
              <a:t>H</a:t>
            </a:r>
            <a:r>
              <a:rPr lang="en-US" sz="2600" dirty="0" smtClean="0">
                <a:latin typeface="Cambria" pitchFamily="-72" charset="0"/>
              </a:rPr>
              <a:t>eart</a:t>
            </a:r>
            <a:r>
              <a:rPr lang="en-US" sz="2600" dirty="0" smtClean="0">
                <a:latin typeface="Cambria" pitchFamily="-72" charset="0"/>
              </a:rPr>
              <a:t> </a:t>
            </a:r>
            <a:r>
              <a:rPr lang="en-US" sz="2600" dirty="0" smtClean="0">
                <a:latin typeface="Cambria" pitchFamily="-72" charset="0"/>
              </a:rPr>
              <a:t>diseases</a:t>
            </a:r>
          </a:p>
          <a:p>
            <a:pPr marL="342900" lvl="1" indent="-342900" eaLnBrk="1" hangingPunct="1">
              <a:buFont typeface="Wingdings" pitchFamily="-72" charset="2"/>
              <a:buChar char="Ø"/>
            </a:pPr>
            <a:r>
              <a:rPr lang="en-US" sz="2600" dirty="0" smtClean="0">
                <a:latin typeface="Cambria" pitchFamily="-72" charset="0"/>
              </a:rPr>
              <a:t>Premature deaths</a:t>
            </a:r>
          </a:p>
          <a:p>
            <a:pPr marL="342900" lvl="1" indent="-342900" eaLnBrk="1" hangingPunct="1">
              <a:buFont typeface="Wingdings" pitchFamily="-72" charset="2"/>
              <a:buChar char="Ø"/>
            </a:pPr>
            <a:r>
              <a:rPr lang="en-US" sz="2600" dirty="0">
                <a:latin typeface="Cambria" pitchFamily="-72" charset="0"/>
              </a:rPr>
              <a:t>Poverty</a:t>
            </a:r>
          </a:p>
          <a:p>
            <a:pPr marL="342900" lvl="1" indent="-342900" eaLnBrk="1" hangingPunct="1">
              <a:buFont typeface="Wingdings" pitchFamily="-72" charset="2"/>
              <a:buChar char="Ø"/>
            </a:pPr>
            <a:r>
              <a:rPr lang="en-US" sz="2600" dirty="0">
                <a:latin typeface="Cambria" pitchFamily="-72" charset="0"/>
              </a:rPr>
              <a:t>Family and partner violence</a:t>
            </a:r>
            <a:endParaRPr lang="en-US" dirty="0"/>
          </a:p>
          <a:p>
            <a:pPr eaLnBrk="1" hangingPunct="1"/>
            <a:endParaRPr lang="en-US" dirty="0"/>
          </a:p>
        </p:txBody>
      </p:sp>
      <p:sp>
        <p:nvSpPr>
          <p:cNvPr id="16387" name="Content Placeholder 3"/>
          <p:cNvSpPr>
            <a:spLocks noGrp="1"/>
          </p:cNvSpPr>
          <p:nvPr>
            <p:ph sz="half" idx="2"/>
          </p:nvPr>
        </p:nvSpPr>
        <p:spPr>
          <a:xfrm>
            <a:off x="4648200" y="2590800"/>
            <a:ext cx="4267200" cy="3459163"/>
          </a:xfrm>
        </p:spPr>
        <p:txBody>
          <a:bodyPr/>
          <a:lstStyle/>
          <a:p>
            <a:pPr marL="342900" lvl="1" indent="-342900" eaLnBrk="1" hangingPunct="1">
              <a:buFont typeface="Wingdings" pitchFamily="-72" charset="2"/>
              <a:buChar char="Ø"/>
            </a:pPr>
            <a:r>
              <a:rPr lang="en-US" sz="2600" smtClean="0">
                <a:latin typeface="Cambria" pitchFamily="-72" charset="0"/>
              </a:rPr>
              <a:t>Poor social acceptance</a:t>
            </a:r>
          </a:p>
          <a:p>
            <a:pPr marL="342900" lvl="1" indent="-342900" eaLnBrk="1" hangingPunct="1">
              <a:buFont typeface="Wingdings" pitchFamily="-72" charset="2"/>
              <a:buChar char="Ø"/>
            </a:pPr>
            <a:r>
              <a:rPr lang="en-US" sz="2600">
                <a:latin typeface="Cambria" pitchFamily="-72" charset="0"/>
              </a:rPr>
              <a:t>V</a:t>
            </a:r>
            <a:r>
              <a:rPr lang="en-US" sz="2600" smtClean="0">
                <a:latin typeface="Cambria" pitchFamily="-72" charset="0"/>
              </a:rPr>
              <a:t>iolence</a:t>
            </a:r>
          </a:p>
          <a:p>
            <a:pPr marL="342900" lvl="1" indent="-342900" eaLnBrk="1" hangingPunct="1">
              <a:buFont typeface="Wingdings" pitchFamily="-72" charset="2"/>
              <a:buChar char="Ø"/>
            </a:pPr>
            <a:r>
              <a:rPr lang="en-US" sz="2600" smtClean="0">
                <a:latin typeface="Cambria" pitchFamily="-72" charset="0"/>
              </a:rPr>
              <a:t>Crime</a:t>
            </a:r>
          </a:p>
          <a:p>
            <a:pPr marL="342900" lvl="1" indent="-342900" eaLnBrk="1" hangingPunct="1">
              <a:buFont typeface="Wingdings" pitchFamily="-72" charset="2"/>
              <a:buChar char="Ø"/>
            </a:pPr>
            <a:r>
              <a:rPr lang="en-US" sz="2600">
                <a:latin typeface="Cambria" pitchFamily="-72" charset="0"/>
              </a:rPr>
              <a:t>T</a:t>
            </a:r>
            <a:r>
              <a:rPr lang="en-US" sz="2600" smtClean="0">
                <a:latin typeface="Cambria" pitchFamily="-72" charset="0"/>
              </a:rPr>
              <a:t>raffic accidents</a:t>
            </a:r>
          </a:p>
          <a:p>
            <a:pPr marL="342900" lvl="1" indent="-342900" eaLnBrk="1" hangingPunct="1">
              <a:buFont typeface="Wingdings" pitchFamily="-72" charset="2"/>
              <a:buChar char="Ø"/>
            </a:pPr>
            <a:r>
              <a:rPr lang="en-US" sz="2600" smtClean="0">
                <a:latin typeface="Cambria" pitchFamily="-72" charset="0"/>
              </a:rPr>
              <a:t>Abuse</a:t>
            </a:r>
          </a:p>
          <a:p>
            <a:pPr marL="342900" lvl="1" indent="-342900" eaLnBrk="1" hangingPunct="1">
              <a:buFont typeface="Wingdings" pitchFamily="-72" charset="2"/>
              <a:buChar char="Ø"/>
            </a:pPr>
            <a:r>
              <a:rPr lang="en-US" sz="2600">
                <a:latin typeface="Cambria" pitchFamily="-72" charset="0"/>
              </a:rPr>
              <a:t>L</a:t>
            </a:r>
            <a:r>
              <a:rPr lang="en-US" sz="2600" smtClean="0">
                <a:latin typeface="Cambria" pitchFamily="-72" charset="0"/>
              </a:rPr>
              <a:t>oss of work</a:t>
            </a:r>
            <a:endParaRPr lang="en-US" smtClean="0"/>
          </a:p>
          <a:p>
            <a:pPr marL="342900" lvl="1" indent="-342900" eaLnBrk="1" hangingPunct="1">
              <a:buFont typeface="Arial" pitchFamily="-72" charset="0"/>
              <a:buChar char="•"/>
            </a:pPr>
            <a:endParaRPr lang="en-US" smtClean="0"/>
          </a:p>
        </p:txBody>
      </p:sp>
      <p:sp>
        <p:nvSpPr>
          <p:cNvPr id="16388" name="Rectangle 4"/>
          <p:cNvSpPr>
            <a:spLocks noChangeArrowheads="1"/>
          </p:cNvSpPr>
          <p:nvPr/>
        </p:nvSpPr>
        <p:spPr bwMode="auto">
          <a:xfrm>
            <a:off x="457200" y="1905000"/>
            <a:ext cx="8001000" cy="579438"/>
          </a:xfrm>
          <a:prstGeom prst="rect">
            <a:avLst/>
          </a:prstGeom>
          <a:noFill/>
          <a:ln w="9525">
            <a:noFill/>
            <a:miter lim="800000"/>
            <a:headEnd/>
            <a:tailEnd/>
          </a:ln>
        </p:spPr>
        <p:txBody>
          <a:bodyPr>
            <a:prstTxWarp prst="textNoShape">
              <a:avLst/>
            </a:prstTxWarp>
            <a:spAutoFit/>
          </a:bodyPr>
          <a:lstStyle/>
          <a:p>
            <a:r>
              <a:rPr lang="en-US" sz="3200">
                <a:latin typeface="Cambria" pitchFamily="-72" charset="0"/>
              </a:rPr>
              <a:t>Misuse and abuse of alcohol can lead to:</a:t>
            </a:r>
            <a:endParaRPr lang="en-US" sz="3000">
              <a:latin typeface="Calibri" pitchFamily="-72"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pPr eaLnBrk="1" hangingPunct="1"/>
            <a:r>
              <a:rPr lang="en-US" smtClean="0">
                <a:latin typeface="Cambria Bold" pitchFamily="-72" charset="0"/>
              </a:rPr>
              <a:t>Who can I contact?</a:t>
            </a:r>
            <a:endParaRPr lang="en-US" smtClean="0"/>
          </a:p>
        </p:txBody>
      </p:sp>
      <p:sp>
        <p:nvSpPr>
          <p:cNvPr id="53250" name="Text Box 5"/>
          <p:cNvSpPr txBox="1">
            <a:spLocks noChangeArrowheads="1"/>
          </p:cNvSpPr>
          <p:nvPr/>
        </p:nvSpPr>
        <p:spPr bwMode="auto">
          <a:xfrm>
            <a:off x="1066800" y="1600200"/>
            <a:ext cx="6781800" cy="3143250"/>
          </a:xfrm>
          <a:prstGeom prst="rect">
            <a:avLst/>
          </a:prstGeom>
          <a:noFill/>
          <a:ln w="9525">
            <a:noFill/>
            <a:miter lim="800000"/>
            <a:headEnd/>
            <a:tailEnd/>
          </a:ln>
        </p:spPr>
        <p:txBody>
          <a:bodyPr>
            <a:prstTxWarp prst="textNoShape">
              <a:avLst/>
            </a:prstTxWarp>
            <a:spAutoFit/>
          </a:bodyPr>
          <a:lstStyle/>
          <a:p>
            <a:pPr algn="ctr"/>
            <a:r>
              <a:rPr lang="en-US" sz="3200" b="1">
                <a:latin typeface="Cambria" pitchFamily="-72" charset="0"/>
              </a:rPr>
              <a:t>Jeanie McKenzie</a:t>
            </a:r>
            <a:endParaRPr lang="en-US" sz="3200">
              <a:latin typeface="Cambria" pitchFamily="-72" charset="0"/>
            </a:endParaRPr>
          </a:p>
          <a:p>
            <a:pPr algn="ctr"/>
            <a:endParaRPr lang="en-US" sz="3200">
              <a:latin typeface="Cambria" pitchFamily="-72" charset="0"/>
            </a:endParaRPr>
          </a:p>
          <a:p>
            <a:pPr algn="ctr"/>
            <a:r>
              <a:rPr lang="en-US" sz="3200">
                <a:latin typeface="Cambria" pitchFamily="-72" charset="0"/>
              </a:rPr>
              <a:t>NCD Advisor, Tobacco and Alcohol Secretariat of the Pacific Community</a:t>
            </a:r>
          </a:p>
          <a:p>
            <a:pPr algn="ctr"/>
            <a:endParaRPr lang="en-US" sz="3200">
              <a:latin typeface="Cambria" pitchFamily="-72" charset="0"/>
            </a:endParaRPr>
          </a:p>
          <a:p>
            <a:pPr algn="ctr">
              <a:spcAft>
                <a:spcPts val="1000"/>
              </a:spcAft>
            </a:pPr>
            <a:r>
              <a:rPr lang="en-US" sz="3200">
                <a:latin typeface="Cambria" pitchFamily="-72" charset="0"/>
              </a:rPr>
              <a:t>Email: </a:t>
            </a:r>
            <a:r>
              <a:rPr lang="en-US" sz="3200" u="sng">
                <a:solidFill>
                  <a:srgbClr val="0000FF"/>
                </a:solidFill>
                <a:latin typeface="Cambria" pitchFamily="-72" charset="0"/>
                <a:hlinkClick r:id="rId3"/>
              </a:rPr>
              <a:t>JeanieM@spc.int</a:t>
            </a:r>
            <a:r>
              <a:rPr lang="en-US" sz="1800">
                <a:latin typeface="Times" pitchFamily="-72" charset="0"/>
              </a:rPr>
              <a:t> </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18434" name="Content Placeholder 2"/>
          <p:cNvSpPr>
            <a:spLocks noGrp="1"/>
          </p:cNvSpPr>
          <p:nvPr>
            <p:ph idx="4294967295"/>
          </p:nvPr>
        </p:nvSpPr>
        <p:spPr/>
        <p:txBody>
          <a:bodyPr/>
          <a:lstStyle/>
          <a:p>
            <a:pPr eaLnBrk="1" hangingPunct="1"/>
            <a:r>
              <a:rPr lang="en-US">
                <a:latin typeface="Cambria" pitchFamily="-72" charset="0"/>
              </a:rPr>
              <a:t>Harmful alcohol use kills 2.5 million people in the world each year.</a:t>
            </a:r>
            <a:endParaRPr lang="en-US"/>
          </a:p>
          <a:p>
            <a:pPr eaLnBrk="1" hangingPunct="1"/>
            <a:endParaRPr lang="en-US"/>
          </a:p>
          <a:p>
            <a:pPr eaLnBrk="1" hangingPunct="1">
              <a:buFont typeface="Arial" pitchFamily="-72" charset="0"/>
              <a:buNone/>
            </a:pPr>
            <a:endParaRPr lang="en-US"/>
          </a:p>
          <a:p>
            <a:pPr eaLnBrk="1" hangingPunct="1"/>
            <a:endParaRPr lang="en-US"/>
          </a:p>
        </p:txBody>
      </p:sp>
      <p:sp>
        <p:nvSpPr>
          <p:cNvPr id="18435" name="Rectangle 5"/>
          <p:cNvSpPr>
            <a:spLocks noChangeArrowheads="1"/>
          </p:cNvSpPr>
          <p:nvPr/>
        </p:nvSpPr>
        <p:spPr bwMode="auto">
          <a:xfrm>
            <a:off x="6935788" y="895350"/>
            <a:ext cx="184150" cy="366713"/>
          </a:xfrm>
          <a:prstGeom prst="rect">
            <a:avLst/>
          </a:prstGeom>
          <a:noFill/>
          <a:ln w="9525">
            <a:noFill/>
            <a:miter lim="800000"/>
            <a:headEnd/>
            <a:tailEnd/>
          </a:ln>
        </p:spPr>
        <p:txBody>
          <a:bodyPr wrap="none">
            <a:prstTxWarp prst="textNoShape">
              <a:avLst/>
            </a:prstTxWarp>
            <a:spAutoFit/>
          </a:bodyPr>
          <a:lstStyle/>
          <a:p>
            <a:endParaRPr lang="en-US" sz="1800"/>
          </a:p>
        </p:txBody>
      </p:sp>
      <p:pic>
        <p:nvPicPr>
          <p:cNvPr id="18436" name="Picture 9" descr="lg3"/>
          <p:cNvPicPr>
            <a:picLocks noChangeAspect="1" noChangeArrowheads="1"/>
          </p:cNvPicPr>
          <p:nvPr/>
        </p:nvPicPr>
        <p:blipFill>
          <a:blip r:embed="rId3"/>
          <a:srcRect/>
          <a:stretch>
            <a:fillRect/>
          </a:stretch>
        </p:blipFill>
        <p:spPr bwMode="auto">
          <a:xfrm>
            <a:off x="1905000" y="2819400"/>
            <a:ext cx="4953000" cy="37179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b="1" smtClean="0">
                <a:latin typeface="Cambria" pitchFamily="-72" charset="0"/>
              </a:rPr>
              <a:t>Did you know?</a:t>
            </a:r>
            <a:r>
              <a:rPr lang="en-US" smtClean="0"/>
              <a:t> </a:t>
            </a:r>
          </a:p>
        </p:txBody>
      </p:sp>
      <p:sp>
        <p:nvSpPr>
          <p:cNvPr id="20482" name="Content Placeholder 2"/>
          <p:cNvSpPr>
            <a:spLocks noGrp="1"/>
          </p:cNvSpPr>
          <p:nvPr>
            <p:ph idx="4294967295"/>
          </p:nvPr>
        </p:nvSpPr>
        <p:spPr/>
        <p:txBody>
          <a:bodyPr/>
          <a:lstStyle/>
          <a:p>
            <a:pPr eaLnBrk="1" hangingPunct="1"/>
            <a:r>
              <a:rPr lang="en-US">
                <a:latin typeface="Cambria" pitchFamily="-72" charset="0"/>
              </a:rPr>
              <a:t>Alcohol is the leading risk factor for disease in the Western Pacific.</a:t>
            </a:r>
            <a:endParaRPr lang="en-US"/>
          </a:p>
          <a:p>
            <a:pPr eaLnBrk="1" hangingPunct="1"/>
            <a:endParaRPr lang="en-US"/>
          </a:p>
        </p:txBody>
      </p:sp>
      <p:pic>
        <p:nvPicPr>
          <p:cNvPr id="20483" name="Picture 9" descr="alcoholconsumptionworld"/>
          <p:cNvPicPr>
            <a:picLocks noChangeAspect="1" noChangeArrowheads="1"/>
          </p:cNvPicPr>
          <p:nvPr/>
        </p:nvPicPr>
        <p:blipFill>
          <a:blip r:embed="rId3"/>
          <a:srcRect/>
          <a:stretch>
            <a:fillRect/>
          </a:stretch>
        </p:blipFill>
        <p:spPr bwMode="auto">
          <a:xfrm>
            <a:off x="1524000" y="2743200"/>
            <a:ext cx="6172200" cy="3905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b="1" smtClean="0">
                <a:latin typeface="Cambria" pitchFamily="-72" charset="0"/>
              </a:rPr>
              <a:t>Did you know?</a:t>
            </a:r>
            <a:endParaRPr lang="en-US" smtClean="0">
              <a:solidFill>
                <a:schemeClr val="bg1"/>
              </a:solidFill>
            </a:endParaRPr>
          </a:p>
        </p:txBody>
      </p:sp>
      <p:sp>
        <p:nvSpPr>
          <p:cNvPr id="22530" name="Content Placeholder 2"/>
          <p:cNvSpPr>
            <a:spLocks noGrp="1"/>
          </p:cNvSpPr>
          <p:nvPr>
            <p:ph idx="1"/>
          </p:nvPr>
        </p:nvSpPr>
        <p:spPr/>
        <p:txBody>
          <a:bodyPr/>
          <a:lstStyle/>
          <a:p>
            <a:pPr>
              <a:spcBef>
                <a:spcPct val="0"/>
              </a:spcBef>
              <a:buFontTx/>
              <a:buChar char="•"/>
            </a:pPr>
            <a:r>
              <a:rPr lang="en-US" dirty="0">
                <a:latin typeface="Cambria" pitchFamily="-72" charset="0"/>
              </a:rPr>
              <a:t>Alcohol drinking by </a:t>
            </a:r>
            <a:r>
              <a:rPr lang="en-US" dirty="0" smtClean="0">
                <a:latin typeface="Cambria" pitchFamily="-72" charset="0"/>
              </a:rPr>
              <a:t>pregnant mothers </a:t>
            </a:r>
            <a:r>
              <a:rPr lang="en-US" dirty="0">
                <a:latin typeface="Cambria" pitchFamily="-72" charset="0"/>
              </a:rPr>
              <a:t>is harmful to the health </a:t>
            </a:r>
            <a:r>
              <a:rPr lang="en-US" dirty="0" smtClean="0">
                <a:latin typeface="Cambria" pitchFamily="-72" charset="0"/>
              </a:rPr>
              <a:t>of developing </a:t>
            </a:r>
            <a:r>
              <a:rPr lang="en-US" dirty="0" smtClean="0">
                <a:latin typeface="Cambria" pitchFamily="-72" charset="0"/>
              </a:rPr>
              <a:t>babies</a:t>
            </a:r>
            <a:r>
              <a:rPr lang="en-US" dirty="0" smtClean="0">
                <a:latin typeface="Cambria" pitchFamily="-72" charset="0"/>
              </a:rPr>
              <a:t>.</a:t>
            </a:r>
            <a:endParaRPr lang="en-US" dirty="0"/>
          </a:p>
          <a:p>
            <a:pPr>
              <a:spcBef>
                <a:spcPct val="0"/>
              </a:spcBef>
              <a:buFontTx/>
              <a:buChar char="•"/>
            </a:pPr>
            <a:endParaRPr lang="en-US" dirty="0"/>
          </a:p>
          <a:p>
            <a:pPr>
              <a:spcBef>
                <a:spcPct val="0"/>
              </a:spcBef>
              <a:buFontTx/>
              <a:buChar char="•"/>
            </a:pPr>
            <a:endParaRPr lang="en-US" dirty="0"/>
          </a:p>
          <a:p>
            <a:pPr eaLnBrk="1" hangingPunct="1"/>
            <a:endParaRPr lang="en-US" dirty="0"/>
          </a:p>
        </p:txBody>
      </p:sp>
      <p:pic>
        <p:nvPicPr>
          <p:cNvPr id="22531" name="Picture 1027" descr="brain_fas"/>
          <p:cNvPicPr>
            <a:picLocks noChangeAspect="1" noChangeArrowheads="1"/>
          </p:cNvPicPr>
          <p:nvPr/>
        </p:nvPicPr>
        <p:blipFill>
          <a:blip r:embed="rId3"/>
          <a:srcRect/>
          <a:stretch>
            <a:fillRect/>
          </a:stretch>
        </p:blipFill>
        <p:spPr bwMode="auto">
          <a:xfrm>
            <a:off x="1619672" y="2852936"/>
            <a:ext cx="5112568" cy="328747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b="1" smtClean="0">
                <a:latin typeface="Cambria Bold" pitchFamily="-72" charset="0"/>
              </a:rPr>
              <a:t>Alcohol affects our youth!</a:t>
            </a:r>
            <a:endParaRPr lang="en-US" smtClean="0">
              <a:solidFill>
                <a:schemeClr val="bg1"/>
              </a:solidFill>
            </a:endParaRPr>
          </a:p>
        </p:txBody>
      </p:sp>
      <p:sp>
        <p:nvSpPr>
          <p:cNvPr id="24578" name="Content Placeholder 2"/>
          <p:cNvSpPr>
            <a:spLocks noGrp="1"/>
          </p:cNvSpPr>
          <p:nvPr>
            <p:ph idx="1"/>
          </p:nvPr>
        </p:nvSpPr>
        <p:spPr/>
        <p:txBody>
          <a:bodyPr/>
          <a:lstStyle/>
          <a:p>
            <a:pPr eaLnBrk="1" hangingPunct="1"/>
            <a:r>
              <a:rPr lang="en-US" smtClean="0">
                <a:latin typeface="Cambria" pitchFamily="-72" charset="0"/>
              </a:rPr>
              <a:t>Alcohol use may affect brain development during adolescence.</a:t>
            </a:r>
            <a:endParaRPr lang="en-US" smtClean="0"/>
          </a:p>
        </p:txBody>
      </p:sp>
      <p:pic>
        <p:nvPicPr>
          <p:cNvPr id="24579" name="Picture 1028" descr="teen-brain"/>
          <p:cNvPicPr>
            <a:picLocks noChangeAspect="1" noChangeArrowheads="1"/>
          </p:cNvPicPr>
          <p:nvPr/>
        </p:nvPicPr>
        <p:blipFill>
          <a:blip r:embed="rId3"/>
          <a:srcRect/>
          <a:stretch>
            <a:fillRect/>
          </a:stretch>
        </p:blipFill>
        <p:spPr bwMode="auto">
          <a:xfrm>
            <a:off x="1295400" y="2971800"/>
            <a:ext cx="6477000" cy="33956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sz="6000" smtClean="0">
                <a:latin typeface="Cambria Bold" pitchFamily="-72" charset="0"/>
              </a:rPr>
              <a:t>Fact</a:t>
            </a:r>
            <a:endParaRPr lang="en-US" smtClean="0"/>
          </a:p>
        </p:txBody>
      </p:sp>
      <p:sp>
        <p:nvSpPr>
          <p:cNvPr id="26626" name="Content Placeholder 2"/>
          <p:cNvSpPr>
            <a:spLocks noGrp="1"/>
          </p:cNvSpPr>
          <p:nvPr>
            <p:ph idx="4294967295"/>
          </p:nvPr>
        </p:nvSpPr>
        <p:spPr/>
        <p:txBody>
          <a:bodyPr/>
          <a:lstStyle/>
          <a:p>
            <a:pPr eaLnBrk="1" hangingPunct="1">
              <a:lnSpc>
                <a:spcPct val="80000"/>
              </a:lnSpc>
              <a:buFontTx/>
              <a:buChar char="•"/>
            </a:pPr>
            <a:r>
              <a:rPr lang="en-US" sz="4000" dirty="0" smtClean="0">
                <a:latin typeface="Cambria" pitchFamily="-72" charset="0"/>
              </a:rPr>
              <a:t>A ban on alcohol ads would lower harmful drinking among young people and lead to fewer deaths from drinking. Banning alcohol ads could lower harmful drinking by almost </a:t>
            </a:r>
            <a:r>
              <a:rPr lang="en-US" sz="4000" b="1" dirty="0" smtClean="0">
                <a:latin typeface="Cambria" pitchFamily="-72" charset="0"/>
              </a:rPr>
              <a:t>1 out of 10</a:t>
            </a:r>
            <a:r>
              <a:rPr lang="en-US" sz="4000" b="1" dirty="0" smtClean="0">
                <a:latin typeface="Cambria" pitchFamily="-72" charset="0"/>
              </a:rPr>
              <a:t>.</a:t>
            </a:r>
            <a:r>
              <a:rPr lang="en-US" sz="2200" dirty="0" smtClean="0">
                <a:solidFill>
                  <a:schemeClr val="bg1"/>
                </a:solidFill>
              </a:rPr>
              <a:t> </a:t>
            </a:r>
            <a:endParaRPr lang="en-US" sz="2200" dirty="0" smtClean="0">
              <a:solidFill>
                <a:schemeClr val="bg1"/>
              </a:solidFill>
            </a:endParaRPr>
          </a:p>
          <a:p>
            <a:pPr eaLnBrk="1" hangingPunct="1">
              <a:lnSpc>
                <a:spcPct val="80000"/>
              </a:lnSpc>
              <a:buFontTx/>
              <a:buNone/>
            </a:pPr>
            <a:endParaRPr lang="en-US" sz="2200" dirty="0" smtClean="0">
              <a:solidFill>
                <a:schemeClr val="bg1"/>
              </a:solidFill>
            </a:endParaRPr>
          </a:p>
          <a:p>
            <a:pPr eaLnBrk="1" hangingPunct="1">
              <a:lnSpc>
                <a:spcPct val="80000"/>
              </a:lnSpc>
            </a:pPr>
            <a:endParaRPr lang="en-US" sz="22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b="1" smtClean="0">
                <a:latin typeface="Cambria Bold" pitchFamily="-72" charset="0"/>
              </a:rPr>
              <a:t>Alcohol affects our youth!</a:t>
            </a:r>
            <a:endParaRPr lang="en-US" smtClean="0"/>
          </a:p>
        </p:txBody>
      </p:sp>
      <p:sp>
        <p:nvSpPr>
          <p:cNvPr id="28674" name="Content Placeholder 2"/>
          <p:cNvSpPr>
            <a:spLocks noGrp="1"/>
          </p:cNvSpPr>
          <p:nvPr>
            <p:ph idx="4294967295"/>
          </p:nvPr>
        </p:nvSpPr>
        <p:spPr/>
        <p:txBody>
          <a:bodyPr/>
          <a:lstStyle/>
          <a:p>
            <a:pPr eaLnBrk="1" hangingPunct="1">
              <a:buFontTx/>
              <a:buChar char="•"/>
            </a:pPr>
            <a:r>
              <a:rPr lang="en-US" smtClean="0">
                <a:latin typeface="Cambria" pitchFamily="-72" charset="0"/>
              </a:rPr>
              <a:t>Alcohol use is linked to youth deaths by drowning, suicide and homicide.</a:t>
            </a:r>
            <a:endParaRPr lang="en-US" smtClean="0">
              <a:solidFill>
                <a:schemeClr val="bg1"/>
              </a:solidFill>
              <a:latin typeface="Cambria" pitchFamily="-72" charset="0"/>
            </a:endParaRPr>
          </a:p>
          <a:p>
            <a:pPr eaLnBrk="1" hangingPunct="1">
              <a:buFontTx/>
              <a:buNone/>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z="6000" smtClean="0">
                <a:latin typeface="Cambria Bold" pitchFamily="-72" charset="0"/>
              </a:rPr>
              <a:t>Fact</a:t>
            </a:r>
            <a:endParaRPr lang="en-US" smtClean="0"/>
          </a:p>
        </p:txBody>
      </p:sp>
      <p:sp>
        <p:nvSpPr>
          <p:cNvPr id="30722" name="Content Placeholder 2"/>
          <p:cNvSpPr>
            <a:spLocks noGrp="1"/>
          </p:cNvSpPr>
          <p:nvPr>
            <p:ph idx="4294967295"/>
          </p:nvPr>
        </p:nvSpPr>
        <p:spPr/>
        <p:txBody>
          <a:bodyPr/>
          <a:lstStyle/>
          <a:p>
            <a:pPr eaLnBrk="1" hangingPunct="1">
              <a:lnSpc>
                <a:spcPct val="80000"/>
              </a:lnSpc>
              <a:buFontTx/>
              <a:buChar char="•"/>
            </a:pPr>
            <a:r>
              <a:rPr lang="en-US" sz="4400" dirty="0" smtClean="0">
                <a:latin typeface="Cambria" pitchFamily="-72" charset="0"/>
              </a:rPr>
              <a:t>Almost </a:t>
            </a:r>
            <a:r>
              <a:rPr lang="en-US" sz="4400" b="1" dirty="0" smtClean="0">
                <a:latin typeface="Cambria" pitchFamily="-72" charset="0"/>
              </a:rPr>
              <a:t>1 out of 10</a:t>
            </a:r>
            <a:r>
              <a:rPr lang="en-US" sz="4400" dirty="0" smtClean="0">
                <a:latin typeface="Cambria" pitchFamily="-72" charset="0"/>
              </a:rPr>
              <a:t> </a:t>
            </a:r>
            <a:r>
              <a:rPr lang="en-US" sz="4400" dirty="0" smtClean="0">
                <a:latin typeface="Cambria" pitchFamily="-72" charset="0"/>
              </a:rPr>
              <a:t>of all deaths for young adults ages 19-29 are due to alcohol related causes. This amounts to up to </a:t>
            </a:r>
            <a:r>
              <a:rPr lang="en-US" sz="4400" b="1" dirty="0" smtClean="0">
                <a:latin typeface="Cambria" pitchFamily="-72" charset="0"/>
              </a:rPr>
              <a:t>320,000</a:t>
            </a:r>
            <a:r>
              <a:rPr lang="en-US" sz="4400" dirty="0" smtClean="0">
                <a:latin typeface="Cambria" pitchFamily="-72" charset="0"/>
              </a:rPr>
              <a:t> deaths in this age group.</a:t>
            </a:r>
            <a:endParaRPr lang="en-US" sz="2200" dirty="0" smtClean="0">
              <a:solidFill>
                <a:srgbClr val="FF0000"/>
              </a:solidFill>
            </a:endParaRPr>
          </a:p>
          <a:p>
            <a:pPr eaLnBrk="1" hangingPunct="1">
              <a:lnSpc>
                <a:spcPct val="80000"/>
              </a:lnSpc>
              <a:buFontTx/>
              <a:buNone/>
            </a:pPr>
            <a:endParaRPr lang="en-US" sz="2200" dirty="0" smtClean="0">
              <a:solidFill>
                <a:schemeClr val="bg1"/>
              </a:solidFill>
            </a:endParaRPr>
          </a:p>
          <a:p>
            <a:pPr eaLnBrk="1" hangingPunct="1">
              <a:lnSpc>
                <a:spcPct val="80000"/>
              </a:lnSpc>
            </a:pPr>
            <a:endParaRPr lang="en-US" sz="2200" dirty="0" smtClean="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924</Words>
  <Application>Microsoft Macintosh PowerPoint</Application>
  <PresentationFormat>On-screen Show (4:3)</PresentationFormat>
  <Paragraphs>110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Banning Forms of Alcohol Advertising</vt:lpstr>
      <vt:lpstr>Background</vt:lpstr>
      <vt:lpstr>Did you know? </vt:lpstr>
      <vt:lpstr>Did you know? </vt:lpstr>
      <vt:lpstr>Did you know?</vt:lpstr>
      <vt:lpstr>Alcohol affects our youth!</vt:lpstr>
      <vt:lpstr>Fact</vt:lpstr>
      <vt:lpstr>Alcohol affects our youth!</vt:lpstr>
      <vt:lpstr>Fact</vt:lpstr>
      <vt:lpstr>We must protect our youth!</vt:lpstr>
      <vt:lpstr>We must protect our youth!</vt:lpstr>
      <vt:lpstr>We must protect our youth!</vt:lpstr>
      <vt:lpstr>We must protect our youth!</vt:lpstr>
      <vt:lpstr>This is OUR community!</vt:lpstr>
      <vt:lpstr>What should we ban?</vt:lpstr>
      <vt:lpstr>What can I do?</vt:lpstr>
      <vt:lpstr>What can churches do?</vt:lpstr>
      <vt:lpstr>What can schools do?</vt:lpstr>
      <vt:lpstr>What can communities do?</vt:lpstr>
      <vt:lpstr>Who can I contact?</vt:lpstr>
    </vt:vector>
  </TitlesOfParts>
  <Company>Toshiba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Banning Forms of Alcohol Advertising</dc:title>
  <dc:creator>nittam</dc:creator>
  <cp:lastModifiedBy>Erica Wong</cp:lastModifiedBy>
  <cp:revision>32</cp:revision>
  <dcterms:created xsi:type="dcterms:W3CDTF">2013-11-01T15:41:24Z</dcterms:created>
  <dcterms:modified xsi:type="dcterms:W3CDTF">2014-07-08T19:20:02Z</dcterms:modified>
</cp:coreProperties>
</file>