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65" r:id="rId4"/>
    <p:sldId id="266" r:id="rId5"/>
    <p:sldId id="257" r:id="rId6"/>
    <p:sldId id="259" r:id="rId7"/>
    <p:sldId id="271" r:id="rId8"/>
    <p:sldId id="267" r:id="rId9"/>
    <p:sldId id="272" r:id="rId10"/>
    <p:sldId id="262" r:id="rId11"/>
    <p:sldId id="270" r:id="rId12"/>
    <p:sldId id="268" r:id="rId13"/>
    <p:sldId id="269" r:id="rId14"/>
    <p:sldId id="261" r:id="rId15"/>
    <p:sldId id="286" r:id="rId16"/>
    <p:sldId id="275" r:id="rId17"/>
    <p:sldId id="280" r:id="rId18"/>
    <p:sldId id="282" r:id="rId19"/>
    <p:sldId id="283" r:id="rId20"/>
    <p:sldId id="284" r:id="rId21"/>
    <p:sldId id="285" r:id="rId22"/>
    <p:sldId id="263" r:id="rId23"/>
    <p:sldId id="27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91" autoAdjust="0"/>
  </p:normalViewPr>
  <p:slideViewPr>
    <p:cSldViewPr>
      <p:cViewPr varScale="1">
        <p:scale>
          <a:sx n="89" d="100"/>
          <a:sy n="89" d="100"/>
        </p:scale>
        <p:origin x="-11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2A0476C-E884-49C8-AE8C-00B77FF64C3E}" type="datetimeFigureOut">
              <a:rPr lang="en-US"/>
              <a:pPr>
                <a:defRPr/>
              </a:pPr>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A164C76-9FE5-4D04-ADD8-9F477A8D8DBE}" type="slidenum">
              <a:rPr lang="en-US"/>
              <a:pPr>
                <a:defRPr/>
              </a:pPr>
              <a:t>‹#›</a:t>
            </a:fld>
            <a:endParaRPr lang="en-US"/>
          </a:p>
        </p:txBody>
      </p:sp>
    </p:spTree>
    <p:extLst>
      <p:ext uri="{BB962C8B-B14F-4D97-AF65-F5344CB8AC3E}">
        <p14:creationId xmlns:p14="http://schemas.microsoft.com/office/powerpoint/2010/main" val="1067311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Prevention Wins, May 2012, http://preventionworksinseattle.blogspot.com/2012_05_01_archive.html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Placeholder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smtClean="0"/>
              <a:t>Citation: K. Fleming, E. Thorson, et al., "Alcohol Advertising Exposure and Perceptions: Links with Alcohol Expectancies and Intentions to Drink or Drinking in </a:t>
            </a:r>
            <a:r>
              <a:rPr lang="en-US" dirty="0" err="1" smtClean="0"/>
              <a:t>Underaged</a:t>
            </a:r>
            <a:r>
              <a:rPr lang="en-US" dirty="0" smtClean="0"/>
              <a:t> Youth and Young Adults," </a:t>
            </a:r>
            <a:r>
              <a:rPr lang="en-US" i="1" dirty="0" smtClean="0"/>
              <a:t>Journal of Health Communication</a:t>
            </a:r>
            <a:r>
              <a:rPr lang="en-US" dirty="0" smtClean="0"/>
              <a:t> 9(2004): 3-29.</a:t>
            </a:r>
            <a:endParaRPr lang="en-US" dirty="0">
              <a:latin typeface="+mj-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P.L. Ellickson, R.L.Collins, K.Hambarsoomians, and D.R. McCaffrey, "Does Alcohol Advertising Promote Adolescent Drinking? Results From a Longitudinal Assessment," </a:t>
            </a:r>
            <a:r>
              <a:rPr lang="en-US" i="1" smtClean="0"/>
              <a:t>Addiction</a:t>
            </a:r>
            <a:r>
              <a:rPr lang="en-US" smtClean="0"/>
              <a:t> 100 (2005): 235-46.</a:t>
            </a:r>
          </a:p>
          <a:p>
            <a:pPr eaLnBrk="1" hangingPunct="1"/>
            <a:r>
              <a:rPr lang="en-US" smtClean="0"/>
              <a:t>Image courtesy of David Pohl (NY Times), May 2007 </a:t>
            </a:r>
          </a:p>
          <a:p>
            <a:pPr eaLnBrk="1" hangingPunct="1"/>
            <a:r>
              <a:rPr lang="en-US" smtClean="0"/>
              <a:t>http://www.nytimes.com/2007/05/22/health/22teen.html?ex=1180411200&amp;en=bfd0e547e3f64434&amp;ei=5123&amp;partner=BREITBART&amp;_r=0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r>
              <a:rPr lang="en-US">
                <a:latin typeface="Cambria" pitchFamily="-72" charset="0"/>
                <a:ea typeface="Calibri" pitchFamily="-72" charset="0"/>
                <a:cs typeface="Calibri" pitchFamily="-72" charset="0"/>
              </a:rPr>
              <a:t>E.W. Austin and C. Knaus, "Predicting the Potential for Risky Behavior Among Those Too Young to Drink as a Result of Appealing Advertising," </a:t>
            </a:r>
            <a:r>
              <a:rPr lang="en-US" i="1">
                <a:latin typeface="Cambria" pitchFamily="-72" charset="0"/>
                <a:ea typeface="Calibri" pitchFamily="-72" charset="0"/>
                <a:cs typeface="Calibri" pitchFamily="-72" charset="0"/>
              </a:rPr>
              <a:t>Journal of Health Communications</a:t>
            </a:r>
            <a:r>
              <a:rPr lang="en-US">
                <a:latin typeface="Cambria" pitchFamily="-72" charset="0"/>
                <a:ea typeface="Calibri" pitchFamily="-72" charset="0"/>
                <a:cs typeface="Calibri" pitchFamily="-72" charset="0"/>
              </a:rPr>
              <a:t> 5(2000): 13-27.</a:t>
            </a:r>
            <a:endParaRPr lang="en-US">
              <a:latin typeface="Times New Roman" pitchFamily="-72" charset="0"/>
              <a:ea typeface="Calibri" pitchFamily="-72" charset="0"/>
              <a:cs typeface="Calibri" pitchFamily="-72" charset="0"/>
            </a:endParaRPr>
          </a:p>
          <a:p>
            <a:r>
              <a:rPr lang="en-US">
                <a:latin typeface="Cambria" pitchFamily="-72" charset="0"/>
                <a:ea typeface="Calibri" pitchFamily="-72" charset="0"/>
                <a:cs typeface="Calibri" pitchFamily="-72" charset="0"/>
              </a:rPr>
              <a:t> E.W. Austin, B. E. Pinkleton, et al., "The Role of Interpretation Processes and Parental Discussion in the Media's Effects on Adolescents' Use of Alcohol," </a:t>
            </a:r>
            <a:r>
              <a:rPr lang="en-US" i="1">
                <a:latin typeface="Cambria" pitchFamily="-72" charset="0"/>
                <a:ea typeface="Calibri" pitchFamily="-72" charset="0"/>
                <a:cs typeface="Calibri" pitchFamily="-72" charset="0"/>
              </a:rPr>
              <a:t>Pediatrics</a:t>
            </a:r>
            <a:r>
              <a:rPr lang="en-US">
                <a:latin typeface="Cambria" pitchFamily="-72" charset="0"/>
                <a:ea typeface="Calibri" pitchFamily="-72" charset="0"/>
                <a:cs typeface="Calibri" pitchFamily="-72" charset="0"/>
              </a:rPr>
              <a:t> 105(2000): 343-349.</a:t>
            </a:r>
            <a:endParaRPr lang="en-US">
              <a:latin typeface="Times New Roman" pitchFamily="-72" charset="0"/>
              <a:ea typeface="Calibri" pitchFamily="-72" charset="0"/>
              <a:cs typeface="Calibri" pitchFamily="-72" charset="0"/>
            </a:endParaRPr>
          </a:p>
          <a:p>
            <a:pPr>
              <a:spcAft>
                <a:spcPts val="1000"/>
              </a:spcAft>
            </a:pPr>
            <a:r>
              <a:rPr lang="en-US">
                <a:latin typeface="Times New Roman" pitchFamily="-72" charset="0"/>
                <a:ea typeface="Calibri" pitchFamily="-72" charset="0"/>
                <a:cs typeface="Calibri" pitchFamily="-72" charset="0"/>
              </a:rPr>
              <a:t> </a:t>
            </a:r>
            <a:r>
              <a:rPr lang="en-US">
                <a:latin typeface="Arial" pitchFamily="-72" charset="0"/>
                <a:ea typeface="Calibri" pitchFamily="-72" charset="0"/>
                <a:cs typeface="Calibri" pitchFamily="-72" charset="0"/>
              </a:rPr>
              <a:t>K. Fleming, E. Thorson, et al., "Alcohol Advertising Exposure and Perceptions: Links with Alcohol Expectancies and Intentions to Drink or Drinking in Underaged Youth and Young Adults," </a:t>
            </a:r>
            <a:r>
              <a:rPr lang="en-US" i="1">
                <a:latin typeface="Arial" pitchFamily="-72" charset="0"/>
                <a:ea typeface="Calibri" pitchFamily="-72" charset="0"/>
                <a:cs typeface="Calibri" pitchFamily="-72" charset="0"/>
              </a:rPr>
              <a:t>Journal of Health Communication</a:t>
            </a:r>
            <a:r>
              <a:rPr lang="en-US">
                <a:latin typeface="Arial" pitchFamily="-72" charset="0"/>
                <a:ea typeface="Calibri" pitchFamily="-72" charset="0"/>
                <a:cs typeface="Calibri" pitchFamily="-72" charset="0"/>
              </a:rPr>
              <a:t> 9(2004): 3-29.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p:cNvSpPr>
          <p:nvPr>
            <p:ph type="sldImg"/>
          </p:nvPr>
        </p:nvSpPr>
        <p:spPr bwMode="auto">
          <a:noFill/>
          <a:ln>
            <a:solidFill>
              <a:srgbClr val="000000"/>
            </a:solidFill>
            <a:miter lim="800000"/>
            <a:headEnd/>
            <a:tailEnd/>
          </a:ln>
        </p:spPr>
      </p:sp>
      <p:sp>
        <p:nvSpPr>
          <p:cNvPr id="63491"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a:t>
            </a:r>
            <a:r>
              <a:rPr lang="en-US">
                <a:latin typeface="Times New Roman" pitchFamily="-72" charset="0"/>
              </a:rPr>
              <a:t>W. Hollingworth, B. E. Ebel, et al., "Prevention of Deaths From Harmful Drinking in the United States: The Potential Effects of Tax Increases and Advertising Bans on Young Drinkers," </a:t>
            </a:r>
            <a:r>
              <a:rPr lang="en-US" i="1">
                <a:latin typeface="Times New Roman" pitchFamily="-72" charset="0"/>
              </a:rPr>
              <a:t>Journal of Studies on Alcohol</a:t>
            </a:r>
            <a:r>
              <a:rPr lang="en-US">
                <a:latin typeface="Times New Roman" pitchFamily="-72" charset="0"/>
              </a:rPr>
              <a:t> 67 (2006): 300-308.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 of a local ordinance or state law, or can be implemented voluntarily by a business, event or organization.</a:t>
            </a:r>
          </a:p>
          <a:p>
            <a:pPr eaLnBrk="1" hangingPunct="1">
              <a:spcBef>
                <a:spcPct val="0"/>
              </a:spcBef>
            </a:pPr>
            <a:endParaRPr lang="en-US" smtClean="0"/>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D9D017B-BCEC-4129-B23B-C852316A8F17}" type="slidenum">
              <a:rPr lang="en-US" sz="1200">
                <a:latin typeface="Calibri" pitchFamily="-72" charset="0"/>
              </a:rPr>
              <a:pPr algn="r"/>
              <a:t>16</a:t>
            </a:fld>
            <a:endParaRPr lang="en-US" sz="1200">
              <a:latin typeface="Calibri" pitchFamily="-7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B0CB12D-C7EA-45D0-A0CF-E4ACC721609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p:cNvSpPr>
          <p:nvPr>
            <p:ph type="sldImg"/>
          </p:nvPr>
        </p:nvSpPr>
        <p:spPr bwMode="auto">
          <a:noFill/>
          <a:ln>
            <a:solidFill>
              <a:srgbClr val="000000"/>
            </a:solidFill>
            <a:miter lim="800000"/>
            <a:headEnd/>
            <a:tailEnd/>
          </a:ln>
        </p:spPr>
      </p:sp>
      <p:sp>
        <p:nvSpPr>
          <p:cNvPr id="57347"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p:cNvSpPr>
          <p:nvPr>
            <p:ph type="sldImg"/>
          </p:nvPr>
        </p:nvSpPr>
        <p:spPr bwMode="auto">
          <a:noFill/>
          <a:ln>
            <a:solidFill>
              <a:srgbClr val="000000"/>
            </a:solidFill>
            <a:miter lim="800000"/>
            <a:headEnd/>
            <a:tailEnd/>
          </a:ln>
        </p:spPr>
      </p:sp>
      <p:sp>
        <p:nvSpPr>
          <p:cNvPr id="59395"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p:cNvSpPr>
          <p:nvPr>
            <p:ph type="sldImg"/>
          </p:nvPr>
        </p:nvSpPr>
        <p:spPr bwMode="auto">
          <a:noFill/>
          <a:ln>
            <a:solidFill>
              <a:srgbClr val="000000"/>
            </a:solidFill>
            <a:miter lim="800000"/>
            <a:headEnd/>
            <a:tailEnd/>
          </a:ln>
        </p:spPr>
      </p:sp>
      <p:sp>
        <p:nvSpPr>
          <p:cNvPr id="61443"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D4BF9D-B290-4F66-B2CC-58FD92C4BC62}"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86EA9DD-DDA2-4C0E-9D1A-F814A8B8CEFF}" type="slidenum">
              <a:rPr lang="en-US" sz="1200">
                <a:latin typeface="Calibri" pitchFamily="-72" charset="0"/>
              </a:rPr>
              <a:pPr algn="r"/>
              <a:t>23</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smtClean="0"/>
              <a:t>Citation: World Health Organization, Alcohol Factsheet, February 2011</a:t>
            </a:r>
          </a:p>
          <a:p>
            <a:pPr eaLnBrk="1" hangingPunct="1"/>
            <a:r>
              <a:rPr lang="en-US" sz="1000" smtClean="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Figure courtesy of Youth Risk Behavior Surveillance -- Pacific Island United States Territories 2007, CDC, November 2008 </a:t>
            </a:r>
          </a:p>
          <a:p>
            <a:pPr eaLnBrk="1" hangingPunct="1"/>
            <a:r>
              <a:rPr lang="en-US" dirty="0"/>
              <a:t>http://</a:t>
            </a:r>
            <a:r>
              <a:rPr lang="en-US" dirty="0" err="1"/>
              <a:t>www.cdc.gov</a:t>
            </a:r>
            <a:r>
              <a:rPr lang="en-US" dirty="0"/>
              <a:t>/</a:t>
            </a:r>
            <a:r>
              <a:rPr lang="en-US" dirty="0" err="1"/>
              <a:t>mmwr</a:t>
            </a:r>
            <a:r>
              <a:rPr lang="en-US" dirty="0"/>
              <a:t>/preview/</a:t>
            </a:r>
            <a:r>
              <a:rPr lang="en-US" dirty="0" err="1"/>
              <a:t>mmwrhtml</a:t>
            </a:r>
            <a:r>
              <a:rPr lang="en-US" dirty="0"/>
              <a:t>/ss5712a2.</a:t>
            </a:r>
            <a:r>
              <a:rPr lang="en-US" dirty="0" smtClean="0"/>
              <a:t>htm</a:t>
            </a:r>
          </a:p>
          <a:p>
            <a:pPr eaLnBrk="1" hangingPunct="1"/>
            <a:endParaRPr lang="en-US" dirty="0" smtClean="0"/>
          </a:p>
          <a:p>
            <a:pPr eaLnBrk="1" hangingPunct="1"/>
            <a:endParaRPr lang="en-US" dirty="0" smtClean="0"/>
          </a:p>
          <a:p>
            <a:pPr eaLnBrk="1" hangingPunct="1"/>
            <a:r>
              <a:rPr lang="en-US" dirty="0" smtClean="0"/>
              <a:t>The chart</a:t>
            </a:r>
            <a:r>
              <a:rPr lang="en-US" baseline="0" dirty="0" smtClean="0"/>
              <a:t> shows that in the Western Pacific, alcohol consumption has increased over the years.</a:t>
            </a:r>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World Health Organization, Alcohol Factsheet, February 2011</a:t>
            </a:r>
          </a:p>
          <a:p>
            <a:pPr eaLnBrk="1" hangingPunct="1"/>
            <a:r>
              <a:rPr lang="en-US" smtClean="0"/>
              <a:t>Image courtesy of Tucson Citizen, “The Face of FAS,” November 2001 </a:t>
            </a:r>
          </a:p>
          <a:p>
            <a:pPr eaLnBrk="1" hangingPunct="1"/>
            <a:r>
              <a:rPr lang="en-US" smtClean="0"/>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of Alcohol Abuse and Alcoholism, The Fact about Youth and Alcohol, date unknown</a:t>
            </a:r>
          </a:p>
          <a:p>
            <a:pPr eaLnBrk="1" hangingPunct="1">
              <a:spcBef>
                <a:spcPct val="0"/>
              </a:spcBef>
            </a:pPr>
            <a:endParaRPr lang="en-US" smtClean="0"/>
          </a:p>
          <a:p>
            <a:pPr eaLnBrk="1" hangingPunct="1">
              <a:spcBef>
                <a:spcPct val="0"/>
              </a:spcBef>
            </a:pPr>
            <a:r>
              <a:rPr lang="en-US" smtClean="0"/>
              <a:t>Significant changes occur in the body during adolescence.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EA96B5-AB7F-4472-B4D3-63E916AE4719}"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a:t>
            </a:r>
            <a:r>
              <a:rPr lang="en-US" smtClean="0">
                <a:latin typeface="Cambria" pitchFamily="-72" charset="0"/>
                <a:ea typeface="Calibri" pitchFamily="-72" charset="0"/>
                <a:cs typeface="Calibri" pitchFamily="-72" charset="0"/>
              </a:rPr>
              <a:t> Saffer, H. (1996). Studying the effects of alcohol advertising on consumption. </a:t>
            </a:r>
            <a:r>
              <a:rPr lang="en-US" i="1" smtClean="0">
                <a:latin typeface="Cambria" pitchFamily="-72" charset="0"/>
                <a:ea typeface="Calibri" pitchFamily="-72" charset="0"/>
                <a:cs typeface="Calibri" pitchFamily="-72" charset="0"/>
              </a:rPr>
              <a:t>Alcohol Health &amp; Research World,</a:t>
            </a:r>
            <a:r>
              <a:rPr lang="en-US" smtClean="0">
                <a:latin typeface="Cambria" pitchFamily="-72" charset="0"/>
                <a:ea typeface="Calibri" pitchFamily="-72" charset="0"/>
                <a:cs typeface="Calibri" pitchFamily="-72" charset="0"/>
              </a:rPr>
              <a:t> 20(4), 266-272. </a:t>
            </a:r>
            <a:endParaRPr lang="en-US" smtClean="0">
              <a:latin typeface="Times New Roman" pitchFamily="-72" charset="0"/>
              <a:ea typeface="Calibri" pitchFamily="-72" charset="0"/>
              <a:cs typeface="Calibri" pitchFamily="-72" charset="0"/>
            </a:endParaRPr>
          </a:p>
          <a:p>
            <a:pPr>
              <a:spcAft>
                <a:spcPts val="1000"/>
              </a:spcAft>
            </a:pPr>
            <a:r>
              <a:rPr lang="en-US" smtClean="0">
                <a:latin typeface="Times New Roman" pitchFamily="-72" charset="0"/>
                <a:ea typeface="Calibri" pitchFamily="-72" charset="0"/>
                <a:cs typeface="Calibri" pitchFamily="-72" charset="0"/>
              </a:rPr>
              <a:t> Saffer, H., Dave, D., (2002). Alcohol consumption and alcohol advertising bans. </a:t>
            </a:r>
            <a:r>
              <a:rPr lang="en-US" i="1" smtClean="0">
                <a:latin typeface="Times New Roman" pitchFamily="-72" charset="0"/>
                <a:ea typeface="Calibri" pitchFamily="-72" charset="0"/>
                <a:cs typeface="Calibri" pitchFamily="-72" charset="0"/>
              </a:rPr>
              <a:t>Applied Economics</a:t>
            </a:r>
            <a:r>
              <a:rPr lang="en-US" smtClean="0">
                <a:latin typeface="Times New Roman" pitchFamily="-72" charset="0"/>
                <a:ea typeface="Calibri" pitchFamily="-72" charset="0"/>
                <a:cs typeface="Calibri" pitchFamily="-72" charset="0"/>
              </a:rPr>
              <a:t>, 34(11), 1325-1334.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of Alcohol Abuse and Alcoholism, The Fact about Youth and Alcohol, date unknown</a:t>
            </a:r>
          </a:p>
          <a:p>
            <a:pPr eaLnBrk="1" hangingPunct="1">
              <a:spcBef>
                <a:spcPct val="0"/>
              </a:spcBef>
            </a:pPr>
            <a:endParaRPr lang="en-US" smtClean="0"/>
          </a:p>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CEB184A-DCD9-42C4-BB68-2D6C48D4ABA4}"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World Health Organization, Alcohol Factsheet, February 2011</a:t>
            </a:r>
          </a:p>
          <a:p>
            <a:pPr eaLnBrk="1" hangingPunct="1"/>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6F498B5-5E4D-4995-B26A-77EA190CB0B8}"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96FCFE-40E3-4B36-B1E3-1B41AD87BE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54B50B-9582-4350-B2D9-FA3B9E928731}"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6121DC-ABF9-4F5F-91D2-64CB704D83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BEFB10-1717-4C13-8562-FD41A9F7FBB8}"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D6BCE7-7D80-41FC-9A70-AEC41CD87B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708ED6-E131-469E-8BA2-F1E52B7FC2B1}"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F4C2E-D24A-4D3B-AA92-E135D93647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FABB10-0D1F-4822-AF94-386178F05726}"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86BF58-982E-4179-8BEE-E3D06A1641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4C7A1E-3F78-489A-AC07-2AFDEE46917D}"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5B82AB-64DD-4A60-BE8F-783E16E341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035656E-9089-43F1-A626-57AABDDCC77C}" type="datetimeFigureOut">
              <a:rPr lang="en-US"/>
              <a:pPr>
                <a:defRPr/>
              </a:pPr>
              <a:t>7/8/14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43AD20-6E6E-4321-AE48-27DA0A4B67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0C2C03-FFD0-46C1-9078-47F62F981C6F}" type="datetimeFigureOut">
              <a:rPr lang="en-US"/>
              <a:pPr>
                <a:defRPr/>
              </a:pPr>
              <a:t>7/8/14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4A3F9C-3892-40A0-89E3-D9E9D097B2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4AB61F-7521-4ADA-A061-BBA9ED47155F}" type="datetimeFigureOut">
              <a:rPr lang="en-US"/>
              <a:pPr>
                <a:defRPr/>
              </a:pPr>
              <a:t>7/8/14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364360-7C9C-44C2-8052-6ED42C60DE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0FA31D-66E2-4D5D-803D-14BBDCEA6BBD}"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1B3D27-A051-4942-A416-0C346655F7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F5A719-87CF-4B9D-B638-5F39B8A1C935}"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21307-202E-42A5-8AB5-7408227224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B88EBD6F-DC02-4BD2-8179-88A43D9F1231}" type="datetimeFigureOut">
              <a:rPr lang="en-US"/>
              <a:pPr>
                <a:defRPr/>
              </a:pPr>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2A60347-324B-4656-AF75-24DA1120DA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mailto:JeanieM@spc.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pic>
        <p:nvPicPr>
          <p:cNvPr id="14338" name="Picture 3" descr="storefront"/>
          <p:cNvPicPr>
            <a:picLocks noChangeAspect="1" noChangeArrowheads="1"/>
          </p:cNvPicPr>
          <p:nvPr/>
        </p:nvPicPr>
        <p:blipFill>
          <a:blip r:embed="rId3"/>
          <a:srcRect/>
          <a:stretch>
            <a:fillRect/>
          </a:stretch>
        </p:blipFill>
        <p:spPr bwMode="auto">
          <a:xfrm>
            <a:off x="0" y="1981200"/>
            <a:ext cx="9144000" cy="5599113"/>
          </a:xfrm>
          <a:prstGeom prst="rect">
            <a:avLst/>
          </a:prstGeom>
          <a:noFill/>
          <a:ln w="9525">
            <a:noFill/>
            <a:miter lim="800000"/>
            <a:headEnd/>
            <a:tailEnd/>
          </a:ln>
        </p:spPr>
      </p:pic>
      <p:sp>
        <p:nvSpPr>
          <p:cNvPr id="14339"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Banning Forms of Alcohol Advertising</a:t>
            </a:r>
            <a:endParaRPr lang="en-US" smtClean="0"/>
          </a:p>
        </p:txBody>
      </p:sp>
      <p:sp>
        <p:nvSpPr>
          <p:cNvPr id="14340"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32770"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2771" name="Picture 1028" descr="alcoholcomic"/>
          <p:cNvPicPr>
            <a:picLocks noChangeAspect="1" noChangeArrowheads="1"/>
          </p:cNvPicPr>
          <p:nvPr/>
        </p:nvPicPr>
        <p:blipFill>
          <a:blip r:embed="rId3"/>
          <a:srcRect/>
          <a:stretch>
            <a:fillRect/>
          </a:stretch>
        </p:blipFill>
        <p:spPr bwMode="auto">
          <a:xfrm>
            <a:off x="1371600" y="1524000"/>
            <a:ext cx="6400800" cy="4637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4818" name="Content Placeholder 2"/>
          <p:cNvSpPr>
            <a:spLocks noGrp="1"/>
          </p:cNvSpPr>
          <p:nvPr>
            <p:ph idx="4294967295"/>
          </p:nvPr>
        </p:nvSpPr>
        <p:spPr/>
        <p:txBody>
          <a:bodyPr/>
          <a:lstStyle/>
          <a:p>
            <a:pPr eaLnBrk="1" hangingPunct="1">
              <a:lnSpc>
                <a:spcPct val="80000"/>
              </a:lnSpc>
            </a:pPr>
            <a:r>
              <a:rPr lang="en-US" sz="3000" smtClean="0">
                <a:latin typeface="Cambria" pitchFamily="-72" charset="0"/>
              </a:rPr>
              <a:t>Studies have found that youth ages 15-20 are most affected by these advertisements. If ads are found favorable to youth within this age range, they tend to have positive expectations about alcohol use and intentions to drink.</a:t>
            </a:r>
            <a:r>
              <a:rPr lang="en-US" smtClean="0"/>
              <a:t> </a:t>
            </a: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4819" name="Picture 5" descr="bud_fun_15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8025" y="3505200"/>
            <a:ext cx="2259013" cy="3200400"/>
          </a:xfrm>
          <a:prstGeom prst="rect">
            <a:avLst/>
          </a:prstGeom>
          <a:noFill/>
          <a:ln w="9525">
            <a:noFill/>
            <a:miter lim="800000"/>
            <a:headEnd/>
            <a:tailEnd/>
          </a:ln>
        </p:spPr>
      </p:pic>
      <p:pic>
        <p:nvPicPr>
          <p:cNvPr id="34820" name="Picture 7" descr="alcohol-ad-1"/>
          <p:cNvPicPr>
            <a:picLocks noChangeAspect="1" noChangeArrowheads="1"/>
          </p:cNvPicPr>
          <p:nvPr/>
        </p:nvPicPr>
        <p:blipFill>
          <a:blip r:embed="rId4"/>
          <a:srcRect/>
          <a:stretch>
            <a:fillRect/>
          </a:stretch>
        </p:blipFill>
        <p:spPr bwMode="auto">
          <a:xfrm>
            <a:off x="838200" y="3657600"/>
            <a:ext cx="3581400" cy="268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6866"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The more alcohol ads young people see, the more likely they are to start drinking at a younger age. </a:t>
            </a:r>
          </a:p>
          <a:p>
            <a:pPr>
              <a:spcAft>
                <a:spcPts val="1000"/>
              </a:spcAft>
            </a:pPr>
            <a:r>
              <a:rPr lang="en-US" sz="2200" smtClean="0">
                <a:latin typeface="Cambria" pitchFamily="-72" charset="0"/>
              </a:rPr>
              <a:t>Long-term studies have found that 7</a:t>
            </a:r>
            <a:r>
              <a:rPr lang="en-US" sz="2200" baseline="30000" smtClean="0">
                <a:latin typeface="Cambria" pitchFamily="-72" charset="0"/>
              </a:rPr>
              <a:t>th</a:t>
            </a:r>
            <a:r>
              <a:rPr lang="en-US" sz="2200" smtClean="0">
                <a:latin typeface="Cambria" pitchFamily="-72" charset="0"/>
              </a:rPr>
              <a:t> grade middle school students that had a higher exposure to alcohol advertising at events and through in-store displays had a higher frequency of drinking when they reached 9</a:t>
            </a:r>
            <a:r>
              <a:rPr lang="en-US" sz="2200" baseline="30000" smtClean="0">
                <a:latin typeface="Cambria" pitchFamily="-72" charset="0"/>
              </a:rPr>
              <a:t>th</a:t>
            </a:r>
            <a:r>
              <a:rPr lang="en-US" sz="2200" smtClean="0">
                <a:latin typeface="Cambria" pitchFamily="-72" charset="0"/>
              </a:rPr>
              <a:t> grade.</a:t>
            </a:r>
            <a:endParaRPr lang="en-US" smtClean="0">
              <a:latin typeface="Times New Roman" pitchFamily="-72" charset="0"/>
            </a:endParaRPr>
          </a:p>
          <a:p>
            <a:pPr>
              <a:spcAft>
                <a:spcPts val="1000"/>
              </a:spcAft>
            </a:pPr>
            <a:endParaRPr lang="en-US" smtClean="0">
              <a:latin typeface="Times New Roman" pitchFamily="-72" charset="0"/>
            </a:endParaRPr>
          </a:p>
          <a:p>
            <a:pPr lvl="1">
              <a:spcAft>
                <a:spcPts val="1000"/>
              </a:spcAft>
              <a:buFont typeface="Arial" pitchFamily="-72" charset="0"/>
              <a:buNone/>
            </a:pPr>
            <a:endParaRPr lang="en-US" smtClean="0">
              <a:latin typeface="Times New Roman" pitchFamily="-72" charset="0"/>
            </a:endParaRPr>
          </a:p>
          <a:p>
            <a:pPr lvl="1">
              <a:spcAft>
                <a:spcPts val="1000"/>
              </a:spcAft>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6867"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810000"/>
            <a:ext cx="5181600" cy="2859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8914" name="Content Placeholder 2"/>
          <p:cNvSpPr>
            <a:spLocks noGrp="1"/>
          </p:cNvSpPr>
          <p:nvPr>
            <p:ph idx="4294967295"/>
          </p:nvPr>
        </p:nvSpPr>
        <p:spPr>
          <a:xfrm>
            <a:off x="381000" y="1600200"/>
            <a:ext cx="8229600" cy="4525963"/>
          </a:xfrm>
        </p:spPr>
        <p:txBody>
          <a:bodyPr/>
          <a:lstStyle/>
          <a:p>
            <a:pPr eaLnBrk="1" hangingPunct="1">
              <a:lnSpc>
                <a:spcPct val="80000"/>
              </a:lnSpc>
              <a:buFontTx/>
              <a:buChar char="•"/>
            </a:pPr>
            <a:r>
              <a:rPr lang="en-US" sz="2800" smtClean="0">
                <a:latin typeface="Cambria" pitchFamily="-72" charset="0"/>
              </a:rPr>
              <a:t>Studies have found that youth ages 15-20 are most affected by these advertisements. If ads are found favorable to youth within this age range, they tend to have positive expectations about alcohol use and intentions to drink.</a:t>
            </a:r>
            <a:r>
              <a:rPr lang="en-US" smtClean="0"/>
              <a:t> </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smtClean="0">
                <a:latin typeface="Times New Roman" pitchFamily="-72" charset="0"/>
              </a:rPr>
              <a:t>Legislation is more effective than self-regulation</a:t>
            </a:r>
            <a:endParaRPr lang="en-US" smtClean="0">
              <a:latin typeface="Cambria Bold" pitchFamily="-72" charset="0"/>
            </a:endParaRPr>
          </a:p>
        </p:txBody>
      </p:sp>
      <p:sp>
        <p:nvSpPr>
          <p:cNvPr id="40962" name="Content Placeholder 2"/>
          <p:cNvSpPr>
            <a:spLocks noGrp="1"/>
          </p:cNvSpPr>
          <p:nvPr>
            <p:ph idx="1"/>
          </p:nvPr>
        </p:nvSpPr>
        <p:spPr/>
        <p:txBody>
          <a:bodyPr/>
          <a:lstStyle/>
          <a:p>
            <a:pPr>
              <a:spcAft>
                <a:spcPts val="1000"/>
              </a:spcAft>
            </a:pPr>
            <a:r>
              <a:rPr lang="en-US">
                <a:latin typeface="Times New Roman" pitchFamily="-72" charset="0"/>
              </a:rPr>
              <a:t>Restrictions and guidelines help to ensure a strong support system. Regulations on alcohol marketing are essential to control alcohol and decrease alcohol-related harm.</a:t>
            </a:r>
            <a:endParaRPr lang="en-US" b="1" u="sng">
              <a:latin typeface="Times New Roman" pitchFamily="-72" charset="0"/>
            </a:endParaRPr>
          </a:p>
          <a:p>
            <a:pPr>
              <a:spcAft>
                <a:spcPts val="1000"/>
              </a:spcAft>
            </a:pPr>
            <a:endParaRPr lang="en-US"/>
          </a:p>
          <a:p>
            <a:pPr eaLnBrk="1" hangingPunct="1">
              <a:buFontTx/>
              <a:buNone/>
            </a:pPr>
            <a:endParaRPr lang="en-US"/>
          </a:p>
          <a:p>
            <a:pPr eaLnBrk="1" hangingPunct="1">
              <a:buFont typeface="Arial" pitchFamily="-72" charset="0"/>
              <a:buNone/>
            </a:pPr>
            <a:endParaRPr lang="en-US"/>
          </a:p>
        </p:txBody>
      </p:sp>
      <p:pic>
        <p:nvPicPr>
          <p:cNvPr id="40963"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802063"/>
            <a:ext cx="4191000" cy="2674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b="1" smtClean="0">
                <a:latin typeface="Times New Roman" pitchFamily="-72" charset="0"/>
              </a:rPr>
              <a:t>Policy works!</a:t>
            </a:r>
            <a:endParaRPr lang="en-US" smtClean="0">
              <a:latin typeface="Cambria Bold" pitchFamily="-72" charset="0"/>
            </a:endParaRPr>
          </a:p>
        </p:txBody>
      </p:sp>
      <p:sp>
        <p:nvSpPr>
          <p:cNvPr id="62467" name="Content Placeholder 2"/>
          <p:cNvSpPr>
            <a:spLocks noGrp="1"/>
          </p:cNvSpPr>
          <p:nvPr>
            <p:ph idx="4294967295"/>
          </p:nvPr>
        </p:nvSpPr>
        <p:spPr/>
        <p:txBody>
          <a:bodyPr/>
          <a:lstStyle/>
          <a:p>
            <a:pPr>
              <a:spcAft>
                <a:spcPts val="1000"/>
              </a:spcAft>
            </a:pPr>
            <a:r>
              <a:rPr lang="en-US">
                <a:latin typeface="Times New Roman" pitchFamily="-72" charset="0"/>
              </a:rPr>
              <a:t>An estimate on the effects of alcohol policies in the U.S. population concluded that a complete ban on alcohol advertising would be the most effective in affecting youth drinking, resulting in fewer deaths from harmful drinking and a 16.4% drop in alcohol-related life-years lost</a:t>
            </a:r>
            <a:endParaRPr lang="en-US" b="1" u="sng">
              <a:latin typeface="Times New Roman" pitchFamily="-72" charset="0"/>
            </a:endParaRPr>
          </a:p>
          <a:p>
            <a:pPr>
              <a:spcAft>
                <a:spcPts val="1000"/>
              </a:spcAft>
            </a:pPr>
            <a:endParaRPr lang="en-US"/>
          </a:p>
          <a:p>
            <a:pPr eaLnBrk="1" hangingPunct="1">
              <a:buFontTx/>
              <a:buNone/>
            </a:pPr>
            <a:endParaRPr lang="en-US"/>
          </a:p>
          <a:p>
            <a:pPr eaLnBrk="1" hangingPunct="1">
              <a:buFont typeface="Arial" pitchFamily="-72" charset="0"/>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What should we ban?</a:t>
            </a:r>
            <a:endParaRPr lang="en-US" smtClean="0"/>
          </a:p>
        </p:txBody>
      </p:sp>
      <p:sp>
        <p:nvSpPr>
          <p:cNvPr id="43010" name="Content Placeholder 2"/>
          <p:cNvSpPr>
            <a:spLocks noGrp="1"/>
          </p:cNvSpPr>
          <p:nvPr>
            <p:ph idx="4294967295"/>
          </p:nvPr>
        </p:nvSpPr>
        <p:spPr>
          <a:xfrm>
            <a:off x="762000" y="1371600"/>
            <a:ext cx="7848600" cy="1371600"/>
          </a:xfrm>
        </p:spPr>
        <p:txBody>
          <a:bodyPr/>
          <a:lstStyle/>
          <a:p>
            <a:pPr eaLnBrk="1" hangingPunct="1"/>
            <a:r>
              <a:rPr lang="en-US" smtClean="0">
                <a:latin typeface="Cambria" pitchFamily="-72" charset="0"/>
              </a:rPr>
              <a:t>Restrict promotion, marketing, or merchandising of alcohol nearby</a:t>
            </a:r>
            <a:r>
              <a:rPr lang="en-US" smtClean="0"/>
              <a:t> </a:t>
            </a:r>
          </a:p>
          <a:p>
            <a:pPr eaLnBrk="1" hangingPunct="1">
              <a:buFont typeface="Wingdings" pitchFamily="-72" charset="2"/>
              <a:buChar char="ü"/>
            </a:pPr>
            <a:endParaRPr lang="en-US" smtClean="0"/>
          </a:p>
          <a:p>
            <a:pPr eaLnBrk="1" hangingPunct="1">
              <a:buFont typeface="Wingdings" pitchFamily="-72" charset="2"/>
              <a:buChar char="ü"/>
            </a:pPr>
            <a:endParaRPr lang="en-US" smtClean="0">
              <a:solidFill>
                <a:schemeClr val="bg1"/>
              </a:solidFill>
            </a:endParaRPr>
          </a:p>
          <a:p>
            <a:pPr eaLnBrk="1" hangingPunct="1"/>
            <a:endParaRPr lang="en-US" smtClean="0">
              <a:solidFill>
                <a:schemeClr val="bg1"/>
              </a:solidFill>
            </a:endParaRPr>
          </a:p>
        </p:txBody>
      </p:sp>
      <p:sp>
        <p:nvSpPr>
          <p:cNvPr id="43011" name="Rectangle 4"/>
          <p:cNvSpPr>
            <a:spLocks noChangeArrowheads="1"/>
          </p:cNvSpPr>
          <p:nvPr/>
        </p:nvSpPr>
        <p:spPr bwMode="auto">
          <a:xfrm>
            <a:off x="990600" y="2667000"/>
            <a:ext cx="3841750" cy="2332038"/>
          </a:xfrm>
          <a:prstGeom prst="rect">
            <a:avLst/>
          </a:prstGeom>
          <a:noFill/>
          <a:ln w="9525">
            <a:noFill/>
            <a:miter lim="800000"/>
            <a:headEnd/>
            <a:tailEnd/>
          </a:ln>
        </p:spPr>
        <p:txBody>
          <a:bodyPr wrap="none">
            <a:prstTxWarp prst="textNoShape">
              <a:avLst/>
            </a:prstTxWarp>
            <a:spAutoFit/>
          </a:bodyPr>
          <a:lstStyle/>
          <a:p>
            <a:pPr>
              <a:spcBef>
                <a:spcPct val="20000"/>
              </a:spcBef>
              <a:buFont typeface="Wingdings" pitchFamily="-72" charset="2"/>
              <a:buChar char="ü"/>
            </a:pPr>
            <a:r>
              <a:rPr lang="en-US" sz="3200">
                <a:latin typeface="Cambria" pitchFamily="-72" charset="0"/>
              </a:rPr>
              <a:t>Schools			</a:t>
            </a:r>
          </a:p>
          <a:p>
            <a:pPr>
              <a:spcBef>
                <a:spcPct val="20000"/>
              </a:spcBef>
              <a:buFont typeface="Wingdings" pitchFamily="-72" charset="2"/>
              <a:buChar char="ü"/>
            </a:pPr>
            <a:r>
              <a:rPr lang="en-US" sz="3200">
                <a:latin typeface="Cambria" pitchFamily="-72" charset="0"/>
              </a:rPr>
              <a:t>Churches</a:t>
            </a:r>
          </a:p>
          <a:p>
            <a:pPr>
              <a:spcBef>
                <a:spcPct val="20000"/>
              </a:spcBef>
              <a:buFont typeface="Wingdings" pitchFamily="-72" charset="2"/>
              <a:buChar char="ü"/>
            </a:pPr>
            <a:r>
              <a:rPr lang="en-US" sz="3200">
                <a:latin typeface="Cambria" pitchFamily="-72" charset="0"/>
              </a:rPr>
              <a:t>Playgrounds</a:t>
            </a:r>
          </a:p>
          <a:p>
            <a:pPr>
              <a:spcBef>
                <a:spcPct val="20000"/>
              </a:spcBef>
              <a:buFont typeface="Wingdings" pitchFamily="-72" charset="2"/>
              <a:buChar char="ü"/>
            </a:pPr>
            <a:r>
              <a:rPr lang="en-US" sz="3200">
                <a:latin typeface="Cambria" pitchFamily="-72" charset="0"/>
              </a:rPr>
              <a:t>Events</a:t>
            </a:r>
            <a:endParaRPr lang="en-US" sz="3200">
              <a:latin typeface="Calibri" pitchFamily="-72" charset="0"/>
            </a:endParaRPr>
          </a:p>
        </p:txBody>
      </p:sp>
      <p:sp>
        <p:nvSpPr>
          <p:cNvPr id="43012" name="Text Box 5"/>
          <p:cNvSpPr txBox="1">
            <a:spLocks noChangeArrowheads="1"/>
          </p:cNvSpPr>
          <p:nvPr/>
        </p:nvSpPr>
        <p:spPr bwMode="auto">
          <a:xfrm>
            <a:off x="4495800" y="2057400"/>
            <a:ext cx="4114800" cy="2332038"/>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72" charset="2"/>
              <a:buNone/>
            </a:pPr>
            <a:endParaRPr lang="en-US" sz="3200">
              <a:latin typeface="Cambria" pitchFamily="-72" charset="0"/>
            </a:endParaRPr>
          </a:p>
          <a:p>
            <a:pPr>
              <a:spcBef>
                <a:spcPct val="20000"/>
              </a:spcBef>
              <a:buFont typeface="Wingdings" pitchFamily="-72" charset="2"/>
              <a:buChar char="ü"/>
            </a:pPr>
            <a:r>
              <a:rPr lang="en-US" sz="3200">
                <a:latin typeface="Cambria" pitchFamily="-72" charset="0"/>
              </a:rPr>
              <a:t>Public celebrations</a:t>
            </a:r>
          </a:p>
          <a:p>
            <a:pPr>
              <a:spcBef>
                <a:spcPct val="20000"/>
              </a:spcBef>
              <a:buFont typeface="Wingdings" pitchFamily="-72" charset="2"/>
              <a:buChar char="ü"/>
            </a:pPr>
            <a:r>
              <a:rPr lang="en-US" sz="3200">
                <a:latin typeface="Cambria" pitchFamily="-72" charset="0"/>
              </a:rPr>
              <a:t>Concerts</a:t>
            </a:r>
          </a:p>
          <a:p>
            <a:pPr>
              <a:spcBef>
                <a:spcPct val="20000"/>
              </a:spcBef>
              <a:buFont typeface="Wingdings" pitchFamily="-72" charset="2"/>
              <a:buChar char="ü"/>
            </a:pPr>
            <a:r>
              <a:rPr lang="en-US" sz="3200">
                <a:latin typeface="Cambria" pitchFamily="-72" charset="0"/>
              </a:rPr>
              <a:t>Fairs</a:t>
            </a:r>
            <a:endParaRPr lang="en-US" sz="32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061325" cy="1143000"/>
          </a:xfrm>
        </p:spPr>
        <p:txBody>
          <a:bodyPr/>
          <a:lstStyle/>
          <a:p>
            <a:r>
              <a:rPr lang="en-US" smtClean="0">
                <a:latin typeface="Cambria Bold" pitchFamily="-72" charset="0"/>
              </a:rPr>
              <a:t>What can be banned or restricted?</a:t>
            </a:r>
            <a:endParaRPr lang="en-US" smtClean="0"/>
          </a:p>
        </p:txBody>
      </p:sp>
      <p:sp>
        <p:nvSpPr>
          <p:cNvPr id="45058" name="Content Placeholder 2"/>
          <p:cNvSpPr>
            <a:spLocks noGrp="1"/>
          </p:cNvSpPr>
          <p:nvPr>
            <p:ph idx="1"/>
          </p:nvPr>
        </p:nvSpPr>
        <p:spPr>
          <a:xfrm>
            <a:off x="457200" y="1557338"/>
            <a:ext cx="8075613" cy="4895850"/>
          </a:xfrm>
        </p:spPr>
        <p:txBody>
          <a:bodyPr/>
          <a:lstStyle/>
          <a:p>
            <a:pPr>
              <a:spcBef>
                <a:spcPct val="0"/>
              </a:spcBef>
            </a:pPr>
            <a:r>
              <a:rPr lang="en-US" sz="2600">
                <a:latin typeface="Cambria" pitchFamily="-72" charset="0"/>
              </a:rPr>
              <a:t>Misleading alcohol ads</a:t>
            </a:r>
          </a:p>
          <a:p>
            <a:pPr>
              <a:spcBef>
                <a:spcPct val="0"/>
              </a:spcBef>
            </a:pPr>
            <a:r>
              <a:rPr lang="en-US" sz="2600">
                <a:latin typeface="Cambria" pitchFamily="-72" charset="0"/>
              </a:rPr>
              <a:t>Ads that target children</a:t>
            </a:r>
          </a:p>
          <a:p>
            <a:pPr>
              <a:spcBef>
                <a:spcPct val="0"/>
              </a:spcBef>
            </a:pPr>
            <a:r>
              <a:rPr lang="en-US" sz="2600">
                <a:latin typeface="Cambria" pitchFamily="-72" charset="0"/>
              </a:rPr>
              <a:t>Pictures of minors in alcohol ads </a:t>
            </a:r>
          </a:p>
          <a:p>
            <a:pPr>
              <a:spcBef>
                <a:spcPct val="0"/>
              </a:spcBef>
            </a:pPr>
            <a:r>
              <a:rPr lang="en-US" sz="2600">
                <a:latin typeface="Cambria" pitchFamily="-72" charset="0"/>
              </a:rPr>
              <a:t>Pictures or statements that encourage drinking</a:t>
            </a:r>
          </a:p>
          <a:p>
            <a:pPr>
              <a:spcBef>
                <a:spcPct val="0"/>
              </a:spcBef>
            </a:pPr>
            <a:r>
              <a:rPr lang="en-US" sz="2600">
                <a:latin typeface="Cambria" pitchFamily="-72" charset="0"/>
              </a:rPr>
              <a:t>Ads in electronic media </a:t>
            </a:r>
          </a:p>
          <a:p>
            <a:pPr>
              <a:spcBef>
                <a:spcPct val="0"/>
              </a:spcBef>
            </a:pPr>
            <a:r>
              <a:rPr lang="en-US" sz="2600">
                <a:latin typeface="Cambria" pitchFamily="-72" charset="0"/>
              </a:rPr>
              <a:t>Outdoor alcohol ads in locations where children are likely to be present such as near schools, public playgrounds and churches</a:t>
            </a:r>
          </a:p>
          <a:p>
            <a:pPr>
              <a:spcBef>
                <a:spcPct val="0"/>
              </a:spcBef>
            </a:pPr>
            <a:r>
              <a:rPr lang="en-US" sz="2600">
                <a:latin typeface="Cambria" pitchFamily="-72" charset="0"/>
              </a:rPr>
              <a:t>Ads on alcohol retail outlet windows and outside areas</a:t>
            </a:r>
          </a:p>
          <a:p>
            <a:pPr>
              <a:spcBef>
                <a:spcPct val="0"/>
              </a:spcBef>
            </a:pPr>
            <a:r>
              <a:rPr lang="en-US" sz="2600">
                <a:latin typeface="Cambria" pitchFamily="-72" charset="0"/>
              </a:rPr>
              <a:t>Alcohol sponsorship at events </a:t>
            </a:r>
          </a:p>
          <a:p>
            <a:pPr>
              <a:spcBef>
                <a:spcPct val="0"/>
              </a:spcBef>
            </a:pPr>
            <a:r>
              <a:rPr lang="en-US" sz="2600">
                <a:latin typeface="Cambria" pitchFamily="-72" charset="0"/>
              </a:rPr>
              <a:t>Giveaways and Contests</a:t>
            </a:r>
          </a:p>
        </p:txBody>
      </p:sp>
      <p:pic>
        <p:nvPicPr>
          <p:cNvPr id="45059" name="Picture 3" descr="http://i.ebayimg.com/t/vintage-80s-BUDWEISER-BUD-MAN-T-Shirt-XS-beer-can-alcohol-super-soft-thin-comfy-/00/s/NzUwWDEwMDA=/z/3McAAMXQ855RoAWp/$(KGrHqYOKpkFGcR)jYMHBRo!Wo4lrw~~60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6863" y="1052513"/>
            <a:ext cx="1871662" cy="1620837"/>
          </a:xfrm>
          <a:prstGeom prst="rect">
            <a:avLst/>
          </a:prstGeom>
          <a:noFill/>
          <a:ln w="9525">
            <a:noFill/>
            <a:miter lim="800000"/>
            <a:headEnd/>
            <a:tailEnd/>
          </a:ln>
        </p:spPr>
      </p:pic>
      <p:pic>
        <p:nvPicPr>
          <p:cNvPr id="45060" name="Picture 4" descr="http://thumbs1.ebaystatic.com/d/l225/m/mmNJBkepQu057uEjF7K8JcQ.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5229225"/>
            <a:ext cx="2146300" cy="1279525"/>
          </a:xfrm>
          <a:prstGeom prst="rect">
            <a:avLst/>
          </a:prstGeom>
          <a:noFill/>
          <a:ln w="9525">
            <a:noFill/>
            <a:miter lim="800000"/>
            <a:headEnd/>
            <a:tailEnd/>
          </a:ln>
        </p:spPr>
      </p:pic>
      <p:sp>
        <p:nvSpPr>
          <p:cNvPr id="6" name="Oval 5"/>
          <p:cNvSpPr/>
          <p:nvPr/>
        </p:nvSpPr>
        <p:spPr>
          <a:xfrm>
            <a:off x="6723063" y="1031875"/>
            <a:ext cx="1719262" cy="16208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a:stCxn id="6" idx="1"/>
            <a:endCxn id="6" idx="5"/>
          </p:cNvCxnSpPr>
          <p:nvPr/>
        </p:nvCxnSpPr>
        <p:spPr>
          <a:xfrm>
            <a:off x="6973888" y="1268413"/>
            <a:ext cx="1216025" cy="11477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646863" y="5157788"/>
            <a:ext cx="1543050" cy="13668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a:stCxn id="10" idx="1"/>
            <a:endCxn id="10" idx="5"/>
          </p:cNvCxnSpPr>
          <p:nvPr/>
        </p:nvCxnSpPr>
        <p:spPr>
          <a:xfrm>
            <a:off x="6872288" y="5357813"/>
            <a:ext cx="1092200" cy="9667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Restrictions on the Promotion of Alcohol</a:t>
            </a:r>
            <a:endParaRPr lang="en-US" dirty="0" smtClean="0"/>
          </a:p>
        </p:txBody>
      </p:sp>
      <p:sp>
        <p:nvSpPr>
          <p:cNvPr id="54277" name="Rectangle 5"/>
          <p:cNvSpPr>
            <a:spLocks noChangeArrowheads="1"/>
          </p:cNvSpPr>
          <p:nvPr/>
        </p:nvSpPr>
        <p:spPr bwMode="auto">
          <a:xfrm>
            <a:off x="395536" y="1565275"/>
            <a:ext cx="8443664" cy="4801314"/>
          </a:xfrm>
          <a:prstGeom prst="rect">
            <a:avLst/>
          </a:prstGeom>
          <a:noFill/>
          <a:ln w="9525">
            <a:noFill/>
            <a:miter lim="800000"/>
            <a:headEnd/>
            <a:tailEnd/>
          </a:ln>
        </p:spPr>
        <p:txBody>
          <a:bodyPr wrap="square">
            <a:prstTxWarp prst="textNoShape">
              <a:avLst/>
            </a:prstTxWarp>
            <a:spAutoFit/>
          </a:bodyPr>
          <a:lstStyle/>
          <a:p>
            <a:pPr marL="457200" indent="-457200">
              <a:buFont typeface="Arial" pitchFamily="-72" charset="0"/>
              <a:buAutoNum type="arabicPeriod"/>
            </a:pPr>
            <a:r>
              <a:rPr lang="en-US" sz="1800" dirty="0">
                <a:latin typeface="Cambria" panose="02040503050406030204" pitchFamily="18" charset="0"/>
              </a:rPr>
              <a:t>Except as authorized by subsection (2), no person shall advertise or promote or arrange for any other person to advertise or promote alcoholic beverages. </a:t>
            </a:r>
          </a:p>
          <a:p>
            <a:pPr marL="457200" indent="-457200">
              <a:buFont typeface="Arial" pitchFamily="-72" charset="0"/>
              <a:buAutoNum type="arabicPeriod"/>
            </a:pPr>
            <a:r>
              <a:rPr lang="en-US" sz="1800" dirty="0">
                <a:latin typeface="Cambria" panose="02040503050406030204" pitchFamily="18" charset="0"/>
              </a:rPr>
              <a:t>Despite subsection (1), a person may do any of the following: </a:t>
            </a:r>
          </a:p>
          <a:p>
            <a:pPr marL="747713" indent="-290513"/>
            <a:r>
              <a:rPr lang="en-US" sz="1800" dirty="0">
                <a:latin typeface="Cambria" panose="02040503050406030204" pitchFamily="18" charset="0"/>
              </a:rPr>
              <a:t>a)  Place advertisements for alcoholic beverages in newspaper media other than publications intended for young people;</a:t>
            </a:r>
          </a:p>
          <a:p>
            <a:pPr marL="747713" indent="-290513"/>
            <a:r>
              <a:rPr lang="en-US" sz="1800" dirty="0">
                <a:latin typeface="Cambria" panose="02040503050406030204" pitchFamily="18" charset="0"/>
              </a:rPr>
              <a:t>b)  Display signs and posters inside licensed premises and inside an alcohol manufacturer’s place of business; </a:t>
            </a:r>
          </a:p>
          <a:p>
            <a:pPr marL="747713" indent="-290513"/>
            <a:r>
              <a:rPr lang="en-US" sz="1800" dirty="0">
                <a:latin typeface="Cambria" panose="02040503050406030204" pitchFamily="18" charset="0"/>
              </a:rPr>
              <a:t>c)  Undertake trade communications between producers, manufacturers, importers and sellers of alcoholic beverages; </a:t>
            </a:r>
            <a:endParaRPr lang="en-US" sz="1800" b="1" dirty="0">
              <a:solidFill>
                <a:srgbClr val="4F81BD"/>
              </a:solidFill>
              <a:latin typeface="Cambria" panose="02040503050406030204" pitchFamily="18" charset="0"/>
              <a:ea typeface="ＭＳ ゴシック" pitchFamily="-72" charset="-128"/>
              <a:cs typeface="ＭＳ ゴシック" pitchFamily="-72" charset="-128"/>
            </a:endParaRPr>
          </a:p>
          <a:p>
            <a:pPr marL="747713" indent="-290513"/>
            <a:r>
              <a:rPr lang="en-US" sz="1800" dirty="0">
                <a:latin typeface="Cambria" panose="02040503050406030204" pitchFamily="18" charset="0"/>
              </a:rPr>
              <a:t>d)  Display the name, address and logo only of an alcohol manufacturer or distributor on the exterior of delivery vehicles for alcoholic beverages; </a:t>
            </a:r>
          </a:p>
          <a:p>
            <a:pPr marL="747713" indent="-290513"/>
            <a:r>
              <a:rPr lang="en-US" sz="1800" dirty="0">
                <a:latin typeface="Cambria" panose="02040503050406030204" pitchFamily="18" charset="0"/>
              </a:rPr>
              <a:t>e)  Use labeling and packaging for alcoholic products that complies with regulations under this Act; and 	</a:t>
            </a:r>
          </a:p>
          <a:p>
            <a:pPr marL="747713" indent="-290513"/>
            <a:r>
              <a:rPr lang="en-US" sz="1800" dirty="0">
                <a:latin typeface="Cambria" panose="02040503050406030204" pitchFamily="18" charset="0"/>
              </a:rPr>
              <a:t>f)  Display materials related to winemaking in museums or education establishments as well as at presentations and tastings of alcoholic beverages. Advertising for alcoholic beverages and other materials authorized by subsection (2)</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Restrictions on the Promotion of Alcohol</a:t>
            </a:r>
            <a:endParaRPr lang="en-US" dirty="0" smtClean="0"/>
          </a:p>
        </p:txBody>
      </p:sp>
      <p:sp>
        <p:nvSpPr>
          <p:cNvPr id="56323"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6324" name="Rectangle 4"/>
          <p:cNvSpPr>
            <a:spLocks noChangeArrowheads="1"/>
          </p:cNvSpPr>
          <p:nvPr/>
        </p:nvSpPr>
        <p:spPr bwMode="auto">
          <a:xfrm>
            <a:off x="467544" y="1654175"/>
            <a:ext cx="8066856" cy="3046988"/>
          </a:xfrm>
          <a:prstGeom prst="rect">
            <a:avLst/>
          </a:prstGeom>
          <a:noFill/>
          <a:ln w="9525">
            <a:noFill/>
            <a:miter lim="800000"/>
            <a:headEnd/>
            <a:tailEnd/>
          </a:ln>
        </p:spPr>
        <p:txBody>
          <a:bodyPr wrap="square">
            <a:prstTxWarp prst="textNoShape">
              <a:avLst/>
            </a:prstTxWarp>
            <a:spAutoFit/>
          </a:bodyPr>
          <a:lstStyle/>
          <a:p>
            <a:pPr marL="234950" lvl="2" indent="-234950"/>
            <a:r>
              <a:rPr lang="en-US" dirty="0">
                <a:latin typeface="Cambria" panose="02040503050406030204" pitchFamily="18" charset="0"/>
              </a:rPr>
              <a:t>3. All shall be limited to describing or depicting the type, strength, origin, composition and other production characteristics of the alcohol product and the name and address of the manufacturer and agents, as well as methods of sale and consumption.</a:t>
            </a:r>
          </a:p>
          <a:p>
            <a:pPr marL="234950" lvl="2" indent="-234950"/>
            <a:r>
              <a:rPr lang="en-US" dirty="0">
                <a:latin typeface="Cambria" panose="02040503050406030204" pitchFamily="18" charset="0"/>
              </a:rPr>
              <a:t>4. All advertising for alcoholic beverages except in trade communications must carry a health message specifying that “Alcohol can be dangerous for your health.”</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dirty="0" smtClean="0">
                <a:latin typeface="Cambria" pitchFamily="-72" charset="0"/>
              </a:rPr>
              <a:t>Injuries</a:t>
            </a:r>
          </a:p>
          <a:p>
            <a:pPr marL="342900" lvl="1" indent="-342900" eaLnBrk="1" hangingPunct="1">
              <a:buFont typeface="Wingdings" pitchFamily="-72" charset="2"/>
              <a:buChar char="Ø"/>
            </a:pPr>
            <a:r>
              <a:rPr lang="en-US" sz="2600" dirty="0" smtClean="0">
                <a:latin typeface="Cambria" pitchFamily="-72" charset="0"/>
              </a:rPr>
              <a:t>Liver </a:t>
            </a:r>
            <a:r>
              <a:rPr lang="en-US" sz="2600" dirty="0" smtClean="0">
                <a:latin typeface="Cambria" pitchFamily="-72" charset="0"/>
              </a:rPr>
              <a:t>disease</a:t>
            </a:r>
            <a:r>
              <a:rPr lang="en-US" sz="2600" dirty="0" smtClean="0">
                <a:latin typeface="Cambria" pitchFamily="-72" charset="0"/>
              </a:rPr>
              <a:t>s</a:t>
            </a:r>
            <a:endParaRPr lang="en-US" sz="2600" dirty="0" smtClean="0">
              <a:latin typeface="Cambria" pitchFamily="-72" charset="0"/>
            </a:endParaRPr>
          </a:p>
          <a:p>
            <a:pPr marL="342900" lvl="1" indent="-342900" eaLnBrk="1" hangingPunct="1">
              <a:buFont typeface="Wingdings" pitchFamily="-72" charset="2"/>
              <a:buChar char="Ø"/>
            </a:pPr>
            <a:r>
              <a:rPr lang="en-US" sz="2600" dirty="0">
                <a:latin typeface="Cambria" pitchFamily="-72" charset="0"/>
              </a:rPr>
              <a:t>C</a:t>
            </a:r>
            <a:r>
              <a:rPr lang="en-US" sz="2600" dirty="0" smtClean="0">
                <a:latin typeface="Cambria" pitchFamily="-72" charset="0"/>
              </a:rPr>
              <a:t>ancers</a:t>
            </a:r>
            <a:endParaRPr lang="en-US" sz="2600" dirty="0">
              <a:latin typeface="Cambria" pitchFamily="-72" charset="0"/>
            </a:endParaRPr>
          </a:p>
          <a:p>
            <a:pPr marL="342900" lvl="1" indent="-342900" eaLnBrk="1" hangingPunct="1">
              <a:buFont typeface="Wingdings" pitchFamily="-72" charset="2"/>
              <a:buChar char="Ø"/>
            </a:pPr>
            <a:r>
              <a:rPr lang="en-US" sz="2600" dirty="0" smtClean="0">
                <a:latin typeface="Cambria" pitchFamily="-72" charset="0"/>
              </a:rPr>
              <a:t>Heart </a:t>
            </a:r>
            <a:r>
              <a:rPr lang="en-US" sz="2600" dirty="0" smtClean="0">
                <a:latin typeface="Cambria" pitchFamily="-72" charset="0"/>
              </a:rPr>
              <a:t>diseases</a:t>
            </a:r>
            <a:endParaRPr lang="en-US" sz="2600" dirty="0" smtClean="0">
              <a:latin typeface="Cambria" pitchFamily="-72" charset="0"/>
            </a:endParaRPr>
          </a:p>
          <a:p>
            <a:pPr marL="342900" lvl="1" indent="-342900" eaLnBrk="1" hangingPunct="1">
              <a:buFont typeface="Wingdings" pitchFamily="-72" charset="2"/>
              <a:buChar char="Ø"/>
            </a:pPr>
            <a:r>
              <a:rPr lang="en-US" sz="2600" dirty="0" smtClean="0">
                <a:latin typeface="Cambria" pitchFamily="-72" charset="0"/>
              </a:rPr>
              <a:t>Premature deaths</a:t>
            </a:r>
          </a:p>
          <a:p>
            <a:pPr marL="342900" lvl="1" indent="-342900" eaLnBrk="1" hangingPunct="1">
              <a:buFont typeface="Wingdings" pitchFamily="-72" charset="2"/>
              <a:buChar char="Ø"/>
            </a:pPr>
            <a:r>
              <a:rPr lang="en-US" sz="2600" dirty="0">
                <a:latin typeface="Cambria" pitchFamily="-72" charset="0"/>
              </a:rPr>
              <a:t>Poverty</a:t>
            </a:r>
          </a:p>
          <a:p>
            <a:pPr marL="342900" lvl="1" indent="-342900" eaLnBrk="1" hangingPunct="1">
              <a:buFont typeface="Wingdings" pitchFamily="-72" charset="2"/>
              <a:buChar char="Ø"/>
            </a:pPr>
            <a:r>
              <a:rPr lang="en-US" sz="2600" dirty="0">
                <a:latin typeface="Cambria" pitchFamily="-72" charset="0"/>
              </a:rPr>
              <a:t>Family and partner violence</a:t>
            </a:r>
            <a:endParaRPr lang="en-US" dirty="0"/>
          </a:p>
          <a:p>
            <a:pPr eaLnBrk="1" hangingPunct="1"/>
            <a:endParaRPr lang="en-US" dirty="0"/>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Alcohol Sponsorship Prohibited</a:t>
            </a:r>
            <a:endParaRPr lang="en-US" dirty="0" smtClean="0"/>
          </a:p>
        </p:txBody>
      </p:sp>
      <p:sp>
        <p:nvSpPr>
          <p:cNvPr id="58371" name="Content Placeholder 2"/>
          <p:cNvSpPr>
            <a:spLocks noGrp="1"/>
          </p:cNvSpPr>
          <p:nvPr>
            <p:ph idx="4294967295"/>
          </p:nvPr>
        </p:nvSpPr>
        <p:spPr>
          <a:xfrm>
            <a:off x="457200" y="1905000"/>
            <a:ext cx="8229600" cy="4525963"/>
          </a:xfrm>
        </p:spPr>
        <p:txBody>
          <a:bodyPr/>
          <a:lstStyle/>
          <a:p>
            <a:pPr eaLnBrk="1" hangingPunct="1">
              <a:buFontTx/>
              <a:buNone/>
            </a:pPr>
            <a:endParaRPr lang="en-US" dirty="0"/>
          </a:p>
          <a:p>
            <a:pPr eaLnBrk="1" hangingPunct="1">
              <a:buFont typeface="Arial" pitchFamily="-72" charset="0"/>
              <a:buNone/>
            </a:pPr>
            <a:endParaRPr lang="en-US" dirty="0"/>
          </a:p>
        </p:txBody>
      </p:sp>
      <p:sp>
        <p:nvSpPr>
          <p:cNvPr id="58372" name="Rectangle 4"/>
          <p:cNvSpPr>
            <a:spLocks noChangeArrowheads="1"/>
          </p:cNvSpPr>
          <p:nvPr/>
        </p:nvSpPr>
        <p:spPr bwMode="auto">
          <a:xfrm>
            <a:off x="457200" y="1600200"/>
            <a:ext cx="8153400" cy="3785652"/>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anose="02040503050406030204" pitchFamily="18" charset="0"/>
              </a:rPr>
              <a:t>1) This section applies to any event or activity if its name or any item used or associated with it or in connection with the organization, promotion, marketing or merchandising of the event or activity includes or is associated directly or indirectly with:</a:t>
            </a:r>
          </a:p>
          <a:p>
            <a:pPr marL="1371600" lvl="2" indent="-457200"/>
            <a:r>
              <a:rPr lang="en-US" dirty="0">
                <a:latin typeface="Cambria" panose="02040503050406030204" pitchFamily="18" charset="0"/>
              </a:rPr>
              <a:t>a)  any alcohol product; or </a:t>
            </a:r>
          </a:p>
          <a:p>
            <a:pPr marL="1371600" lvl="2" indent="-457200"/>
            <a:r>
              <a:rPr lang="en-US" dirty="0">
                <a:latin typeface="Cambria" panose="02040503050406030204" pitchFamily="18" charset="0"/>
              </a:rPr>
              <a:t>b)  any trade mark of an alcohol product; or </a:t>
            </a:r>
          </a:p>
          <a:p>
            <a:pPr marL="1371600" lvl="2" indent="-457200"/>
            <a:r>
              <a:rPr lang="en-US" dirty="0">
                <a:latin typeface="Cambria" panose="02040503050406030204" pitchFamily="18" charset="0"/>
              </a:rPr>
              <a:t>c)  a company name or any part of a company name which may be included in that alcohol product trade mark. </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Alcohol Sponsorship Prohibited</a:t>
            </a:r>
            <a:endParaRPr lang="en-US" dirty="0" smtClean="0"/>
          </a:p>
        </p:txBody>
      </p:sp>
      <p:sp>
        <p:nvSpPr>
          <p:cNvPr id="60419" name="Content Placeholder 2"/>
          <p:cNvSpPr>
            <a:spLocks noGrp="1"/>
          </p:cNvSpPr>
          <p:nvPr>
            <p:ph idx="4294967295"/>
          </p:nvPr>
        </p:nvSpPr>
        <p:spPr>
          <a:xfrm>
            <a:off x="457200" y="1905000"/>
            <a:ext cx="8229600" cy="4525963"/>
          </a:xfrm>
        </p:spPr>
        <p:txBody>
          <a:bodyPr/>
          <a:lstStyle/>
          <a:p>
            <a:pPr eaLnBrk="1" hangingPunct="1">
              <a:buFontTx/>
              <a:buNone/>
            </a:pPr>
            <a:endParaRPr lang="en-US" dirty="0"/>
          </a:p>
          <a:p>
            <a:pPr eaLnBrk="1" hangingPunct="1">
              <a:buFont typeface="Arial" pitchFamily="-72" charset="0"/>
              <a:buNone/>
            </a:pPr>
            <a:endParaRPr lang="en-US" dirty="0"/>
          </a:p>
        </p:txBody>
      </p:sp>
      <p:sp>
        <p:nvSpPr>
          <p:cNvPr id="60420" name="Rectangle 4"/>
          <p:cNvSpPr>
            <a:spLocks noChangeArrowheads="1"/>
          </p:cNvSpPr>
          <p:nvPr/>
        </p:nvSpPr>
        <p:spPr bwMode="auto">
          <a:xfrm>
            <a:off x="457200" y="1524000"/>
            <a:ext cx="8153400" cy="4893647"/>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anose="02040503050406030204" pitchFamily="18" charset="0"/>
              </a:rPr>
              <a:t>2)  No person shall: </a:t>
            </a:r>
          </a:p>
          <a:p>
            <a:pPr marL="858838" indent="-401638"/>
            <a:r>
              <a:rPr lang="en-US" dirty="0">
                <a:latin typeface="Cambria" panose="02040503050406030204" pitchFamily="18" charset="0"/>
              </a:rPr>
              <a:t>a)  organize or promote any such event or activity which is to take place, in whole or in part, in (name of country); or </a:t>
            </a:r>
          </a:p>
          <a:p>
            <a:pPr marL="858838" indent="-401638"/>
            <a:r>
              <a:rPr lang="en-US" dirty="0">
                <a:latin typeface="Cambria" panose="02040503050406030204" pitchFamily="18" charset="0"/>
              </a:rPr>
              <a:t>b)  make any financial contribution towards the event or activity which is to take place, or is taking place, or has taken place, in whole or in part, in (name of country); or </a:t>
            </a:r>
          </a:p>
          <a:p>
            <a:pPr marL="858838" indent="-401638"/>
            <a:r>
              <a:rPr lang="en-US" dirty="0">
                <a:latin typeface="Cambria" panose="02040503050406030204" pitchFamily="18" charset="0"/>
              </a:rPr>
              <a:t>c)  make any financial contribution to any person in respect of:</a:t>
            </a:r>
          </a:p>
          <a:p>
            <a:pPr marL="1204913" indent="-290513"/>
            <a:r>
              <a:rPr lang="en-US" dirty="0" err="1">
                <a:latin typeface="Cambria" panose="02040503050406030204" pitchFamily="18" charset="0"/>
              </a:rPr>
              <a:t>i</a:t>
            </a:r>
            <a:r>
              <a:rPr lang="en-US" dirty="0">
                <a:latin typeface="Cambria" panose="02040503050406030204" pitchFamily="18" charset="0"/>
              </a:rPr>
              <a:t>)  the organization or promotion of the event or activity by that person; or </a:t>
            </a:r>
          </a:p>
          <a:p>
            <a:pPr marL="858838" indent="-401638"/>
            <a:r>
              <a:rPr lang="en-US" dirty="0">
                <a:latin typeface="Cambria" panose="02040503050406030204" pitchFamily="18" charset="0"/>
              </a:rPr>
              <a:t>		ii)  participation by the person.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I</a:t>
            </a:r>
            <a:r>
              <a:rPr lang="en-US" smtClean="0">
                <a:latin typeface="Cambria Bold" pitchFamily="-72" charset="0"/>
              </a:rPr>
              <a:t> do?</a:t>
            </a:r>
            <a:endParaRPr lang="en-US" smtClean="0"/>
          </a:p>
        </p:txBody>
      </p:sp>
      <p:sp>
        <p:nvSpPr>
          <p:cNvPr id="47106"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7107" name="Text Box 1029"/>
          <p:cNvSpPr txBox="1">
            <a:spLocks noChangeArrowheads="1"/>
          </p:cNvSpPr>
          <p:nvPr/>
        </p:nvSpPr>
        <p:spPr bwMode="auto">
          <a:xfrm>
            <a:off x="395288" y="1524000"/>
            <a:ext cx="8353425" cy="2908300"/>
          </a:xfrm>
          <a:prstGeom prst="rect">
            <a:avLst/>
          </a:prstGeom>
          <a:noFill/>
          <a:ln w="9525">
            <a:noFill/>
            <a:miter lim="800000"/>
            <a:headEnd/>
            <a:tailEnd/>
          </a:ln>
        </p:spPr>
        <p:txBody>
          <a:bodyPr>
            <a:prstTxWarp prst="textNoShape">
              <a:avLst/>
            </a:prstTxWarp>
            <a:spAutoFit/>
          </a:bodyPr>
          <a:lstStyle/>
          <a:p>
            <a:pPr marL="457200" lvl="3" indent="-457200">
              <a:spcAft>
                <a:spcPts val="1000"/>
              </a:spcAft>
              <a:buFont typeface="Wingdings" pitchFamily="-72" charset="2"/>
              <a:buChar char="q"/>
            </a:pPr>
            <a:r>
              <a:rPr lang="en-US" sz="2800">
                <a:latin typeface="Cambria" pitchFamily="-72" charset="0"/>
              </a:rPr>
              <a:t>Put together a project with a team/working group to help you speak at community meetings and with local government to help ban alcohol ads. </a:t>
            </a:r>
          </a:p>
          <a:p>
            <a:pPr marL="457200" lvl="3" indent="-457200">
              <a:spcAft>
                <a:spcPts val="1000"/>
              </a:spcAft>
              <a:buFont typeface="Wingdings" pitchFamily="-72" charset="2"/>
              <a:buChar char="q"/>
            </a:pPr>
            <a:r>
              <a:rPr lang="en-US" sz="2800">
                <a:latin typeface="Cambria" pitchFamily="-72" charset="0"/>
              </a:rPr>
              <a:t> Talk to businesses to take down alcohol ads in their windows or store fronts take them out of in store displays.</a:t>
            </a:r>
            <a:endParaRPr lang="en-US" sz="2800" b="1" u="sng">
              <a:latin typeface="Cambria"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latin typeface="Cambria Bold" pitchFamily="-72" charset="0"/>
              </a:rPr>
              <a:t>Who can I contact?</a:t>
            </a:r>
            <a:endParaRPr lang="en-US" smtClean="0"/>
          </a:p>
        </p:txBody>
      </p:sp>
      <p:sp>
        <p:nvSpPr>
          <p:cNvPr id="49154"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dirty="0">
                <a:latin typeface="Cambria" pitchFamily="-72" charset="0"/>
              </a:rPr>
              <a:t>Alcohol drinking by </a:t>
            </a:r>
            <a:r>
              <a:rPr lang="en-US" dirty="0" smtClean="0">
                <a:latin typeface="Cambria" pitchFamily="-72" charset="0"/>
              </a:rPr>
              <a:t>pregnant mothers </a:t>
            </a:r>
            <a:r>
              <a:rPr lang="en-US" dirty="0">
                <a:latin typeface="Cambria" pitchFamily="-72" charset="0"/>
              </a:rPr>
              <a:t>is harmful to the health </a:t>
            </a:r>
            <a:r>
              <a:rPr lang="en-US" dirty="0" smtClean="0">
                <a:latin typeface="Cambria" pitchFamily="-72" charset="0"/>
              </a:rPr>
              <a:t>of </a:t>
            </a:r>
            <a:r>
              <a:rPr lang="en-US" dirty="0">
                <a:latin typeface="Cambria" pitchFamily="-72" charset="0"/>
              </a:rPr>
              <a:t>developing </a:t>
            </a:r>
            <a:r>
              <a:rPr lang="en-US" dirty="0" smtClean="0">
                <a:latin typeface="Cambria" pitchFamily="-72" charset="0"/>
              </a:rPr>
              <a:t>babies</a:t>
            </a:r>
            <a:r>
              <a:rPr lang="en-US" dirty="0" smtClean="0">
                <a:latin typeface="Cambria" pitchFamily="-72" charset="0"/>
              </a:rPr>
              <a:t>.</a:t>
            </a:r>
            <a:endParaRPr lang="en-US" dirty="0"/>
          </a:p>
          <a:p>
            <a:pPr>
              <a:spcBef>
                <a:spcPct val="0"/>
              </a:spcBef>
              <a:buFontTx/>
              <a:buChar char="•"/>
            </a:pPr>
            <a:endParaRPr lang="en-US" dirty="0"/>
          </a:p>
          <a:p>
            <a:pPr>
              <a:spcBef>
                <a:spcPct val="0"/>
              </a:spcBef>
              <a:buFontTx/>
              <a:buChar char="•"/>
            </a:pPr>
            <a:endParaRPr lang="en-US" dirty="0"/>
          </a:p>
          <a:p>
            <a:pPr eaLnBrk="1" hangingPunct="1"/>
            <a:endParaRPr lang="en-US" dirty="0"/>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Alcohol advertising can reduce the promotion of underage drinking and decrease alcohol use. Research projects a </a:t>
            </a:r>
            <a:r>
              <a:rPr lang="en-US" b="1" smtClean="0">
                <a:latin typeface="Cambria" pitchFamily="-72" charset="0"/>
              </a:rPr>
              <a:t>5-8% decrease</a:t>
            </a:r>
            <a:r>
              <a:rPr lang="en-US" smtClean="0">
                <a:latin typeface="Cambria" pitchFamily="-72" charset="0"/>
              </a:rPr>
              <a:t> in alcohol consumption through increasing bans</a:t>
            </a:r>
            <a:endParaRPr lang="en-US" smtClean="0"/>
          </a:p>
          <a:p>
            <a:pPr eaLnBrk="1" hangingPunct="1">
              <a:lnSpc>
                <a:spcPct val="80000"/>
              </a:lnSpc>
              <a:buFontTx/>
              <a:buChar cha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30722" name="Content Placeholder 2"/>
          <p:cNvSpPr>
            <a:spLocks noGrp="1"/>
          </p:cNvSpPr>
          <p:nvPr>
            <p:ph idx="4294967295"/>
          </p:nvPr>
        </p:nvSpPr>
        <p:spPr/>
        <p:txBody>
          <a:bodyPr/>
          <a:lstStyle/>
          <a:p>
            <a:pPr eaLnBrk="1" hangingPunct="1">
              <a:lnSpc>
                <a:spcPct val="80000"/>
              </a:lnSpc>
              <a:buFontTx/>
              <a:buChar char="•"/>
            </a:pPr>
            <a:r>
              <a:rPr lang="en-US" sz="4400" dirty="0" smtClean="0">
                <a:latin typeface="Cambria" pitchFamily="-72" charset="0"/>
              </a:rPr>
              <a:t>Almost </a:t>
            </a:r>
            <a:r>
              <a:rPr lang="en-US" sz="4400" b="1" dirty="0" smtClean="0">
                <a:latin typeface="Cambria" pitchFamily="-72" charset="0"/>
              </a:rPr>
              <a:t>1 out of 10</a:t>
            </a:r>
            <a:r>
              <a:rPr lang="en-US" sz="4400" dirty="0" smtClean="0">
                <a:latin typeface="Cambria" pitchFamily="-72" charset="0"/>
              </a:rPr>
              <a:t> </a:t>
            </a:r>
            <a:r>
              <a:rPr lang="en-US" sz="4400" dirty="0" smtClean="0">
                <a:latin typeface="Cambria" pitchFamily="-72" charset="0"/>
              </a:rPr>
              <a:t>of all deaths for young adults ages 19-29 are due to alcohol related causes. This amounts to up to </a:t>
            </a:r>
            <a:r>
              <a:rPr lang="en-US" sz="4400" b="1" dirty="0" smtClean="0">
                <a:latin typeface="Cambria" pitchFamily="-72" charset="0"/>
              </a:rPr>
              <a:t>320,000</a:t>
            </a:r>
            <a:r>
              <a:rPr lang="en-US" sz="4400" dirty="0" smtClean="0">
                <a:latin typeface="Cambria" pitchFamily="-72" charset="0"/>
              </a:rPr>
              <a:t> deaths in this age group.</a:t>
            </a:r>
            <a:endParaRPr lang="en-US" sz="2200" dirty="0" smtClean="0">
              <a:solidFill>
                <a:srgbClr val="FF0000"/>
              </a:solidFill>
            </a:endParaRPr>
          </a:p>
          <a:p>
            <a:pPr eaLnBrk="1" hangingPunct="1">
              <a:lnSpc>
                <a:spcPct val="80000"/>
              </a:lnSpc>
              <a:buFontTx/>
              <a:buNone/>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1600</Words>
  <Application>Microsoft Macintosh PowerPoint</Application>
  <PresentationFormat>On-screen Show (4:3)</PresentationFormat>
  <Paragraphs>146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Banning Forms of Alcohol Advertising</vt:lpstr>
      <vt:lpstr>Background</vt:lpstr>
      <vt:lpstr>Did you know? </vt:lpstr>
      <vt:lpstr>Did you know? </vt:lpstr>
      <vt:lpstr>Did you know?</vt:lpstr>
      <vt:lpstr>Alcohol affects our youth!</vt:lpstr>
      <vt:lpstr>Fact</vt:lpstr>
      <vt:lpstr>Alcohol affects our youth!</vt:lpstr>
      <vt:lpstr>Fact</vt:lpstr>
      <vt:lpstr>We must protect our youth!</vt:lpstr>
      <vt:lpstr>We must protect our youth!</vt:lpstr>
      <vt:lpstr>We must protect our youth!</vt:lpstr>
      <vt:lpstr>We must protect our youth!</vt:lpstr>
      <vt:lpstr>Legislation is more effective than self-regulation</vt:lpstr>
      <vt:lpstr>Policy works!</vt:lpstr>
      <vt:lpstr>What should we ban?</vt:lpstr>
      <vt:lpstr>What can be banned or restricted?</vt:lpstr>
      <vt:lpstr>Example Policy:  Restrictions on the Promotion of Alcohol</vt:lpstr>
      <vt:lpstr>Example Policy:  Restrictions on the Promotion of Alcohol</vt:lpstr>
      <vt:lpstr>Example Policy:  Alcohol Sponsorship Prohibited</vt:lpstr>
      <vt:lpstr>Example Policy:  Alcohol Sponsorship Prohibited</vt:lpstr>
      <vt:lpstr>What can I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Erica Wong</cp:lastModifiedBy>
  <cp:revision>49</cp:revision>
  <dcterms:created xsi:type="dcterms:W3CDTF">2013-11-01T15:41:24Z</dcterms:created>
  <dcterms:modified xsi:type="dcterms:W3CDTF">2014-07-08T19:34:34Z</dcterms:modified>
</cp:coreProperties>
</file>