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6" r:id="rId11"/>
    <p:sldId id="268" r:id="rId12"/>
    <p:sldId id="264" r:id="rId13"/>
    <p:sldId id="267" r:id="rId14"/>
    <p:sldId id="265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30" autoAdjust="0"/>
  </p:normalViewPr>
  <p:slideViewPr>
    <p:cSldViewPr snapToGrid="0" snapToObjects="1">
      <p:cViewPr>
        <p:scale>
          <a:sx n="79" d="100"/>
          <a:sy n="79" d="100"/>
        </p:scale>
        <p:origin x="-1469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8C63-EAD0-0640-AA54-044C4AFF8841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DF1E-3F6B-6C4F-AC4C-61E4E488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cho.org/topics/hpdp/tobacco/upload/tobacco-prevention-learners-guide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cho.org/topics/hpdp/tobacco/upload/tobacco-prevention-learners-guid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ha.org/cih_manual/index.php/restricting-advertising-promotion-and-sponsorship-by-tobacco-compani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eatures/2013/australia_tobacco_packaging/e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PDF/wk/mm5745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news/releases/2013/who_ban_tobacco/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picture: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countertobacco.org</a:t>
            </a:r>
            <a:r>
              <a:rPr lang="en-US" baseline="0" dirty="0" smtClean="0"/>
              <a:t>/why-retail-tobacco-control-important</a:t>
            </a:r>
          </a:p>
          <a:p>
            <a:r>
              <a:rPr lang="en-US" baseline="0" dirty="0" smtClean="0"/>
              <a:t>Bottom picture: Assessing Tobacco Point-of-Sale Advertising in Guam (UOG U54 Pilot Program 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 Prevention and Control: Implementing Comprehensive Programs, 2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Association of County and City Health Officials (NACCHO), Washington DC, 2004.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http://www.naccho.org/topics/hpdp/tobacco/upload/tobacco-prevention-learners-guide.pdf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 Prevention and Control: Implementing Comprehensive Programs, 2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Association of County and City Health Officials (NACCHO), Washington DC, 2004.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http://www.naccho.org/topics/hpdp/tobacco/upload/tobacco-prevention-learners-guide.pdf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5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Restricting advertising, promotion, and sponsorship by tobacco companies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Community Interventions for Health, An Oxford Health Alliance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http://www.oxha.org/cih_manual/index.php/restricting-advertising-promotion-and-sponsorship-by-tobacco-companies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CDC, CHW Training Manual for Preventing Heart Disease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http://www.impowerable.com/wp-content/uploads/2012/06/we-are-a-community-21pixmulecom.jpg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2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www.who.int</a:t>
            </a:r>
            <a:r>
              <a:rPr lang="en-US" dirty="0" smtClean="0"/>
              <a:t>/features/2013/</a:t>
            </a:r>
            <a:r>
              <a:rPr lang="en-US" dirty="0" err="1" smtClean="0"/>
              <a:t>panama_ban_tobacco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source: http://</a:t>
            </a:r>
            <a:r>
              <a:rPr lang="en-US" dirty="0" err="1" smtClean="0"/>
              <a:t>www.washingtonpost.com</a:t>
            </a:r>
            <a:r>
              <a:rPr lang="en-US" dirty="0" smtClean="0"/>
              <a:t>/business/economy/australias-plain-packaging-stubs-out-cigarette-branding-prompting-backlash/2013/10/29/317e58cc-3ccd-11e3-a94f-b58017bfee6c_story.html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http://www.who.int/features/2013/australia_tobacco_packaging/en/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4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Morbidity and Mortality</a:t>
            </a:r>
            <a:r>
              <a:rPr lang="en-US" baseline="0" dirty="0" smtClean="0"/>
              <a:t> Weekly Report, November 14, 2008; 57(48): 1226-1228. </a:t>
            </a:r>
            <a:r>
              <a:rPr lang="en-US" dirty="0" smtClean="0">
                <a:hlinkClick r:id="rId3"/>
              </a:rPr>
              <a:t>http://www.cdc.gov/mmwr/PDF/wk/mm5745.pdf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6D1B-15C8-49FA-8D33-E7BE18D5F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</a:t>
            </a:r>
            <a:r>
              <a:rPr lang="en-US" baseline="0" dirty="0" smtClean="0"/>
              <a:t> CDC vital signs, September 2010 Fact Sheet,  </a:t>
            </a:r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VitalSigns</a:t>
            </a:r>
            <a:r>
              <a:rPr lang="en-US" dirty="0" smtClean="0"/>
              <a:t>/</a:t>
            </a:r>
            <a:r>
              <a:rPr lang="en-US" dirty="0" err="1" smtClean="0"/>
              <a:t>pdf</a:t>
            </a:r>
            <a:r>
              <a:rPr lang="en-US" dirty="0" smtClean="0"/>
              <a:t>/2010-09-vitalsigns.pdf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World Health</a:t>
            </a:r>
            <a:r>
              <a:rPr lang="en-US" baseline="0" dirty="0" smtClean="0"/>
              <a:t> Organization Fact Sheet July 2013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source: YAP Tobacco Jeannie McKenzie (2-12).ppt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Data Sources:  WHO </a:t>
            </a:r>
            <a:r>
              <a:rPr lang="en-AU" sz="1200" dirty="0" err="1" smtClean="0"/>
              <a:t>STEPs</a:t>
            </a:r>
            <a:r>
              <a:rPr lang="en-AU" sz="1200" dirty="0" smtClean="0"/>
              <a:t> . Fiji 2005; Nauru 2007; American Samoa  2007; Tokelau 2007;   Marshall Islands 2007; </a:t>
            </a:r>
            <a:r>
              <a:rPr lang="en-AU" sz="1200" dirty="0" err="1" smtClean="0"/>
              <a:t>FSM</a:t>
            </a:r>
            <a:r>
              <a:rPr lang="en-AU" sz="1200" dirty="0" smtClean="0"/>
              <a:t> 2008; Kiribati 2009; Solomon Islands 2010, </a:t>
            </a:r>
            <a:r>
              <a:rPr lang="en-AU" sz="1200" dirty="0" err="1" smtClean="0"/>
              <a:t>SPC</a:t>
            </a:r>
            <a:r>
              <a:rPr lang="en-AU" sz="1200" dirty="0" smtClean="0"/>
              <a:t>-   Wallis and Futuna 2009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estimated that two people die each minute from tobacco-related disease in the Western Pacific.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Ramasundarahettige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Landsman, V.,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Anderson, R.N., McAfee, T.,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(2013) 21st Century Hazards of Smoking and Benefits of Cessation in the United States. 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England Journal of Medicine,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368:341–50.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http://www.who.int/mediacentre/news/releases/2013/who_ban_tobacco/en/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Images: http://global.tobaccofreekids.org/files/pdfs/en/APS_you</a:t>
            </a:r>
          </a:p>
          <a:p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Youth purchasing cigarettes (Ukraine, 2007)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+mn-lt"/>
              <a:cs typeface="Calibri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Tobacco Store (Beijing, China, 2007)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+mn-lt"/>
              <a:cs typeface="Calibri"/>
            </a:endParaRPr>
          </a:p>
          <a:p>
            <a:r>
              <a:rPr lang="en-US" dirty="0" smtClean="0">
                <a:effectLst/>
              </a:rPr>
              <a:t>th_facts_en.pdf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 http://</a:t>
            </a:r>
            <a:r>
              <a:rPr lang="en-US" dirty="0" err="1" smtClean="0"/>
              <a:t>www.tobaccofreeadirondacks.org</a:t>
            </a:r>
            <a:r>
              <a:rPr lang="en-US" dirty="0" smtClean="0"/>
              <a:t>/</a:t>
            </a:r>
            <a:r>
              <a:rPr lang="en-US" dirty="0" err="1" smtClean="0"/>
              <a:t>userfiles</a:t>
            </a:r>
            <a:r>
              <a:rPr lang="en-US" dirty="0" smtClean="0"/>
              <a:t>//2012%20POS%20Postcard%20Front.jpg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alibri"/>
              </a:rPr>
              <a:t>tobacco advertising, promotion, and sponsorship (TAPS)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6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1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arickj@wpro.who.i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ctc/guidelines/article_13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2584" y="2797961"/>
            <a:ext cx="9641544" cy="9217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Ban Forms of Tobacco Advertising </a:t>
            </a:r>
            <a:endParaRPr lang="en-US" sz="4400" b="1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4.00.3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699" y="3961781"/>
            <a:ext cx="3146602" cy="2380062"/>
          </a:xfrm>
          <a:prstGeom prst="rect">
            <a:avLst/>
          </a:prstGeom>
        </p:spPr>
      </p:pic>
      <p:pic>
        <p:nvPicPr>
          <p:cNvPr id="5" name="Picture 4" descr="Screen Shot 2013-11-24 at 4.02.5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" y="157128"/>
            <a:ext cx="8861773" cy="24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wdc.org/images/community_programs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7545" y="3756502"/>
            <a:ext cx="3106455" cy="310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Community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Programs</a:t>
            </a:r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17638"/>
            <a:ext cx="8503920" cy="479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/>
                <a:cs typeface="Calibri"/>
              </a:rPr>
              <a:t>What are they? </a:t>
            </a:r>
          </a:p>
          <a:p>
            <a:r>
              <a:rPr lang="en-US" sz="2400" dirty="0" smtClean="0">
                <a:latin typeface="Calibri"/>
                <a:cs typeface="Calibri"/>
              </a:rPr>
              <a:t>Programs </a:t>
            </a:r>
            <a:r>
              <a:rPr lang="en-US" sz="2400" dirty="0">
                <a:latin typeface="Calibri"/>
                <a:cs typeface="Calibri"/>
              </a:rPr>
              <a:t>to change public attitudes and behaviors about tobacco and the way tobacco products are marketed and </a:t>
            </a:r>
            <a:r>
              <a:rPr lang="en-US" sz="2400" dirty="0" smtClean="0">
                <a:latin typeface="Calibri"/>
                <a:cs typeface="Calibri"/>
              </a:rPr>
              <a:t>sold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Interventions that affect </a:t>
            </a:r>
            <a:r>
              <a:rPr lang="en-US" sz="2400" dirty="0">
                <a:latin typeface="Calibri"/>
                <a:cs typeface="Calibri"/>
              </a:rPr>
              <a:t>policies </a:t>
            </a:r>
            <a:r>
              <a:rPr lang="en-US" sz="2400" dirty="0" smtClean="0">
                <a:latin typeface="Calibri"/>
                <a:cs typeface="Calibri"/>
              </a:rPr>
              <a:t>and societal organizations to </a:t>
            </a:r>
            <a:r>
              <a:rPr lang="en-US" sz="2400" dirty="0">
                <a:latin typeface="Calibri"/>
                <a:cs typeface="Calibri"/>
              </a:rPr>
              <a:t>encourage individuals to stay or become </a:t>
            </a:r>
            <a:r>
              <a:rPr lang="en-US" sz="2400" dirty="0" smtClean="0">
                <a:latin typeface="Calibri"/>
                <a:cs typeface="Calibri"/>
              </a:rPr>
              <a:t>tobacco-free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Coalitions </a:t>
            </a:r>
            <a:r>
              <a:rPr lang="en-US" sz="2400" dirty="0">
                <a:latin typeface="Calibri"/>
                <a:cs typeface="Calibri"/>
              </a:rPr>
              <a:t>or </a:t>
            </a:r>
            <a:r>
              <a:rPr lang="en-US" sz="2400" dirty="0" smtClean="0">
                <a:latin typeface="Calibri"/>
                <a:cs typeface="Calibri"/>
              </a:rPr>
              <a:t>partnerships where parents</a:t>
            </a:r>
            <a:r>
              <a:rPr lang="en-US" sz="2400" dirty="0">
                <a:latin typeface="Calibri"/>
                <a:cs typeface="Calibri"/>
              </a:rPr>
              <a:t>, youth, business leaders, </a:t>
            </a:r>
            <a:r>
              <a:rPr lang="en-US" sz="2400" dirty="0" smtClean="0">
                <a:latin typeface="Calibri"/>
                <a:cs typeface="Calibri"/>
              </a:rPr>
              <a:t>Faith leaders, and </a:t>
            </a:r>
            <a:r>
              <a:rPr lang="en-US" sz="2400" dirty="0">
                <a:latin typeface="Calibri"/>
                <a:cs typeface="Calibri"/>
              </a:rPr>
              <a:t>health professionals work </a:t>
            </a:r>
            <a:r>
              <a:rPr lang="en-US" sz="2400" dirty="0" smtClean="0">
                <a:latin typeface="Calibri"/>
                <a:cs typeface="Calibri"/>
              </a:rPr>
              <a:t>together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900" dirty="0">
              <a:solidFill>
                <a:srgbClr val="000090"/>
              </a:solidFill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6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Community Program Examples 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70" y="1371928"/>
            <a:ext cx="8503920" cy="5304445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Calibri"/>
                <a:cs typeface="Calibri"/>
              </a:rPr>
              <a:t>Using </a:t>
            </a:r>
            <a:r>
              <a:rPr lang="en-US" sz="2400" dirty="0">
                <a:latin typeface="Calibri"/>
                <a:cs typeface="Calibri"/>
              </a:rPr>
              <a:t>tribal, ethnic, and non-English newspapers and community presentations </a:t>
            </a:r>
            <a:r>
              <a:rPr lang="en-US" sz="2400" dirty="0" smtClean="0">
                <a:latin typeface="Calibri"/>
                <a:cs typeface="Calibri"/>
              </a:rPr>
              <a:t>to </a:t>
            </a:r>
            <a:r>
              <a:rPr lang="en-US" sz="2400" dirty="0">
                <a:latin typeface="Calibri"/>
                <a:cs typeface="Calibri"/>
              </a:rPr>
              <a:t>educate </a:t>
            </a:r>
            <a:r>
              <a:rPr lang="en-US" sz="2400" dirty="0" smtClean="0">
                <a:latin typeface="Calibri"/>
                <a:cs typeface="Calibri"/>
              </a:rPr>
              <a:t>about </a:t>
            </a:r>
            <a:r>
              <a:rPr lang="en-US" sz="2400" dirty="0">
                <a:latin typeface="Calibri"/>
                <a:cs typeface="Calibri"/>
              </a:rPr>
              <a:t>tobacco use and </a:t>
            </a:r>
            <a:r>
              <a:rPr lang="en-US" sz="2400" dirty="0" smtClean="0">
                <a:latin typeface="Calibri"/>
                <a:cs typeface="Calibri"/>
              </a:rPr>
              <a:t>advertising methods </a:t>
            </a:r>
            <a:r>
              <a:rPr lang="en-US" sz="2400" dirty="0">
                <a:latin typeface="Calibri"/>
                <a:cs typeface="Calibri"/>
              </a:rPr>
              <a:t>geared </a:t>
            </a:r>
            <a:r>
              <a:rPr lang="en-US" sz="2400" dirty="0" smtClean="0">
                <a:latin typeface="Calibri"/>
                <a:cs typeface="Calibri"/>
              </a:rPr>
              <a:t>toward </a:t>
            </a:r>
            <a:r>
              <a:rPr lang="en-US" sz="2400" dirty="0">
                <a:latin typeface="Calibri"/>
                <a:cs typeface="Calibri"/>
              </a:rPr>
              <a:t>vulnerable </a:t>
            </a:r>
            <a:r>
              <a:rPr lang="en-US" sz="2400" dirty="0" smtClean="0">
                <a:latin typeface="Calibri"/>
                <a:cs typeface="Calibri"/>
              </a:rPr>
              <a:t>population</a:t>
            </a:r>
          </a:p>
          <a:p>
            <a:pPr lvl="0"/>
            <a:r>
              <a:rPr lang="en-US" sz="2400" dirty="0" smtClean="0">
                <a:latin typeface="Calibri"/>
                <a:cs typeface="Calibri"/>
              </a:rPr>
              <a:t>Working </a:t>
            </a:r>
            <a:r>
              <a:rPr lang="en-US" sz="2400" dirty="0">
                <a:latin typeface="Calibri"/>
                <a:cs typeface="Calibri"/>
              </a:rPr>
              <a:t>towards the adoption of local ordinances or other provisions restricting access to tobacco products, and other policy </a:t>
            </a:r>
            <a:r>
              <a:rPr lang="en-US" sz="2400" dirty="0" smtClean="0">
                <a:latin typeface="Calibri"/>
                <a:cs typeface="Calibri"/>
              </a:rPr>
              <a:t>objectives</a:t>
            </a:r>
          </a:p>
          <a:p>
            <a:pPr lvl="0"/>
            <a:r>
              <a:rPr lang="en-US" sz="2400" dirty="0" smtClean="0">
                <a:latin typeface="Calibri"/>
                <a:cs typeface="Calibri"/>
              </a:rPr>
              <a:t>Conducting </a:t>
            </a:r>
            <a:r>
              <a:rPr lang="en-US" sz="2400" dirty="0">
                <a:latin typeface="Calibri"/>
                <a:cs typeface="Calibri"/>
              </a:rPr>
              <a:t>community programs to decrease the percentage of successful attempts by minors to buy tobacco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1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015" y="5041904"/>
            <a:ext cx="5611659" cy="16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Specific </a:t>
            </a:r>
            <a:r>
              <a:rPr lang="en-US" b="1" dirty="0" smtClean="0">
                <a:latin typeface="Calibri"/>
                <a:cs typeface="Calibri"/>
              </a:rPr>
              <a:t>Activities </a:t>
            </a:r>
            <a:r>
              <a:rPr lang="en-US" b="1" dirty="0">
                <a:latin typeface="Calibri"/>
                <a:cs typeface="Calibri"/>
              </a:rPr>
              <a:t>at the </a:t>
            </a:r>
            <a:r>
              <a:rPr lang="en-US" b="1" dirty="0" smtClean="0">
                <a:latin typeface="Calibri"/>
                <a:cs typeface="Calibri"/>
              </a:rPr>
              <a:t>Community </a:t>
            </a:r>
            <a:r>
              <a:rPr lang="en-US" b="1" dirty="0">
                <a:latin typeface="Calibri"/>
                <a:cs typeface="Calibri"/>
              </a:rPr>
              <a:t>L</a:t>
            </a:r>
            <a:r>
              <a:rPr lang="en-US" b="1" dirty="0" smtClean="0">
                <a:latin typeface="Calibri"/>
                <a:cs typeface="Calibri"/>
              </a:rPr>
              <a:t>evel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7" y="1645920"/>
            <a:ext cx="8141918" cy="5055506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Calibri"/>
                <a:cs typeface="Calibri"/>
              </a:rPr>
              <a:t>Support </a:t>
            </a:r>
            <a:r>
              <a:rPr lang="en-US" sz="2400" dirty="0">
                <a:latin typeface="Calibri"/>
                <a:cs typeface="Calibri"/>
              </a:rPr>
              <a:t>and develop effective counter marketing messaging and programs </a:t>
            </a:r>
            <a:r>
              <a:rPr lang="en-US" sz="2400" dirty="0" smtClean="0">
                <a:latin typeface="Calibri"/>
                <a:cs typeface="Calibri"/>
              </a:rPr>
              <a:t>against tobacco</a:t>
            </a:r>
            <a:endParaRPr lang="en-US" sz="2400" dirty="0">
              <a:latin typeface="Calibri"/>
              <a:cs typeface="Calibri"/>
            </a:endParaRPr>
          </a:p>
          <a:p>
            <a:pPr lvl="0"/>
            <a:r>
              <a:rPr lang="en-US" sz="2400" dirty="0">
                <a:latin typeface="Calibri"/>
                <a:cs typeface="Calibri"/>
              </a:rPr>
              <a:t>Identify potential partners and resources </a:t>
            </a:r>
            <a:r>
              <a:rPr lang="en-US" sz="2400" dirty="0" smtClean="0">
                <a:latin typeface="Calibri"/>
                <a:cs typeface="Calibri"/>
              </a:rPr>
              <a:t>for counter </a:t>
            </a:r>
            <a:r>
              <a:rPr lang="en-US" sz="2400" dirty="0">
                <a:latin typeface="Calibri"/>
                <a:cs typeface="Calibri"/>
              </a:rPr>
              <a:t>marketing programs</a:t>
            </a:r>
          </a:p>
          <a:p>
            <a:pPr lvl="0"/>
            <a:r>
              <a:rPr lang="en-US" sz="2400" dirty="0">
                <a:latin typeface="Calibri"/>
                <a:cs typeface="Calibri"/>
              </a:rPr>
              <a:t>Prevent tobacco companies to utilize brand </a:t>
            </a:r>
            <a:r>
              <a:rPr lang="en-US" sz="2400" dirty="0" smtClean="0">
                <a:latin typeface="Calibri"/>
                <a:cs typeface="Calibri"/>
              </a:rPr>
              <a:t>stretch</a:t>
            </a:r>
          </a:p>
          <a:p>
            <a:pPr lvl="0"/>
            <a:r>
              <a:rPr lang="en-US" sz="2400" dirty="0">
                <a:latin typeface="Calibri"/>
                <a:cs typeface="Calibri"/>
              </a:rPr>
              <a:t>A</a:t>
            </a:r>
            <a:r>
              <a:rPr lang="en-US" sz="2400" dirty="0" smtClean="0">
                <a:latin typeface="Calibri"/>
                <a:cs typeface="Calibri"/>
              </a:rPr>
              <a:t>dvocate </a:t>
            </a:r>
            <a:r>
              <a:rPr lang="en-US" sz="2400" dirty="0">
                <a:latin typeface="Calibri"/>
                <a:cs typeface="Calibri"/>
              </a:rPr>
              <a:t>for stronger legislation which restricts tobacco advertisement </a:t>
            </a:r>
          </a:p>
          <a:p>
            <a:pPr lvl="0"/>
            <a:r>
              <a:rPr lang="en-US" sz="2400" dirty="0" smtClean="0">
                <a:latin typeface="Calibri"/>
                <a:cs typeface="Calibri"/>
              </a:rPr>
              <a:t>Control </a:t>
            </a:r>
            <a:r>
              <a:rPr lang="en-US" sz="2400" dirty="0">
                <a:latin typeface="Calibri"/>
                <a:cs typeface="Calibri"/>
              </a:rPr>
              <a:t>the sale of tobacco products to children, preteens, and teens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3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Examples of Successful Policies: Panama 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994400" cy="4572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2008: became 1</a:t>
            </a:r>
            <a:r>
              <a:rPr lang="en-US" sz="2400" baseline="30000" dirty="0" smtClean="0">
                <a:latin typeface="Calibri" panose="020F0502020204030204" pitchFamily="34" charset="0"/>
              </a:rPr>
              <a:t>st</a:t>
            </a:r>
            <a:r>
              <a:rPr lang="en-US" sz="2400" dirty="0" smtClean="0">
                <a:latin typeface="Calibri" panose="020F0502020204030204" pitchFamily="34" charset="0"/>
              </a:rPr>
              <a:t> country in the Americas to enact complete ban on all TAPS</a:t>
            </a:r>
          </a:p>
          <a:p>
            <a:pPr>
              <a:buClr>
                <a:schemeClr val="tx1"/>
              </a:buClr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Restricts advertising and marketing at the point of tobacco sale-&gt; not often included in bans </a:t>
            </a:r>
          </a:p>
          <a:p>
            <a:pPr>
              <a:buClr>
                <a:schemeClr val="tx1"/>
              </a:buClr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# of cigarette smoking students aged 13-15 dropped from 13.2 % in 2002 to 4.3% in 2008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52" y="1667787"/>
            <a:ext cx="2540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Examples of Successful Policies: </a:t>
            </a:r>
            <a:r>
              <a:rPr lang="en-US" b="1" dirty="0" smtClean="0">
                <a:latin typeface="Calibri"/>
                <a:cs typeface="Calibri"/>
              </a:rPr>
              <a:t>Australia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904" y="1595235"/>
            <a:ext cx="5486400" cy="2623672"/>
          </a:xfrm>
        </p:spPr>
      </p:pic>
      <p:sp>
        <p:nvSpPr>
          <p:cNvPr id="5" name="TextBox 4"/>
          <p:cNvSpPr txBox="1"/>
          <p:nvPr/>
        </p:nvSpPr>
        <p:spPr>
          <a:xfrm>
            <a:off x="301752" y="4424205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December 1, 2012: Australia’s world-first laws on tobacco plain packaging came into full effect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Tobacco products must be sold in olive brown packaging with large graphic health warnings without logos, brand imagery, or promotional text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3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Examples of Successful Policies: </a:t>
            </a:r>
            <a:r>
              <a:rPr lang="en-US" b="1" dirty="0" smtClean="0">
                <a:latin typeface="Calibri"/>
                <a:cs typeface="Calibri"/>
              </a:rPr>
              <a:t>Ghana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90804"/>
            <a:ext cx="8503920" cy="42575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latin typeface="Calibri"/>
                <a:cs typeface="Calibri"/>
              </a:rPr>
              <a:t>July 11,2012: Parliament passed Public Health Act, consolidation of 9 separate of tobacco control measures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625" y="3150578"/>
            <a:ext cx="494586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/>
                <a:cs typeface="Calibri"/>
              </a:rPr>
              <a:t>Complete ban on all TAPS including: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Limiting point of sales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Prohibits smoking in public places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Health warnings on tobacco packs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Public education on effects of tobacco use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Provision of cessation treatment 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Screen Shot 2013-11-24 at 9.46.0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489" y="3175893"/>
            <a:ext cx="3638663" cy="23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to contact?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James </a:t>
            </a:r>
            <a:r>
              <a:rPr lang="en-US" dirty="0" err="1"/>
              <a:t>Rarick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Technical Officer, Tobacco Free Initiative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WHO Western Pacific Regional Office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Manila, Philippines	 </a:t>
            </a:r>
            <a:br>
              <a:rPr lang="en-US" dirty="0"/>
            </a:br>
            <a:r>
              <a:rPr lang="en-US" dirty="0"/>
              <a:t>E-mail: </a:t>
            </a:r>
            <a:r>
              <a:rPr lang="en-US" dirty="0">
                <a:sym typeface="Webdings"/>
              </a:rPr>
              <a:t>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rarickj@wpro.who.int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0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Misuse and Abuse of Tobacco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618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rates of cancer</a:t>
            </a:r>
          </a:p>
          <a:p>
            <a:pPr lvl="1"/>
            <a:r>
              <a:rPr lang="en-US" sz="3200" dirty="0" smtClean="0"/>
              <a:t>Lung cancer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Poor circulation</a:t>
            </a:r>
          </a:p>
          <a:p>
            <a:pPr lvl="1"/>
            <a:r>
              <a:rPr lang="en-US" dirty="0" smtClean="0"/>
              <a:t>asthma</a:t>
            </a:r>
          </a:p>
          <a:p>
            <a:r>
              <a:rPr lang="en-US" dirty="0" smtClean="0"/>
              <a:t>High blood pressure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692" y="1172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ig-smoking-char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608" y="1856154"/>
            <a:ext cx="4477376" cy="4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24 at 4.15.2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79" y="1128195"/>
            <a:ext cx="6035241" cy="4352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258" y="5389654"/>
            <a:ext cx="8780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Smoking can cause damage to the body leading to various cancers and chronic diseases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90538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Calibri"/>
                <a:cs typeface="Calibri"/>
              </a:rPr>
              <a:t>Tobacco kills up to half of its </a:t>
            </a:r>
            <a:r>
              <a:rPr lang="en-US" sz="3200" dirty="0" smtClean="0">
                <a:latin typeface="Calibri"/>
                <a:cs typeface="Calibri"/>
              </a:rPr>
              <a:t>users, about 6 million people each year.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5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million of those deaths are the result of direct tobacco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use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ore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than 600,000 deaths are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of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non-smokers being exposed to second-hand smoke. </a:t>
            </a:r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290" y="3880872"/>
            <a:ext cx="4740789" cy="2487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0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Prevalence of Daily Smoking:  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b="1" dirty="0" smtClean="0">
                <a:latin typeface="Calibri"/>
                <a:cs typeface="Calibri"/>
              </a:rPr>
              <a:t>25-64 years old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36" y="1438156"/>
            <a:ext cx="8524016" cy="44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033638" y="2219429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92402" y="2228464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549554" y="2224513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32" y="1478071"/>
            <a:ext cx="8503920" cy="47029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/>
                <a:cs typeface="Calibri"/>
              </a:rPr>
              <a:t>Tobacco companies </a:t>
            </a:r>
            <a:r>
              <a:rPr lang="en-US" dirty="0" smtClean="0">
                <a:latin typeface="Calibri"/>
                <a:cs typeface="Calibri"/>
              </a:rPr>
              <a:t>target young people to </a:t>
            </a:r>
            <a:r>
              <a:rPr lang="en-US" dirty="0">
                <a:latin typeface="Calibri"/>
                <a:cs typeface="Calibri"/>
              </a:rPr>
              <a:t>get them to use their </a:t>
            </a:r>
            <a:r>
              <a:rPr lang="en-US" dirty="0" smtClean="0">
                <a:latin typeface="Calibri"/>
                <a:cs typeface="Calibri"/>
              </a:rPr>
              <a:t>products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alibri"/>
                <a:cs typeface="Calibri"/>
              </a:rPr>
              <a:t>Countries </a:t>
            </a:r>
            <a:r>
              <a:rPr lang="en-US" dirty="0">
                <a:latin typeface="Calibri"/>
                <a:cs typeface="Calibri"/>
              </a:rPr>
              <a:t>that enforce bans have seen decreases in percentages of young people exposed to tobacco </a:t>
            </a:r>
            <a:r>
              <a:rPr lang="en-US" dirty="0" smtClean="0">
                <a:latin typeface="Calibri"/>
                <a:cs typeface="Calibri"/>
              </a:rPr>
              <a:t>advertising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4.45.2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66" y="2486941"/>
            <a:ext cx="2947429" cy="2253436"/>
          </a:xfrm>
          <a:prstGeom prst="rect">
            <a:avLst/>
          </a:prstGeom>
        </p:spPr>
      </p:pic>
      <p:pic>
        <p:nvPicPr>
          <p:cNvPr id="5" name="Picture 4" descr="Screen Shot 2013-11-24 at 4.45.4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98" y="2486940"/>
            <a:ext cx="3093121" cy="22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9.40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957" y="1754713"/>
            <a:ext cx="4501195" cy="3017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51" y="1754713"/>
            <a:ext cx="3983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Young children and teenagers ages 11-15 who visited stores with point-of-sales tobacco advertising at least twice per week were twice as likely to start smoking compared to those who did not visit </a:t>
            </a:r>
            <a:r>
              <a:rPr lang="en-US" sz="2400" dirty="0" smtClean="0">
                <a:latin typeface="Calibri"/>
                <a:cs typeface="Calibri"/>
              </a:rPr>
              <a:t>stores. 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4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79" y="1527047"/>
            <a:ext cx="3739186" cy="49140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Bans on tobacco advertising, promotion, and sponsorship (TAPS) are effective BUT underused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O</a:t>
            </a:r>
            <a:r>
              <a:rPr lang="en-US" dirty="0" smtClean="0">
                <a:latin typeface="Calibri"/>
                <a:cs typeface="Calibri"/>
              </a:rPr>
              <a:t>nly 24 </a:t>
            </a:r>
            <a:r>
              <a:rPr lang="en-US" dirty="0" smtClean="0">
                <a:latin typeface="Calibri"/>
                <a:cs typeface="Calibri"/>
              </a:rPr>
              <a:t>countries, </a:t>
            </a:r>
            <a:r>
              <a:rPr lang="en-US" dirty="0" smtClean="0">
                <a:latin typeface="Calibri"/>
                <a:cs typeface="Calibri"/>
              </a:rPr>
              <a:t>under 10% of the world’s population, have passed complete bans on direct and indirect TAPS activities-majority of them being middle and low-income countries 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6.54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232" y="1785172"/>
            <a:ext cx="5054497" cy="41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List of forms of TAPS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227551"/>
            <a:ext cx="8518358" cy="479884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Display of tobacco products at point-of-sales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Tobacco product vending machines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Communication through print means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Communication through audio means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Internet sales of tobacco products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Supply of free tobacco products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Sale or supply of toys or sweets that resemble tobacco products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43" y="6410493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*Detailed list found </a:t>
            </a:r>
            <a:r>
              <a:rPr lang="en-US" sz="1000" dirty="0">
                <a:latin typeface="Calibri"/>
                <a:cs typeface="Calibri"/>
              </a:rPr>
              <a:t>here: </a:t>
            </a:r>
            <a:r>
              <a:rPr lang="en-US" sz="1000" dirty="0">
                <a:latin typeface="Calibri"/>
                <a:cs typeface="Calibri"/>
                <a:hlinkClick r:id="rId3"/>
              </a:rPr>
              <a:t>http://www.who.int/fctc/guidelines/article_13.</a:t>
            </a:r>
            <a:r>
              <a:rPr lang="en-US" sz="1000" dirty="0" smtClean="0">
                <a:latin typeface="Calibri"/>
                <a:cs typeface="Calibri"/>
                <a:hlinkClick r:id="rId3"/>
              </a:rPr>
              <a:t>pdf</a:t>
            </a:r>
            <a:r>
              <a:rPr lang="en-US" sz="1000" dirty="0" smtClean="0">
                <a:latin typeface="Calibri"/>
                <a:cs typeface="Calibri"/>
              </a:rPr>
              <a:t> (Appendix</a:t>
            </a:r>
            <a:r>
              <a:rPr lang="en-US" sz="1600" dirty="0" smtClean="0">
                <a:latin typeface="Calibri"/>
                <a:cs typeface="Calibri"/>
              </a:rPr>
              <a:t>) 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075" y="4455062"/>
            <a:ext cx="4711494" cy="175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999</Words>
  <Application>Microsoft Office PowerPoint</Application>
  <PresentationFormat>On-screen Show (4:3)</PresentationFormat>
  <Paragraphs>127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Ban Forms of Tobacco Advertising </vt:lpstr>
      <vt:lpstr>Background Misuse and Abuse of Tobacco</vt:lpstr>
      <vt:lpstr>PowerPoint Presentation</vt:lpstr>
      <vt:lpstr>Did you know? </vt:lpstr>
      <vt:lpstr>Prevalence of Daily Smoking:   25-64 years old</vt:lpstr>
      <vt:lpstr>Did you know? </vt:lpstr>
      <vt:lpstr>Facts</vt:lpstr>
      <vt:lpstr>Facts </vt:lpstr>
      <vt:lpstr>List of forms of TAPS</vt:lpstr>
      <vt:lpstr>Community Programs </vt:lpstr>
      <vt:lpstr>Community Program Examples  </vt:lpstr>
      <vt:lpstr>Specific Activities at the Community Level</vt:lpstr>
      <vt:lpstr>Examples of Successful Policies: Panama  </vt:lpstr>
      <vt:lpstr>Examples of Successful Policies: Australia</vt:lpstr>
      <vt:lpstr>Examples of Successful Policies: Ghana</vt:lpstr>
      <vt:lpstr>Who to contact?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All Forms of Tobacco Advertising</dc:title>
  <dc:creator>Shannon Kogachi</dc:creator>
  <cp:lastModifiedBy>nittam</cp:lastModifiedBy>
  <cp:revision>54</cp:revision>
  <dcterms:created xsi:type="dcterms:W3CDTF">2013-11-25T01:43:59Z</dcterms:created>
  <dcterms:modified xsi:type="dcterms:W3CDTF">2014-01-30T03:02:07Z</dcterms:modified>
</cp:coreProperties>
</file>