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6" r:id="rId12"/>
    <p:sldId id="268" r:id="rId13"/>
    <p:sldId id="267" r:id="rId14"/>
    <p:sldId id="265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2" autoAdjust="0"/>
  </p:normalViewPr>
  <p:slideViewPr>
    <p:cSldViewPr snapToGrid="0" snapToObjects="1">
      <p:cViewPr>
        <p:scale>
          <a:sx n="76" d="100"/>
          <a:sy n="76" d="100"/>
        </p:scale>
        <p:origin x="-156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8C63-EAD0-0640-AA54-044C4AFF8841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DF1E-3F6B-6C4F-AC4C-61E4E488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english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eatures/2013/australia_tobacco_packaging/e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DF/wk/mm5745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news/releases/2013/who_ban_tobacco/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picture: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countertobacco.org</a:t>
            </a:r>
            <a:r>
              <a:rPr lang="en-US" baseline="0" dirty="0" smtClean="0"/>
              <a:t>/why-retail-tobacco-control-important</a:t>
            </a:r>
          </a:p>
          <a:p>
            <a:r>
              <a:rPr lang="en-US" baseline="0" dirty="0" smtClean="0"/>
              <a:t>Bottom picture: Assessing Tobacco Point-of-Sale Advertising in Guam (UOG U54 Pilot Program 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MPOWER A Policy Package to Reverse the Tobacco Epidemic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http://www.who.int/tobacco/mpower/mpower_english.pdf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http://apps.who.int/iris/bitstream/10665/85380/1/9789241505871_eng.pdf</a:t>
            </a:r>
            <a:endParaRPr lang="en-US" dirty="0" smtClean="0"/>
          </a:p>
          <a:p>
            <a:r>
              <a:rPr lang="en-US" dirty="0" smtClean="0"/>
              <a:t>Image:</a:t>
            </a:r>
          </a:p>
          <a:p>
            <a:r>
              <a:rPr lang="en-US" dirty="0" smtClean="0"/>
              <a:t>http://www.encigarette.com/wp-content/uploads/2012/12/what-is-an-electronic-cigarette.jpeg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www.who.int</a:t>
            </a:r>
            <a:r>
              <a:rPr lang="en-US" dirty="0" smtClean="0"/>
              <a:t>/features/2013/</a:t>
            </a:r>
            <a:r>
              <a:rPr lang="en-US" dirty="0" err="1" smtClean="0"/>
              <a:t>panama_ban_tobacco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source: http://</a:t>
            </a:r>
            <a:r>
              <a:rPr lang="en-US" dirty="0" err="1" smtClean="0"/>
              <a:t>www.washingtonpost.com</a:t>
            </a:r>
            <a:r>
              <a:rPr lang="en-US" dirty="0" smtClean="0"/>
              <a:t>/business/economy/australias-plain-packaging-stubs-out-cigarette-branding-prompting-backlash/2013/10/29/317e58cc-3ccd-11e3-a94f-b58017bfee6c_story.html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http://www.who.int/features/2013/australia_tobacco_packaging/en/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4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Morbidity and Mortality</a:t>
            </a:r>
            <a:r>
              <a:rPr lang="en-US" baseline="0" dirty="0" smtClean="0"/>
              <a:t> Weekly Report, November 14, 2008; 57(48): 1226-1228. </a:t>
            </a:r>
            <a:r>
              <a:rPr lang="en-US" dirty="0" smtClean="0">
                <a:hlinkClick r:id="rId3"/>
              </a:rPr>
              <a:t>http://www.cdc.gov/mmwr/PDF/wk/mm5745.pdf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6D1B-15C8-49FA-8D33-E7BE18D5F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CDC vital signs, September 2010 Fact Sheet,  </a:t>
            </a:r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VitalSigns</a:t>
            </a:r>
            <a:r>
              <a:rPr lang="en-US" dirty="0" smtClean="0"/>
              <a:t>/</a:t>
            </a:r>
            <a:r>
              <a:rPr lang="en-US" dirty="0" err="1" smtClean="0"/>
              <a:t>pdf</a:t>
            </a:r>
            <a:r>
              <a:rPr lang="en-US" dirty="0" smtClean="0"/>
              <a:t>/2010-09-vitalsigns.pdf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World Health</a:t>
            </a:r>
            <a:r>
              <a:rPr lang="en-US" baseline="0" dirty="0" smtClean="0"/>
              <a:t> Organization Fact Sheet July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source: YAP Tobacco Jeannie McKenzie (2-12).ppt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Data Sources:  WHO </a:t>
            </a:r>
            <a:r>
              <a:rPr lang="en-AU" sz="1200" dirty="0" err="1" smtClean="0"/>
              <a:t>STEPs</a:t>
            </a:r>
            <a:r>
              <a:rPr lang="en-AU" sz="1200" dirty="0" smtClean="0"/>
              <a:t> . Fiji 2005; Nauru 2007; American Samoa  2007; Tokelau 2007;   Marshall Islands 2007; </a:t>
            </a:r>
            <a:r>
              <a:rPr lang="en-AU" sz="1200" dirty="0" err="1" smtClean="0"/>
              <a:t>FSM</a:t>
            </a:r>
            <a:r>
              <a:rPr lang="en-AU" sz="1200" dirty="0" smtClean="0"/>
              <a:t> 2008; Kiribati 2009; Solomon Islands 2010, </a:t>
            </a:r>
            <a:r>
              <a:rPr lang="en-AU" sz="1200" dirty="0" err="1" smtClean="0"/>
              <a:t>SPC</a:t>
            </a:r>
            <a:r>
              <a:rPr lang="en-AU" sz="1200" dirty="0" smtClean="0"/>
              <a:t>-   Wallis and Futuna 2009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estimated that two people die each minute from tobacco-related disease in the Western Pacific.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Ramasundarahettige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Landsman, V.,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Anderson, R.N., McAfee, T.,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(2013) 21st Century Hazards of Smoking and Benefits of Cessation in the United States. 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England Journal of Medicine,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368:341–50.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http://www.who.int/mediacentre/news/releases/2013/who_ban_tobacco/en/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Images: http://global.tobaccofreekids.org/files/pdfs/en/APS_youth_facts_en.pd</a:t>
            </a:r>
          </a:p>
          <a:p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Youth purchasing cigarettes (Ukraine, 2007)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Tobacco Store (Beijing, China, 2007) 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http://</a:t>
            </a:r>
            <a:r>
              <a:rPr lang="en-US" dirty="0" err="1" smtClean="0"/>
              <a:t>www.tobaccofreeadirondacks.org</a:t>
            </a:r>
            <a:r>
              <a:rPr lang="en-US" dirty="0" smtClean="0"/>
              <a:t>/</a:t>
            </a:r>
            <a:r>
              <a:rPr lang="en-US" dirty="0" err="1" smtClean="0"/>
              <a:t>userfiles</a:t>
            </a:r>
            <a:r>
              <a:rPr lang="en-US" dirty="0" smtClean="0"/>
              <a:t>//2012%20POS%20Postcard%20Front.jpg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  <a:cs typeface="Calibri"/>
              </a:rPr>
              <a:t>tobacco advertising, promotion, and sponsorship (TAPS)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arickj@wpro.who.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ctc/guidelines/article_1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2584" y="2797961"/>
            <a:ext cx="9641544" cy="9217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Ban Forms of Tobacco Advertising </a:t>
            </a:r>
            <a:endParaRPr lang="en-US" sz="4400" b="1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00.3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699" y="3961781"/>
            <a:ext cx="3146602" cy="2380062"/>
          </a:xfrm>
          <a:prstGeom prst="rect">
            <a:avLst/>
          </a:prstGeom>
        </p:spPr>
      </p:pic>
      <p:pic>
        <p:nvPicPr>
          <p:cNvPr id="5" name="Picture 4" descr="Screen Shot 2013-11-24 at 4.02.5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" y="157128"/>
            <a:ext cx="8861773" cy="24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What should the policies include?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15649"/>
            <a:ext cx="8458902" cy="52314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Laws regarding tobacco advertising are easy to maintain and enforce </a:t>
            </a:r>
            <a:r>
              <a:rPr lang="en-US" sz="2800" i="1" dirty="0">
                <a:latin typeface="Calibri"/>
                <a:cs typeface="Calibri"/>
              </a:rPr>
              <a:t>if </a:t>
            </a:r>
            <a:r>
              <a:rPr lang="en-US" sz="2800" dirty="0">
                <a:latin typeface="Calibri"/>
                <a:cs typeface="Calibri"/>
              </a:rPr>
              <a:t>they are well </a:t>
            </a:r>
            <a:r>
              <a:rPr lang="en-US" sz="2800" dirty="0" smtClean="0">
                <a:latin typeface="Calibri"/>
                <a:cs typeface="Calibri"/>
              </a:rPr>
              <a:t>written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Prohibitions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 advertising in all types of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media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Restrictions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 marketing strategies by importers and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retailers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Restrictions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 promotional activities involving the sporting and entertainment industries </a:t>
            </a: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Penalties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for violations of marketing bans MUST be high to be effective 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6" y="4323548"/>
            <a:ext cx="2660883" cy="22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8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6"/>
            <a:ext cx="8229600" cy="971358"/>
          </a:xfrm>
        </p:spPr>
        <p:txBody>
          <a:bodyPr/>
          <a:lstStyle/>
          <a:p>
            <a:r>
              <a:rPr lang="en-US" b="1" dirty="0" smtClean="0"/>
              <a:t>Key Steps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055077"/>
            <a:ext cx="8503920" cy="5646255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Obtain political will and public </a:t>
            </a:r>
            <a:r>
              <a:rPr lang="en-US" sz="2800" dirty="0" smtClean="0">
                <a:latin typeface="Calibri"/>
                <a:cs typeface="Calibri"/>
              </a:rPr>
              <a:t>support</a:t>
            </a:r>
          </a:p>
          <a:p>
            <a:pPr marL="1027113" lvl="2" indent="-4508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Countering </a:t>
            </a:r>
            <a:r>
              <a:rPr lang="en-US" sz="2400" dirty="0">
                <a:latin typeface="Calibri"/>
                <a:cs typeface="Calibri"/>
              </a:rPr>
              <a:t>claims by the tobacco industry</a:t>
            </a:r>
          </a:p>
          <a:p>
            <a:pPr marL="105156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Questioning the motives of tobacco sponsorship</a:t>
            </a:r>
          </a:p>
          <a:p>
            <a:pPr marL="105156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Showing the impact of tobacco advertisement, promotion, and sponsorship (TAPS) activities on tobacco consumption and </a:t>
            </a:r>
            <a:r>
              <a:rPr lang="en-US" sz="2400" dirty="0" smtClean="0">
                <a:latin typeface="Calibri"/>
                <a:cs typeface="Calibri"/>
              </a:rPr>
              <a:t>health </a:t>
            </a:r>
            <a:endParaRPr lang="en-US" dirty="0" smtClean="0">
              <a:latin typeface="Calibri"/>
              <a:cs typeface="Calibri"/>
            </a:endParaRPr>
          </a:p>
          <a:p>
            <a:pPr lvl="0">
              <a:buClr>
                <a:schemeClr val="tx1"/>
              </a:buClr>
            </a:pPr>
            <a:r>
              <a:rPr lang="en-US" sz="2800" dirty="0" smtClean="0">
                <a:latin typeface="Calibri"/>
                <a:cs typeface="Calibri"/>
              </a:rPr>
              <a:t>Announce bans in advance of implementation </a:t>
            </a:r>
          </a:p>
          <a:p>
            <a:pPr lvl="0">
              <a:buClr>
                <a:schemeClr val="tx1"/>
              </a:buClr>
            </a:pPr>
            <a:r>
              <a:rPr lang="en-US" sz="2800" dirty="0" smtClean="0">
                <a:latin typeface="Calibri"/>
                <a:cs typeface="Calibri"/>
              </a:rPr>
              <a:t>Update comprehensive bans on TAPS to keep up with new types of tobacco                                                  products or cigarette                                           substitutes                                                                       (e.g.: electronic cigarettes)</a:t>
            </a:r>
            <a:endParaRPr lang="en-US" dirty="0"/>
          </a:p>
        </p:txBody>
      </p:sp>
      <p:pic>
        <p:nvPicPr>
          <p:cNvPr id="1026" name="Picture 2" descr="http://www.encigarette.com/wp-content/uploads/2012/12/what-is-an-electronic-cigarette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95" y="4657662"/>
            <a:ext cx="4002005" cy="20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1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Steps 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03770"/>
            <a:ext cx="8503920" cy="4980040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Coordinating </a:t>
            </a:r>
            <a:r>
              <a:rPr lang="en-US" sz="2800" dirty="0">
                <a:latin typeface="Calibri" panose="020F0502020204030204" pitchFamily="34" charset="0"/>
              </a:rPr>
              <a:t>with </a:t>
            </a:r>
            <a:r>
              <a:rPr lang="en-US" sz="2800" dirty="0" smtClean="0">
                <a:latin typeface="Calibri" panose="020F0502020204030204" pitchFamily="34" charset="0"/>
              </a:rPr>
              <a:t>government </a:t>
            </a:r>
            <a:r>
              <a:rPr lang="en-US" sz="2800" dirty="0">
                <a:latin typeface="Calibri" panose="020F0502020204030204" pitchFamily="34" charset="0"/>
              </a:rPr>
              <a:t>ministries and civil society organizations </a:t>
            </a:r>
            <a:r>
              <a:rPr lang="en-US" sz="2800" dirty="0" smtClean="0">
                <a:latin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Health 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ministry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: to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monitor TAPS activities and the impact of bans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Justice 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ministry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enforce bans on TAPS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Finance 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ministry: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make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reports of TAPS expenditures as required by WHO FCTC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Commerce ministry: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monitor and enforce bans on TAPS</a:t>
            </a:r>
            <a:endParaRPr lang="en-US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Communications ministry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monitor and enforce broadcast and Internet advertising bans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2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Examples of Successful Policies: Panama 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67786"/>
            <a:ext cx="5773371" cy="443126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2008: became 1</a:t>
            </a:r>
            <a:r>
              <a:rPr lang="en-US" sz="2400" baseline="30000" dirty="0" smtClean="0">
                <a:latin typeface="Calibri" panose="020F0502020204030204" pitchFamily="34" charset="0"/>
              </a:rPr>
              <a:t>st</a:t>
            </a:r>
            <a:r>
              <a:rPr lang="en-US" sz="2400" dirty="0" smtClean="0">
                <a:latin typeface="Calibri" panose="020F0502020204030204" pitchFamily="34" charset="0"/>
              </a:rPr>
              <a:t> country in the Americas to enact complete ban on all TAPS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Restricts advertising and marketing at the point of tobacco sale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# of cigarette smoking youths aged 13-15 dropped 13.2% in 2002 to 4.3% in 2008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52" y="1667787"/>
            <a:ext cx="2540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Examples of Successful Policies: </a:t>
            </a:r>
            <a:r>
              <a:rPr lang="en-US" b="1" dirty="0" smtClean="0">
                <a:latin typeface="Calibri"/>
                <a:cs typeface="Calibri"/>
              </a:rPr>
              <a:t>Australia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736" y="1405038"/>
            <a:ext cx="5657222" cy="2806272"/>
          </a:xfrm>
        </p:spPr>
      </p:pic>
      <p:sp>
        <p:nvSpPr>
          <p:cNvPr id="5" name="TextBox 4"/>
          <p:cNvSpPr txBox="1"/>
          <p:nvPr/>
        </p:nvSpPr>
        <p:spPr>
          <a:xfrm>
            <a:off x="180870" y="4161158"/>
            <a:ext cx="8762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December 1, 2012: Australia’s world-first laws on tobacco plain packaging came into full effect </a:t>
            </a:r>
          </a:p>
          <a:p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Tobacco products must be sold in olive brown packaging with large graphic health warnings and NO tobacco industry, logos, brand imagery, or promotional text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3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Examples of Successful Policies: </a:t>
            </a:r>
            <a:r>
              <a:rPr lang="en-US" b="1" dirty="0" smtClean="0">
                <a:latin typeface="Calibri"/>
                <a:cs typeface="Calibri"/>
              </a:rPr>
              <a:t>Ghana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78278"/>
            <a:ext cx="8503920" cy="4270089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July 11, 2012: Parliament passed Public Health Act, consolidation of 9 laws of tobacco control measures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625" y="3273042"/>
            <a:ext cx="494586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/>
                <a:cs typeface="Calibri"/>
              </a:rPr>
              <a:t>Complete ban on all TAPS including: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Limiting point of sales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Prohibits smoking in public places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Health warnings on tobacco packs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Public education on effects of tobacco use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Calibri"/>
                <a:cs typeface="Calibri"/>
              </a:rPr>
              <a:t>Provision of cessation treatment 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Screen Shot 2013-11-24 at 9.46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489" y="3274454"/>
            <a:ext cx="3638663" cy="23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to contact?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James </a:t>
            </a:r>
            <a:r>
              <a:rPr lang="en-US" dirty="0" err="1"/>
              <a:t>Rarick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Technical Officer, Tobacco Free Initiative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WHO Western Pacific Regional Office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Manila, Philippines	 </a:t>
            </a:r>
            <a:br>
              <a:rPr lang="en-US" dirty="0"/>
            </a:br>
            <a:r>
              <a:rPr lang="en-US" dirty="0"/>
              <a:t>E-mail: </a:t>
            </a:r>
            <a:r>
              <a:rPr lang="en-US" dirty="0">
                <a:sym typeface="Webdings"/>
              </a:rPr>
              <a:t>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rarickj@wpro.who.int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01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Misuse and Abuse of 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1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rates of cancer</a:t>
            </a:r>
          </a:p>
          <a:p>
            <a:pPr lvl="1"/>
            <a:r>
              <a:rPr lang="en-US" sz="3200" dirty="0" smtClean="0"/>
              <a:t>Lung cancer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Poor circulation</a:t>
            </a:r>
          </a:p>
          <a:p>
            <a:pPr lvl="1"/>
            <a:r>
              <a:rPr lang="en-US" dirty="0" smtClean="0"/>
              <a:t>asthma</a:t>
            </a:r>
          </a:p>
          <a:p>
            <a:r>
              <a:rPr lang="en-US" dirty="0" smtClean="0"/>
              <a:t>High blood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692" y="117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ig-smoking-char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08" y="1856154"/>
            <a:ext cx="4477376" cy="4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24 at 4.15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80" y="1428819"/>
            <a:ext cx="6035241" cy="4352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258" y="5926950"/>
            <a:ext cx="92601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Smoking can cause damage to the body leading to various cancers and chronic diseases </a:t>
            </a:r>
            <a:endParaRPr lang="en-US"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959428"/>
            <a:ext cx="8503920" cy="455815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Calibri"/>
                <a:cs typeface="Calibri"/>
              </a:rPr>
              <a:t>Tobacco kills up to half of its </a:t>
            </a:r>
            <a:r>
              <a:rPr lang="en-US" dirty="0" smtClean="0">
                <a:latin typeface="Calibri"/>
                <a:cs typeface="Calibri"/>
              </a:rPr>
              <a:t>users, about 6 million people each year.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5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million of those deaths are the result of direct tobacco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ore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than 600,000 deaths are the result of non-smokers being exposed to second-hand smoke. 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>
                <a:cs typeface="Calibri"/>
              </a:rPr>
              <a:t>Nearly 80% of the world’s one billion smokers live in low- and middle-income countries. </a:t>
            </a:r>
            <a:endParaRPr lang="en-US" dirty="0" smtClean="0">
              <a:latin typeface="Calibri"/>
              <a:cs typeface="Calibri"/>
            </a:endParaRPr>
          </a:p>
          <a:p>
            <a:pPr lvl="0"/>
            <a:r>
              <a:rPr lang="en-US" dirty="0" smtClean="0">
                <a:latin typeface="Calibri"/>
                <a:cs typeface="Calibri"/>
              </a:rPr>
              <a:t>Consumption of tobacco products is increasing globally, though it is decreasing in some high-income and upper middle-income countries.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347" y="274638"/>
            <a:ext cx="3188727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0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Prevalence of Daily Smoking:  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25-64 years old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9" y="1438156"/>
            <a:ext cx="8665704" cy="44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021898" y="217595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1037" y="217536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66689" y="2190666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3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32" y="1440493"/>
            <a:ext cx="8503920" cy="474050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Tobacco companies </a:t>
            </a:r>
            <a:r>
              <a:rPr lang="en-US" dirty="0" smtClean="0">
                <a:latin typeface="Calibri"/>
                <a:cs typeface="Calibri"/>
              </a:rPr>
              <a:t>target young people to </a:t>
            </a:r>
            <a:r>
              <a:rPr lang="en-US" dirty="0">
                <a:latin typeface="Calibri"/>
                <a:cs typeface="Calibri"/>
              </a:rPr>
              <a:t>get them to use their </a:t>
            </a:r>
            <a:r>
              <a:rPr lang="en-US" dirty="0" smtClean="0">
                <a:latin typeface="Calibri"/>
                <a:cs typeface="Calibri"/>
              </a:rPr>
              <a:t>products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alibri"/>
                <a:cs typeface="Calibri"/>
              </a:rPr>
              <a:t>Countries </a:t>
            </a:r>
            <a:r>
              <a:rPr lang="en-US" dirty="0">
                <a:latin typeface="Calibri"/>
                <a:cs typeface="Calibri"/>
              </a:rPr>
              <a:t>that enforce bans have seen decreases in percentages of young people exposed to tobacco </a:t>
            </a:r>
            <a:r>
              <a:rPr lang="en-US" dirty="0" smtClean="0">
                <a:latin typeface="Calibri"/>
                <a:cs typeface="Calibri"/>
              </a:rPr>
              <a:t>advertising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45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79" y="2401909"/>
            <a:ext cx="2947429" cy="2253436"/>
          </a:xfrm>
          <a:prstGeom prst="rect">
            <a:avLst/>
          </a:prstGeom>
        </p:spPr>
      </p:pic>
      <p:pic>
        <p:nvPicPr>
          <p:cNvPr id="5" name="Picture 4" descr="Screen Shot 2013-11-24 at 4.45.4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54" y="2401909"/>
            <a:ext cx="3093121" cy="2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873451"/>
            <a:ext cx="8503920" cy="11587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Countries such as Ireland, Norway, and the UK have shown that a ban can reduce smoking initiation and ultimately lead to a decrease in cigarette sales. </a:t>
            </a:r>
          </a:p>
        </p:txBody>
      </p:sp>
      <p:pic>
        <p:nvPicPr>
          <p:cNvPr id="4" name="Picture 3" descr="Screen Shot 2013-11-24 at 9.40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02" y="1754713"/>
            <a:ext cx="3988301" cy="2673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9" y="1205802"/>
            <a:ext cx="3376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Young children and teenagers ages 11-15 who visited stores with point-of-sales tobacco advertising at least twice per week were twice as likely to start smoking compared to those who did not visit stores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48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7"/>
            <a:ext cx="3777879" cy="49140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Bans on tobacco advertising, promotion, and sponsorship (TAPS) are effective BUT underused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O</a:t>
            </a:r>
            <a:r>
              <a:rPr lang="en-US" sz="2400" dirty="0" smtClean="0">
                <a:latin typeface="Calibri"/>
                <a:cs typeface="Calibri"/>
              </a:rPr>
              <a:t>nly 24 countries, under 10% of the world’s population, have passed complete bans on direct and indirect TAPS activities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6.54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631" y="1785173"/>
            <a:ext cx="4873098" cy="41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02"/>
            <a:ext cx="8229600" cy="890968"/>
          </a:xfrm>
        </p:spPr>
        <p:txBody>
          <a:bodyPr/>
          <a:lstStyle/>
          <a:p>
            <a:r>
              <a:rPr lang="en-US" b="1" dirty="0" smtClean="0"/>
              <a:t>List of forms of TAPS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33" y="1095270"/>
            <a:ext cx="8271272" cy="507841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Display of tobacco products at point-of-sales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Tobacco product vending machines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Communication through print means Communication through audio means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Internet sales of tobacco products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Supply of free tobacco products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Sale or supply of toys or sweets that resemble tobacco products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Sale and display of </a:t>
            </a:r>
            <a:r>
              <a:rPr lang="en-US" sz="2400" dirty="0" smtClean="0">
                <a:cs typeface="Calibri"/>
              </a:rPr>
              <a:t>                                                                 products </a:t>
            </a:r>
            <a:r>
              <a:rPr lang="en-US" sz="2400" dirty="0">
                <a:cs typeface="Calibri"/>
              </a:rPr>
              <a:t>at venues and </a:t>
            </a:r>
            <a:r>
              <a:rPr lang="en-US" sz="2400" dirty="0" smtClean="0">
                <a:cs typeface="Calibri"/>
              </a:rPr>
              <a:t>                                                                   events </a:t>
            </a:r>
            <a:endParaRPr lang="en-US" sz="24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05" y="6414099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*Detailed list found </a:t>
            </a:r>
            <a:r>
              <a:rPr lang="en-US" sz="1000" dirty="0">
                <a:latin typeface="Calibri"/>
                <a:cs typeface="Calibri"/>
              </a:rPr>
              <a:t>here: </a:t>
            </a:r>
            <a:r>
              <a:rPr lang="en-US" sz="1000" dirty="0">
                <a:latin typeface="Calibri"/>
                <a:cs typeface="Calibri"/>
                <a:hlinkClick r:id="rId3"/>
              </a:rPr>
              <a:t>http://www.who.int/fctc/guidelines/article_13.</a:t>
            </a:r>
            <a:r>
              <a:rPr lang="en-US" sz="1000" dirty="0" smtClean="0">
                <a:latin typeface="Calibri"/>
                <a:cs typeface="Calibri"/>
                <a:hlinkClick r:id="rId3"/>
              </a:rPr>
              <a:t>pdf</a:t>
            </a:r>
            <a:r>
              <a:rPr lang="en-US" sz="1000" dirty="0" smtClean="0">
                <a:latin typeface="Calibri"/>
                <a:cs typeface="Calibri"/>
              </a:rPr>
              <a:t> (Appendix</a:t>
            </a:r>
            <a:r>
              <a:rPr lang="en-US" sz="1600" dirty="0" smtClean="0">
                <a:latin typeface="Calibri"/>
                <a:cs typeface="Calibri"/>
              </a:rPr>
              <a:t>) 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410" y="4708135"/>
            <a:ext cx="47132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1032</Words>
  <Application>Microsoft Office PowerPoint</Application>
  <PresentationFormat>On-screen Show (4:3)</PresentationFormat>
  <Paragraphs>127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Ban Forms of Tobacco Advertising </vt:lpstr>
      <vt:lpstr>Background Misuse and Abuse of Tobacco</vt:lpstr>
      <vt:lpstr>PowerPoint Presentation</vt:lpstr>
      <vt:lpstr>Did you know? </vt:lpstr>
      <vt:lpstr>Prevalence of Daily Smoking:   25-64 years old</vt:lpstr>
      <vt:lpstr>Did you know? </vt:lpstr>
      <vt:lpstr>Facts </vt:lpstr>
      <vt:lpstr>Facts</vt:lpstr>
      <vt:lpstr>List of forms of TAPS</vt:lpstr>
      <vt:lpstr>What should the policies include? </vt:lpstr>
      <vt:lpstr>Key Steps </vt:lpstr>
      <vt:lpstr>Key Steps Continued </vt:lpstr>
      <vt:lpstr>Examples of Successful Policies: Panama  </vt:lpstr>
      <vt:lpstr>Examples of Successful Policies: Australia</vt:lpstr>
      <vt:lpstr>Examples of Successful Policies: Ghana</vt:lpstr>
      <vt:lpstr>Who to contact?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All Forms of Tobacco Advertising</dc:title>
  <dc:creator>Shannon Kogachi</dc:creator>
  <cp:lastModifiedBy>nittam</cp:lastModifiedBy>
  <cp:revision>51</cp:revision>
  <dcterms:created xsi:type="dcterms:W3CDTF">2013-11-25T01:43:59Z</dcterms:created>
  <dcterms:modified xsi:type="dcterms:W3CDTF">2014-01-30T03:00:12Z</dcterms:modified>
</cp:coreProperties>
</file>