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2" r:id="rId1"/>
  </p:sldMasterIdLst>
  <p:notesMasterIdLst>
    <p:notesMasterId r:id="rId17"/>
  </p:notesMasterIdLst>
  <p:sldIdLst>
    <p:sldId id="256" r:id="rId2"/>
    <p:sldId id="271" r:id="rId3"/>
    <p:sldId id="257" r:id="rId4"/>
    <p:sldId id="258" r:id="rId5"/>
    <p:sldId id="263" r:id="rId6"/>
    <p:sldId id="259" r:id="rId7"/>
    <p:sldId id="260" r:id="rId8"/>
    <p:sldId id="261" r:id="rId9"/>
    <p:sldId id="262" r:id="rId10"/>
    <p:sldId id="272" r:id="rId11"/>
    <p:sldId id="273" r:id="rId12"/>
    <p:sldId id="274" r:id="rId13"/>
    <p:sldId id="267" r:id="rId14"/>
    <p:sldId id="265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12" autoAdjust="0"/>
  </p:normalViewPr>
  <p:slideViewPr>
    <p:cSldViewPr snapToGrid="0" snapToObjects="1">
      <p:cViewPr>
        <p:scale>
          <a:sx n="76" d="100"/>
          <a:sy n="76" d="100"/>
        </p:scale>
        <p:origin x="-1565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88C63-EAD0-0640-AA54-044C4AFF8841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DF1E-3F6B-6C4F-AC4C-61E4E4880C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7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ha.org/cih_manual/index.php/restricting-advertising-promotion-and-sponsorship-by-tobacco-companies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ha.org/cih_manual/index.php/restricting-advertising-promotion-and-sponsorship-by-tobacco-companie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ha.org/cih_manual/index.php/restricting-advertising-promotion-and-sponsorship-by-tobacco-companie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features/2013/australia_tobacco_packaging/e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mmwr/PDF/wk/mm5745.pdf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mediacentre/news/releases/2013/who_ban_tobacco/e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picture: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countertobacco.org</a:t>
            </a:r>
            <a:r>
              <a:rPr lang="en-US" baseline="0" dirty="0" smtClean="0"/>
              <a:t>/why-retail-tobacco-control-important</a:t>
            </a:r>
          </a:p>
          <a:p>
            <a:r>
              <a:rPr lang="en-US" baseline="0" dirty="0" smtClean="0"/>
              <a:t>Bottom picture: Assessing Tobacco Point-of-Sale Advertising in Guam (UOG U54 Pilot Program 1)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779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Restricting advertising, promotion, and sponsorship by tobacco companies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Community Interventions for Health, An Oxford Health Alliance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http://www.oxha.org/cih_manual/index.php/restricting-advertising-promotion-and-sponsorship-by-tobacco-companies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82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Restricting advertising, promotion, and sponsorship by tobacco companies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Community Interventions for Health, An Oxford Health Alliance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http://www.oxha.org/cih_manual/index.php/restricting-advertising-promotion-and-sponsorship-by-tobacco-companies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77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Restricting advertising, promotion, and sponsorship by tobacco companies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Community Interventions for Health, An Oxford Health Alliance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http://www.oxha.org/cih_manual/index.php/restricting-advertising-promotion-and-sponsorship-by-tobacco-companies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054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http://</a:t>
            </a:r>
            <a:r>
              <a:rPr lang="en-US" dirty="0" err="1" smtClean="0"/>
              <a:t>www.who.int</a:t>
            </a:r>
            <a:r>
              <a:rPr lang="en-US" dirty="0" smtClean="0"/>
              <a:t>/features/2013/</a:t>
            </a:r>
            <a:r>
              <a:rPr lang="en-US" dirty="0" err="1" smtClean="0"/>
              <a:t>panama_ban_tobacco</a:t>
            </a:r>
            <a:r>
              <a:rPr lang="en-US" dirty="0" smtClean="0"/>
              <a:t>/en/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89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Picture source: http://</a:t>
            </a:r>
            <a:r>
              <a:rPr lang="en-US" dirty="0" err="1" smtClean="0"/>
              <a:t>www.washingtonpost.com</a:t>
            </a:r>
            <a:r>
              <a:rPr lang="en-US" dirty="0" smtClean="0"/>
              <a:t>/business/economy/australias-plain-packaging-stubs-out-cigarette-branding-prompting-backlash/2013/10/29/317e58cc-3ccd-11e3-a94f-b58017bfee6c_story.html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Text source: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http://www.who.int/features/2013/australia_tobacco_packaging/en/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84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Morbidity and Mortality</a:t>
            </a:r>
            <a:r>
              <a:rPr lang="en-US" baseline="0" dirty="0" smtClean="0"/>
              <a:t> Weekly Report, November 14, 2008; 57(48): 1226-1228. </a:t>
            </a:r>
            <a:r>
              <a:rPr lang="en-US" dirty="0" smtClean="0">
                <a:hlinkClick r:id="rId3"/>
              </a:rPr>
              <a:t>http://www.cdc.gov/mmwr/PDF/wk/mm5745.pdf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56D1B-15C8-49FA-8D33-E7BE18D5FF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944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Figure:</a:t>
            </a:r>
            <a:r>
              <a:rPr lang="en-US" baseline="0" dirty="0" smtClean="0"/>
              <a:t> CDC vital signs, September 2010 Fact Sheet,  </a:t>
            </a:r>
            <a:r>
              <a:rPr lang="en-US" dirty="0" smtClean="0"/>
              <a:t>http://</a:t>
            </a:r>
            <a:r>
              <a:rPr lang="en-US" dirty="0" err="1" smtClean="0"/>
              <a:t>www.cdc.gov</a:t>
            </a:r>
            <a:r>
              <a:rPr lang="en-US" dirty="0" smtClean="0"/>
              <a:t>/</a:t>
            </a:r>
            <a:r>
              <a:rPr lang="en-US" dirty="0" err="1" smtClean="0"/>
              <a:t>VitalSigns</a:t>
            </a:r>
            <a:r>
              <a:rPr lang="en-US" dirty="0" smtClean="0"/>
              <a:t>/</a:t>
            </a:r>
            <a:r>
              <a:rPr lang="en-US" dirty="0" err="1" smtClean="0"/>
              <a:t>pdf</a:t>
            </a:r>
            <a:r>
              <a:rPr lang="en-US" dirty="0" smtClean="0"/>
              <a:t>/2010-09-vitalsigns.pdf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755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World Health</a:t>
            </a:r>
            <a:r>
              <a:rPr lang="en-US" baseline="0" dirty="0" smtClean="0"/>
              <a:t> Organization Fact Sheet July 2013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36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source: YAP Tobacco Jeannie McKenzie (2-12).ppt</a:t>
            </a:r>
            <a:r>
              <a:rPr lang="en-US" baseline="0" dirty="0" smtClean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 smtClean="0"/>
              <a:t>Data Sources:  WHO </a:t>
            </a:r>
            <a:r>
              <a:rPr lang="en-AU" sz="1200" dirty="0" err="1" smtClean="0"/>
              <a:t>STEPs</a:t>
            </a:r>
            <a:r>
              <a:rPr lang="en-AU" sz="1200" dirty="0" smtClean="0"/>
              <a:t> . Fiji 2005; Nauru 2007; American Samoa  2007; Tokelau 2007;   Marshall Islands 2007; </a:t>
            </a:r>
            <a:r>
              <a:rPr lang="en-AU" sz="1200" dirty="0" err="1" smtClean="0"/>
              <a:t>FSM</a:t>
            </a:r>
            <a:r>
              <a:rPr lang="en-AU" sz="1200" dirty="0" smtClean="0"/>
              <a:t> 2008; Kiribati 2009; Solomon Islands 2010, </a:t>
            </a:r>
            <a:r>
              <a:rPr lang="en-AU" sz="1200" dirty="0" err="1" smtClean="0"/>
              <a:t>SPC</a:t>
            </a:r>
            <a:r>
              <a:rPr lang="en-AU" sz="1200" dirty="0" smtClean="0"/>
              <a:t>-   Wallis and Futuna 2009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 is estimated that two people die each minute from tobacco-related disease in the Western Pacific.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</a:t>
            </a:r>
            <a:r>
              <a:rPr lang="en-US" sz="120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Source: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Jha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Ramasundarahettige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C., Landsman, V.,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Rostron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B.,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M., Anderson, R.N., McAfee, T., &amp;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R. (2013) 21st Century Hazards of Smoking and Benefits of Cessation in the United States. 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England Journal of Medicine,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368:341–50.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127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Text</a:t>
            </a:r>
            <a:r>
              <a:rPr lang="en-US" baseline="0" dirty="0" smtClean="0"/>
              <a:t> source: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http://www.who.int/mediacentre/news/releases/2013/who_ban_tobacco/en/</a:t>
            </a:r>
            <a:r>
              <a:rPr lang="en-US" dirty="0" smtClean="0">
                <a:effectLst/>
              </a:rPr>
              <a:t> </a:t>
            </a:r>
          </a:p>
          <a:p>
            <a:r>
              <a:rPr lang="en-US" dirty="0" smtClean="0">
                <a:effectLst/>
              </a:rPr>
              <a:t>Images: http://global.tobaccofreekids.org/files/pdfs/en/APS_youth_facts_en.pd</a:t>
            </a:r>
          </a:p>
          <a:p>
            <a:endParaRPr lang="en-US" dirty="0" smtClean="0">
              <a:effectLst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+mn-lt"/>
                <a:cs typeface="Calibri"/>
              </a:rPr>
              <a:t>Youth purchasing cigarettes (Ukraine, 2007)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+mn-lt"/>
                <a:cs typeface="Calibri"/>
              </a:rPr>
              <a:t>Tobacco Store (Beijing, China, 2007)  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61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Picture: http://</a:t>
            </a:r>
            <a:r>
              <a:rPr lang="en-US" dirty="0" err="1" smtClean="0"/>
              <a:t>www.tobaccofreeadirondacks.org</a:t>
            </a:r>
            <a:r>
              <a:rPr lang="en-US" dirty="0" smtClean="0"/>
              <a:t>/</a:t>
            </a:r>
            <a:r>
              <a:rPr lang="en-US" dirty="0" err="1" smtClean="0"/>
              <a:t>userfiles</a:t>
            </a:r>
            <a:r>
              <a:rPr lang="en-US" dirty="0" smtClean="0"/>
              <a:t>//2012%20POS%20Postcard%20Front.jpg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272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WHO report on the global tobacco epidemic, 2013,  </a:t>
            </a:r>
            <a:r>
              <a:rPr lang="pl-PL" dirty="0" smtClean="0"/>
              <a:t>http://</a:t>
            </a:r>
            <a:r>
              <a:rPr lang="pl-PL" dirty="0" err="1" smtClean="0"/>
              <a:t>apps.who.int</a:t>
            </a:r>
            <a:r>
              <a:rPr lang="pl-PL" dirty="0" smtClean="0"/>
              <a:t>/</a:t>
            </a:r>
            <a:r>
              <a:rPr lang="pl-PL" dirty="0" err="1" smtClean="0"/>
              <a:t>iris</a:t>
            </a:r>
            <a:r>
              <a:rPr lang="pl-PL" dirty="0" smtClean="0"/>
              <a:t>/</a:t>
            </a:r>
            <a:r>
              <a:rPr lang="pl-PL" dirty="0" err="1" smtClean="0"/>
              <a:t>bitstream</a:t>
            </a:r>
            <a:r>
              <a:rPr lang="pl-PL" dirty="0" smtClean="0"/>
              <a:t>/10665/85380/1/9789241505871_eng.pdf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284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+mn-lt"/>
                <a:cs typeface="Calibri"/>
              </a:rPr>
              <a:t>tobacco advertising, promotion, and sponsorship (TAPS)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5DF1E-3F6B-6C4F-AC4C-61E4E4880C1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26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51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18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4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3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741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3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2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868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8B65E-5D9B-FC45-8C0E-A7439272DCB9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92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8B65E-5D9B-FC45-8C0E-A7439272DCB9}" type="datetimeFigureOut">
              <a:rPr lang="en-US" smtClean="0"/>
              <a:t>1/29/2014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5290C-EFD8-7248-A091-40AA7F97CB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5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rarickj@wpro.who.in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fctc/guidelines/article_13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22584" y="2797961"/>
            <a:ext cx="9641544" cy="921738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latin typeface="Calibri"/>
                <a:cs typeface="Calibri"/>
              </a:rPr>
              <a:t>Ban Forms of Tobacco Advertising </a:t>
            </a:r>
            <a:endParaRPr lang="en-US" sz="4400" b="1" dirty="0">
              <a:latin typeface="Calibri"/>
              <a:cs typeface="Calibri"/>
            </a:endParaRPr>
          </a:p>
        </p:txBody>
      </p:sp>
      <p:pic>
        <p:nvPicPr>
          <p:cNvPr id="4" name="Picture 3" descr="Screen Shot 2013-11-24 at 4.00.34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699" y="3961781"/>
            <a:ext cx="3146602" cy="2380062"/>
          </a:xfrm>
          <a:prstGeom prst="rect">
            <a:avLst/>
          </a:prstGeom>
        </p:spPr>
      </p:pic>
      <p:pic>
        <p:nvPicPr>
          <p:cNvPr id="5" name="Picture 4" descr="Screen Shot 2013-11-24 at 4.02.55 PM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104" y="157128"/>
            <a:ext cx="8861773" cy="243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2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/>
                <a:cs typeface="Calibri"/>
              </a:rPr>
              <a:t>Key Steps that We Can Take 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3" y="1396721"/>
            <a:ext cx="8534400" cy="50667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latin typeface="Calibri"/>
                <a:cs typeface="Calibri"/>
              </a:rPr>
              <a:t>Step </a:t>
            </a:r>
            <a:r>
              <a:rPr lang="en-US" sz="2800" b="1" dirty="0" smtClean="0">
                <a:latin typeface="Calibri"/>
                <a:cs typeface="Calibri"/>
              </a:rPr>
              <a:t>1: Identify </a:t>
            </a:r>
            <a:r>
              <a:rPr lang="en-US" sz="2800" b="1" dirty="0">
                <a:latin typeface="Calibri"/>
                <a:cs typeface="Calibri"/>
              </a:rPr>
              <a:t>targets and seek 70% coverage </a:t>
            </a:r>
            <a:endParaRPr lang="en-US" sz="2800" dirty="0">
              <a:latin typeface="Calibri"/>
              <a:cs typeface="Calibri"/>
            </a:endParaRPr>
          </a:p>
          <a:p>
            <a:pPr marL="274320" lvl="1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Potential 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advertisement locations and promotionals include: 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Broadcast (radio and TV)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Print media (magazines, newspapers)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Advertising (billboards, signs)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Point of sale advertising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Discounts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  <a:p>
            <a:pPr lvl="2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Product packaging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Internet advertising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Logo or icon use</a:t>
            </a:r>
          </a:p>
          <a:p>
            <a:pPr lvl="2">
              <a:spcBef>
                <a:spcPts val="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Product placement in entertainment industry</a:t>
            </a:r>
          </a:p>
          <a:p>
            <a:pPr>
              <a:lnSpc>
                <a:spcPct val="120000"/>
              </a:lnSpc>
            </a:pP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6560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/>
                <a:cs typeface="Calibri"/>
              </a:rPr>
              <a:t>Key Steps that We Can Take  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46962"/>
            <a:ext cx="8503920" cy="5225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latin typeface="Calibri"/>
                <a:cs typeface="Calibri"/>
              </a:rPr>
              <a:t>Step </a:t>
            </a:r>
            <a:r>
              <a:rPr lang="en-US" sz="3200" b="1" dirty="0" smtClean="0">
                <a:latin typeface="Calibri"/>
                <a:cs typeface="Calibri"/>
              </a:rPr>
              <a:t>2: Work </a:t>
            </a:r>
            <a:r>
              <a:rPr lang="en-US" sz="3200" b="1" dirty="0">
                <a:latin typeface="Calibri"/>
                <a:cs typeface="Calibri"/>
              </a:rPr>
              <a:t>with legislators to develop and enforce necessary bans </a:t>
            </a:r>
            <a:endParaRPr lang="en-US" sz="3200" dirty="0">
              <a:latin typeface="Calibri"/>
              <a:cs typeface="Calibri"/>
            </a:endParaRPr>
          </a:p>
          <a:p>
            <a:pPr marL="274320" lvl="1" indent="0">
              <a:buClrTx/>
              <a:buNone/>
            </a:pP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Develop 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counter-marketing 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campaigns which lessens the appeal 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of tobacco products and advertisements. </a:t>
            </a:r>
            <a:endParaRPr lang="en-US" sz="24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marL="547688" lvl="1" indent="254000">
              <a:buClrTx/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tx1"/>
                </a:solidFill>
                <a:latin typeface="Calibri"/>
                <a:cs typeface="Calibri"/>
              </a:rPr>
              <a:t>Long 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term investment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Integrated, not isolated, components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Integration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into larger tobacco control programs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Cultural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components 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Evaluation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Adequate funding </a:t>
            </a:r>
          </a:p>
          <a:p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026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Calibri"/>
                <a:cs typeface="Calibri"/>
              </a:rPr>
              <a:t>Key Steps that We Can Take 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403770"/>
            <a:ext cx="8503920" cy="4980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Calibri"/>
                <a:cs typeface="Calibri"/>
              </a:rPr>
              <a:t>Step </a:t>
            </a:r>
            <a:r>
              <a:rPr lang="en-US" sz="2800" b="1" dirty="0" smtClean="0">
                <a:latin typeface="Calibri"/>
                <a:cs typeface="Calibri"/>
              </a:rPr>
              <a:t>3: Measuring </a:t>
            </a:r>
            <a:r>
              <a:rPr lang="en-US" sz="2800" b="1" dirty="0">
                <a:latin typeface="Calibri"/>
                <a:cs typeface="Calibri"/>
              </a:rPr>
              <a:t>Impact  </a:t>
            </a:r>
            <a:endParaRPr lang="en-US" sz="2800" dirty="0">
              <a:latin typeface="Calibri"/>
              <a:cs typeface="Calibri"/>
            </a:endParaRPr>
          </a:p>
          <a:p>
            <a:pPr marL="274320" lvl="1" indent="0">
              <a:buNone/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Formulate systems to measure impact of legislation and restrictive policies over 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time:</a:t>
            </a:r>
            <a:endParaRPr lang="en-US" sz="2400" dirty="0">
              <a:solidFill>
                <a:schemeClr val="tx1"/>
              </a:solidFill>
              <a:latin typeface="Calibri"/>
              <a:cs typeface="Calibri"/>
            </a:endParaRP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Surveys / Focus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groups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Spot-checks on members of the tobacco industry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Quarterly-based reporting system that monitors who and how much is being spent on tobacco advertising vs. counter-marketing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tx1"/>
                </a:solidFill>
                <a:latin typeface="Calibri"/>
                <a:cs typeface="Calibri"/>
              </a:rPr>
              <a:t>Rates </a:t>
            </a: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of tobacco use within and across communities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Frequency of tobacco advertisement and promotion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Public perception of tobacco sponsorships </a:t>
            </a:r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972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alibri"/>
                <a:cs typeface="Calibri"/>
              </a:rPr>
              <a:t>Examples of Successful Policies: Panama  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667786"/>
            <a:ext cx="5773371" cy="4431261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2400" dirty="0" smtClean="0">
                <a:latin typeface="Calibri" panose="020F0502020204030204" pitchFamily="34" charset="0"/>
              </a:rPr>
              <a:t>2008: became 1</a:t>
            </a:r>
            <a:r>
              <a:rPr lang="en-US" sz="2400" baseline="30000" dirty="0" smtClean="0">
                <a:latin typeface="Calibri" panose="020F0502020204030204" pitchFamily="34" charset="0"/>
              </a:rPr>
              <a:t>st</a:t>
            </a:r>
            <a:r>
              <a:rPr lang="en-US" sz="2400" dirty="0" smtClean="0">
                <a:latin typeface="Calibri" panose="020F0502020204030204" pitchFamily="34" charset="0"/>
              </a:rPr>
              <a:t> country in the Americas to enact complete ban on all TAPS</a:t>
            </a:r>
          </a:p>
          <a:p>
            <a:pPr>
              <a:buClr>
                <a:schemeClr val="tx1"/>
              </a:buClr>
            </a:pPr>
            <a:r>
              <a:rPr lang="en-US" sz="2400" dirty="0" smtClean="0">
                <a:latin typeface="Calibri" panose="020F0502020204030204" pitchFamily="34" charset="0"/>
              </a:rPr>
              <a:t>Restricts advertising and marketing at the point of tobacco sale</a:t>
            </a:r>
          </a:p>
          <a:p>
            <a:pPr>
              <a:buClr>
                <a:schemeClr val="tx1"/>
              </a:buClr>
            </a:pPr>
            <a:r>
              <a:rPr lang="en-US" sz="2400" dirty="0" smtClean="0">
                <a:latin typeface="Calibri" panose="020F0502020204030204" pitchFamily="34" charset="0"/>
              </a:rPr>
              <a:t># of cigarette smoking youths aged 13-15 dropped 13.2% in 2002 to 4.3% in 2008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152" y="1667787"/>
            <a:ext cx="25400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48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Calibri"/>
                <a:cs typeface="Calibri"/>
              </a:rPr>
              <a:t>Examples of Successful Policies: </a:t>
            </a:r>
            <a:r>
              <a:rPr lang="en-US" b="1" dirty="0" smtClean="0">
                <a:latin typeface="Calibri"/>
                <a:cs typeface="Calibri"/>
              </a:rPr>
              <a:t>Australia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7736" y="1405038"/>
            <a:ext cx="5657222" cy="2806272"/>
          </a:xfrm>
        </p:spPr>
      </p:pic>
      <p:sp>
        <p:nvSpPr>
          <p:cNvPr id="5" name="TextBox 4"/>
          <p:cNvSpPr txBox="1"/>
          <p:nvPr/>
        </p:nvSpPr>
        <p:spPr>
          <a:xfrm>
            <a:off x="180870" y="4161158"/>
            <a:ext cx="87621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December 1, 2012: Australia’s world-first laws on tobacco plain packaging came into full effect </a:t>
            </a:r>
          </a:p>
          <a:p>
            <a:endParaRPr lang="en-US" sz="24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Tobacco products must be sold in olive brown packaging with large graphic health warnings and NO tobacco industry, logos, brand imagery, or promotional text </a:t>
            </a: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7338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Who to contact?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James </a:t>
            </a:r>
            <a:r>
              <a:rPr lang="en-US" dirty="0" err="1"/>
              <a:t>Rarick</a:t>
            </a: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Technical Officer, Tobacco Free Initiative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WHO Western Pacific Regional Office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Manila, Philippines	 </a:t>
            </a:r>
            <a:br>
              <a:rPr lang="en-US" dirty="0"/>
            </a:br>
            <a:r>
              <a:rPr lang="en-US" dirty="0"/>
              <a:t>E-mail: </a:t>
            </a:r>
            <a:r>
              <a:rPr lang="en-US" dirty="0">
                <a:sym typeface="Webdings"/>
              </a:rPr>
              <a:t></a:t>
            </a:r>
            <a:r>
              <a:rPr lang="en-US" dirty="0"/>
              <a:t> </a:t>
            </a:r>
            <a:r>
              <a:rPr lang="en-US" u="sng" dirty="0">
                <a:hlinkClick r:id="rId2"/>
              </a:rPr>
              <a:t>rarickj@wpro.who.int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901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Background</a:t>
            </a:r>
            <a:br>
              <a:rPr lang="en-US" b="1" dirty="0" smtClean="0"/>
            </a:br>
            <a:r>
              <a:rPr lang="en-US" b="1" dirty="0" smtClean="0"/>
              <a:t>Misuse and Abuse of Tobacco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56185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Increase rates of cancer</a:t>
            </a:r>
          </a:p>
          <a:p>
            <a:pPr lvl="1"/>
            <a:r>
              <a:rPr lang="en-US" sz="3200" dirty="0" smtClean="0"/>
              <a:t>Lung cancer</a:t>
            </a:r>
          </a:p>
          <a:p>
            <a:r>
              <a:rPr lang="en-US" dirty="0" smtClean="0"/>
              <a:t>Heart disease</a:t>
            </a:r>
          </a:p>
          <a:p>
            <a:r>
              <a:rPr lang="en-US" dirty="0" smtClean="0"/>
              <a:t>Poor circulation</a:t>
            </a:r>
          </a:p>
          <a:p>
            <a:pPr lvl="1"/>
            <a:r>
              <a:rPr lang="en-US" dirty="0" smtClean="0"/>
              <a:t>asthma</a:t>
            </a:r>
          </a:p>
          <a:p>
            <a:r>
              <a:rPr lang="en-US" dirty="0" smtClean="0"/>
              <a:t>High blood pressure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1692" y="117230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cig-smoking-chart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608" y="1856154"/>
            <a:ext cx="4477376" cy="479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5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3-11-24 at 4.15.23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380" y="1428819"/>
            <a:ext cx="6035241" cy="43526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258" y="5926950"/>
            <a:ext cx="926019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>
                <a:latin typeface="Calibri"/>
                <a:cs typeface="Calibri"/>
              </a:rPr>
              <a:t>Smoking can cause damage to the body leading to various cancers and chronic diseases </a:t>
            </a:r>
            <a:endParaRPr lang="en-US" sz="19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947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latin typeface="Calibri"/>
                <a:cs typeface="Calibri"/>
              </a:rPr>
              <a:t>Did you know? 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2270927"/>
            <a:ext cx="8503920" cy="4246658"/>
          </a:xfrm>
        </p:spPr>
        <p:txBody>
          <a:bodyPr>
            <a:normAutofit/>
          </a:bodyPr>
          <a:lstStyle/>
          <a:p>
            <a:pPr lvl="0"/>
            <a:r>
              <a:rPr lang="en-US" dirty="0">
                <a:latin typeface="Calibri"/>
                <a:cs typeface="Calibri"/>
              </a:rPr>
              <a:t>Tobacco kills up to half of its </a:t>
            </a:r>
            <a:r>
              <a:rPr lang="en-US" dirty="0" smtClean="0">
                <a:latin typeface="Calibri"/>
                <a:cs typeface="Calibri"/>
              </a:rPr>
              <a:t>users, about 6 million people each year. </a:t>
            </a:r>
          </a:p>
          <a:p>
            <a:pPr lvl="1"/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5 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million of those deaths are the result of direct tobacco 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use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M</a:t>
            </a: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ore 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than 600,000 deaths are the result of non-smokers being exposed to second-hand smoke. </a:t>
            </a:r>
            <a:endParaRPr lang="en-US" dirty="0">
              <a:solidFill>
                <a:schemeClr val="tx1"/>
              </a:solidFill>
              <a:latin typeface="Calibri"/>
              <a:cs typeface="Calibri"/>
            </a:endParaRPr>
          </a:p>
          <a:p>
            <a:pPr lvl="0"/>
            <a:r>
              <a:rPr lang="en-US" dirty="0" smtClean="0">
                <a:latin typeface="Calibri"/>
                <a:cs typeface="Calibri"/>
              </a:rPr>
              <a:t>Consumption </a:t>
            </a:r>
            <a:r>
              <a:rPr lang="en-US" dirty="0" smtClean="0">
                <a:latin typeface="Calibri"/>
                <a:cs typeface="Calibri"/>
              </a:rPr>
              <a:t>of tobacco products is increasing globally, though it is decreasing in some high-income and upper middle-income countries. 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2777" y="274637"/>
            <a:ext cx="3653297" cy="191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004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alibri"/>
                <a:cs typeface="Calibri"/>
              </a:rPr>
              <a:t>Prevalence of Daily Smoking:  </a:t>
            </a:r>
            <a:br>
              <a:rPr lang="en-US" b="1" dirty="0" smtClean="0">
                <a:latin typeface="Calibri"/>
                <a:cs typeface="Calibri"/>
              </a:rPr>
            </a:br>
            <a:r>
              <a:rPr lang="en-US" b="1" dirty="0" smtClean="0">
                <a:latin typeface="Calibri"/>
                <a:cs typeface="Calibri"/>
              </a:rPr>
              <a:t>25-64 years old</a:t>
            </a:r>
            <a:endParaRPr lang="en-US" b="1" dirty="0"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9" y="1438156"/>
            <a:ext cx="8665704" cy="449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>
            <a:off x="5021898" y="2175957"/>
            <a:ext cx="351912" cy="1361655"/>
          </a:xfrm>
          <a:prstGeom prst="down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771037" y="2175367"/>
            <a:ext cx="351912" cy="1361655"/>
          </a:xfrm>
          <a:prstGeom prst="down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6566689" y="2190666"/>
            <a:ext cx="351912" cy="1361655"/>
          </a:xfrm>
          <a:prstGeom prst="down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431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/>
                <a:cs typeface="Calibri"/>
              </a:rPr>
              <a:t>Did you know? 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232" y="1440493"/>
            <a:ext cx="8503920" cy="474050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Calibri"/>
                <a:cs typeface="Calibri"/>
              </a:rPr>
              <a:t>Tobacco companies </a:t>
            </a:r>
            <a:r>
              <a:rPr lang="en-US" dirty="0" smtClean="0">
                <a:latin typeface="Calibri"/>
                <a:cs typeface="Calibri"/>
              </a:rPr>
              <a:t>target young people to </a:t>
            </a:r>
            <a:r>
              <a:rPr lang="en-US" dirty="0">
                <a:latin typeface="Calibri"/>
                <a:cs typeface="Calibri"/>
              </a:rPr>
              <a:t>get them to use their </a:t>
            </a:r>
            <a:r>
              <a:rPr lang="en-US" dirty="0" smtClean="0">
                <a:latin typeface="Calibri"/>
                <a:cs typeface="Calibri"/>
              </a:rPr>
              <a:t>products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Calibri"/>
                <a:cs typeface="Calibri"/>
              </a:rPr>
              <a:t>Countries </a:t>
            </a:r>
            <a:r>
              <a:rPr lang="en-US" dirty="0">
                <a:latin typeface="Calibri"/>
                <a:cs typeface="Calibri"/>
              </a:rPr>
              <a:t>that enforce bans have seen decreases in percentages of young people exposed to tobacco </a:t>
            </a:r>
            <a:r>
              <a:rPr lang="en-US" dirty="0" smtClean="0">
                <a:latin typeface="Calibri"/>
                <a:cs typeface="Calibri"/>
              </a:rPr>
              <a:t>advertising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4" name="Picture 3" descr="Screen Shot 2013-11-24 at 4.45.27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779" y="2401909"/>
            <a:ext cx="2947429" cy="2253436"/>
          </a:xfrm>
          <a:prstGeom prst="rect">
            <a:avLst/>
          </a:prstGeom>
        </p:spPr>
      </p:pic>
      <p:pic>
        <p:nvPicPr>
          <p:cNvPr id="5" name="Picture 4" descr="Screen Shot 2013-11-24 at 4.45.41 P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8854" y="2401909"/>
            <a:ext cx="3093121" cy="22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513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/>
                <a:cs typeface="Calibri"/>
              </a:rPr>
              <a:t>Facts </a:t>
            </a:r>
            <a:endParaRPr lang="en-US" b="1" dirty="0">
              <a:latin typeface="Calibri"/>
              <a:cs typeface="Calibri"/>
            </a:endParaRPr>
          </a:p>
        </p:txBody>
      </p:sp>
      <p:pic>
        <p:nvPicPr>
          <p:cNvPr id="4" name="Picture 3" descr="Screen Shot 2013-11-24 at 9.40.47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5102" y="1754713"/>
            <a:ext cx="3988301" cy="26738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1699" y="1205802"/>
            <a:ext cx="33762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Young children and teenagers ages 11-15 who visited stores with point-of-sales tobacco advertising at least twice per week were twice as likely to start smoking compared to those who did not visit stores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2481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/>
                <a:cs typeface="Calibri"/>
              </a:rPr>
              <a:t>Facts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52" y="1527047"/>
            <a:ext cx="3777879" cy="4914041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alibri"/>
                <a:cs typeface="Calibri"/>
              </a:rPr>
              <a:t>Bans on tobacco advertising, promotion, and sponsorship (TAPS) are effective BUT underused</a:t>
            </a: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400" dirty="0">
              <a:solidFill>
                <a:srgbClr val="FF6600"/>
              </a:solidFill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O</a:t>
            </a:r>
            <a:r>
              <a:rPr lang="en-US" sz="2400" dirty="0" smtClean="0">
                <a:latin typeface="Calibri"/>
                <a:cs typeface="Calibri"/>
              </a:rPr>
              <a:t>nly 24 countries, under 10% of the world’s population, have passed complete bans on direct and indirect TAPS activities</a:t>
            </a: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4" name="Picture 3" descr="Screen Shot 2013-11-24 at 6.54.00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631" y="1785173"/>
            <a:ext cx="4873098" cy="419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19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302"/>
            <a:ext cx="8229600" cy="890968"/>
          </a:xfrm>
        </p:spPr>
        <p:txBody>
          <a:bodyPr/>
          <a:lstStyle/>
          <a:p>
            <a:r>
              <a:rPr lang="en-US" b="1" dirty="0" smtClean="0"/>
              <a:t>List of forms of TAPS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833" y="1095270"/>
            <a:ext cx="8271272" cy="507841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sz="2400" dirty="0">
                <a:cs typeface="Calibri"/>
              </a:rPr>
              <a:t>Display of tobacco products at point-of-sales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sz="2400" dirty="0">
                <a:cs typeface="Calibri"/>
              </a:rPr>
              <a:t>Tobacco product vending machines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sz="2400" dirty="0">
                <a:cs typeface="Calibri"/>
              </a:rPr>
              <a:t>Communication through print means Communication through audio means 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sz="2400" dirty="0" smtClean="0">
                <a:cs typeface="Calibri"/>
              </a:rPr>
              <a:t>Product placement</a:t>
            </a:r>
            <a:endParaRPr lang="en-US" sz="2400" dirty="0">
              <a:cs typeface="Calibri"/>
            </a:endParaRP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sz="2400" dirty="0">
                <a:cs typeface="Calibri"/>
              </a:rPr>
              <a:t>Supply of free tobacco products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sz="2400" dirty="0">
                <a:cs typeface="Calibri"/>
              </a:rPr>
              <a:t>Sale or supply of toys or sweets that resemble tobacco products </a:t>
            </a:r>
          </a:p>
          <a:p>
            <a:pPr>
              <a:lnSpc>
                <a:spcPct val="110000"/>
              </a:lnSpc>
              <a:buClr>
                <a:schemeClr val="tx1"/>
              </a:buClr>
            </a:pPr>
            <a:r>
              <a:rPr lang="en-US" sz="2400" dirty="0">
                <a:cs typeface="Calibri"/>
              </a:rPr>
              <a:t>Sale and display of </a:t>
            </a:r>
            <a:r>
              <a:rPr lang="en-US" sz="2400" dirty="0" smtClean="0">
                <a:cs typeface="Calibri"/>
              </a:rPr>
              <a:t>                                                                 products </a:t>
            </a:r>
            <a:r>
              <a:rPr lang="en-US" sz="2400" dirty="0">
                <a:cs typeface="Calibri"/>
              </a:rPr>
              <a:t>at venues and </a:t>
            </a:r>
            <a:r>
              <a:rPr lang="en-US" sz="2400" dirty="0" smtClean="0">
                <a:cs typeface="Calibri"/>
              </a:rPr>
              <a:t>                                                                   events </a:t>
            </a:r>
            <a:endParaRPr lang="en-US" sz="2400" dirty="0"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705" y="6414099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alibri"/>
                <a:cs typeface="Calibri"/>
              </a:rPr>
              <a:t>*Detailed list found </a:t>
            </a:r>
            <a:r>
              <a:rPr lang="en-US" sz="1000" dirty="0">
                <a:latin typeface="Calibri"/>
                <a:cs typeface="Calibri"/>
              </a:rPr>
              <a:t>here: </a:t>
            </a:r>
            <a:r>
              <a:rPr lang="en-US" sz="1000" dirty="0">
                <a:latin typeface="Calibri"/>
                <a:cs typeface="Calibri"/>
                <a:hlinkClick r:id="rId3"/>
              </a:rPr>
              <a:t>http://www.who.int/fctc/guidelines/article_13.</a:t>
            </a:r>
            <a:r>
              <a:rPr lang="en-US" sz="1000" dirty="0" smtClean="0">
                <a:latin typeface="Calibri"/>
                <a:cs typeface="Calibri"/>
                <a:hlinkClick r:id="rId3"/>
              </a:rPr>
              <a:t>pdf</a:t>
            </a:r>
            <a:r>
              <a:rPr lang="en-US" sz="1000" dirty="0" smtClean="0">
                <a:latin typeface="Calibri"/>
                <a:cs typeface="Calibri"/>
              </a:rPr>
              <a:t> (Appendix</a:t>
            </a:r>
            <a:r>
              <a:rPr lang="en-US" sz="1600" dirty="0" smtClean="0">
                <a:latin typeface="Calibri"/>
                <a:cs typeface="Calibri"/>
              </a:rPr>
              <a:t>) </a:t>
            </a:r>
            <a:endParaRPr lang="en-US" sz="1600" dirty="0">
              <a:latin typeface="Calibri"/>
              <a:cs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3410" y="4708135"/>
            <a:ext cx="4713287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32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930</Words>
  <Application>Microsoft Office PowerPoint</Application>
  <PresentationFormat>On-screen Show (4:3)</PresentationFormat>
  <Paragraphs>126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Ban Forms of Tobacco Advertising </vt:lpstr>
      <vt:lpstr>Background Misuse and Abuse of Tobacco</vt:lpstr>
      <vt:lpstr>PowerPoint Presentation</vt:lpstr>
      <vt:lpstr>Did you know? </vt:lpstr>
      <vt:lpstr>Prevalence of Daily Smoking:   25-64 years old</vt:lpstr>
      <vt:lpstr>Did you know? </vt:lpstr>
      <vt:lpstr>Facts </vt:lpstr>
      <vt:lpstr>Facts</vt:lpstr>
      <vt:lpstr>List of forms of TAPS</vt:lpstr>
      <vt:lpstr>Key Steps that We Can Take </vt:lpstr>
      <vt:lpstr>Key Steps that We Can Take  </vt:lpstr>
      <vt:lpstr>Key Steps that We Can Take </vt:lpstr>
      <vt:lpstr>Examples of Successful Policies: Panama  </vt:lpstr>
      <vt:lpstr>Examples of Successful Policies: Australia</vt:lpstr>
      <vt:lpstr>Who to contact?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 All Forms of Tobacco Advertising</dc:title>
  <dc:creator>Shannon Kogachi</dc:creator>
  <cp:lastModifiedBy>nittam</cp:lastModifiedBy>
  <cp:revision>52</cp:revision>
  <dcterms:created xsi:type="dcterms:W3CDTF">2013-11-25T01:43:59Z</dcterms:created>
  <dcterms:modified xsi:type="dcterms:W3CDTF">2014-01-30T03:05:58Z</dcterms:modified>
</cp:coreProperties>
</file>