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8" r:id="rId3"/>
    <p:sldId id="259" r:id="rId4"/>
    <p:sldId id="257" r:id="rId5"/>
    <p:sldId id="260" r:id="rId6"/>
    <p:sldId id="262" r:id="rId7"/>
    <p:sldId id="263" r:id="rId8"/>
    <p:sldId id="264" r:id="rId9"/>
    <p:sldId id="261" r:id="rId10"/>
    <p:sldId id="266" r:id="rId11"/>
    <p:sldId id="276" r:id="rId12"/>
    <p:sldId id="277" r:id="rId13"/>
    <p:sldId id="278" r:id="rId14"/>
    <p:sldId id="27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34" autoAdjust="0"/>
    <p:restoredTop sz="94692" autoAdjust="0"/>
  </p:normalViewPr>
  <p:slideViewPr>
    <p:cSldViewPr snapToGrid="0" snapToObjects="1">
      <p:cViewPr>
        <p:scale>
          <a:sx n="75" d="100"/>
          <a:sy n="75" d="100"/>
        </p:scale>
        <p:origin x="-160" y="-608"/>
      </p:cViewPr>
      <p:guideLst>
        <p:guide orient="horz" pos="2160"/>
        <p:guide pos="2880"/>
      </p:guideLst>
    </p:cSldViewPr>
  </p:slideViewPr>
  <p:outlineViewPr>
    <p:cViewPr>
      <p:scale>
        <a:sx n="33" d="100"/>
        <a:sy n="33" d="100"/>
      </p:scale>
      <p:origin x="0" y="565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3F6942-5BFE-BE43-9003-B10F3527C2BC}" type="datetimeFigureOut">
              <a:rPr lang="en-US" smtClean="0"/>
              <a:t>7/8/14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14C7D1-9617-FC45-9211-E6D3D346F036}" type="slidenum">
              <a:rPr lang="en-US" smtClean="0"/>
              <a:t>‹#›</a:t>
            </a:fld>
            <a:endParaRPr lang="en-US"/>
          </a:p>
        </p:txBody>
      </p:sp>
    </p:spTree>
    <p:extLst>
      <p:ext uri="{BB962C8B-B14F-4D97-AF65-F5344CB8AC3E}">
        <p14:creationId xmlns:p14="http://schemas.microsoft.com/office/powerpoint/2010/main" val="18894433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 Id="rId3" Type="http://schemas.openxmlformats.org/officeDocument/2006/relationships/hyperlink" Target="http://www.ncbi.nlm.nih.gov/pmc/articles/PMC3298428/"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Gordon-Larsen, P., Nelson, M., Page, P., &amp; </a:t>
            </a:r>
            <a:r>
              <a:rPr lang="en-US" dirty="0" err="1" smtClean="0"/>
              <a:t>Popkin</a:t>
            </a:r>
            <a:r>
              <a:rPr lang="en-US" dirty="0" smtClean="0"/>
              <a:t>, B. (2006). Inequality in the built environment underlies key health disparities in physical activity and obesity. </a:t>
            </a:r>
            <a:r>
              <a:rPr lang="en-US" i="1" dirty="0" smtClean="0"/>
              <a:t>Pediatrics </a:t>
            </a:r>
            <a:r>
              <a:rPr lang="en-US" dirty="0" smtClean="0"/>
              <a:t>117(2), 471-424.</a:t>
            </a:r>
          </a:p>
          <a:p>
            <a:r>
              <a:rPr lang="en-US" dirty="0" smtClean="0"/>
              <a:t>Frank, L., </a:t>
            </a:r>
            <a:r>
              <a:rPr lang="en-US" dirty="0" err="1" smtClean="0"/>
              <a:t>Engelke</a:t>
            </a:r>
            <a:r>
              <a:rPr lang="en-US" dirty="0" smtClean="0"/>
              <a:t>, P., &amp; </a:t>
            </a:r>
            <a:r>
              <a:rPr lang="en-US" dirty="0" err="1" smtClean="0"/>
              <a:t>Schmid</a:t>
            </a:r>
            <a:r>
              <a:rPr lang="en-US" dirty="0" smtClean="0"/>
              <a:t>, T. (2003). </a:t>
            </a:r>
            <a:r>
              <a:rPr lang="en-US" i="1" dirty="0" smtClean="0"/>
              <a:t>Health and community design: The impact of the built environment on physical activity. </a:t>
            </a:r>
            <a:r>
              <a:rPr lang="en-US" dirty="0" smtClean="0"/>
              <a:t>Washington, DC: Island Press.</a:t>
            </a:r>
          </a:p>
          <a:p>
            <a:r>
              <a:rPr lang="en-US" dirty="0" smtClean="0"/>
              <a:t>Lee, V., </a:t>
            </a:r>
            <a:r>
              <a:rPr lang="en-US" dirty="0" err="1" smtClean="0"/>
              <a:t>Mikkelsen</a:t>
            </a:r>
            <a:r>
              <a:rPr lang="en-US" dirty="0" smtClean="0"/>
              <a:t>, L., </a:t>
            </a:r>
            <a:r>
              <a:rPr lang="en-US" dirty="0" err="1" smtClean="0"/>
              <a:t>Srikantharajah</a:t>
            </a:r>
            <a:r>
              <a:rPr lang="en-US" dirty="0" smtClean="0"/>
              <a:t>, J., &amp; Cohen, L. (2008). </a:t>
            </a:r>
            <a:r>
              <a:rPr lang="en-US" i="1" dirty="0" smtClean="0"/>
              <a:t>Strategies for enhancing the built environment to support healthy eating and active living environments. </a:t>
            </a:r>
            <a:r>
              <a:rPr lang="en-US" dirty="0" smtClean="0"/>
              <a:t>Oakland, CA: Prevention Institute, Healthy Eating Active Living Convergence Partnership and </a:t>
            </a:r>
            <a:r>
              <a:rPr lang="en-US" dirty="0" err="1" smtClean="0"/>
              <a:t>PolicyLink</a:t>
            </a:r>
            <a:r>
              <a:rPr lang="en-US" dirty="0" smtClean="0"/>
              <a:t>.</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2</a:t>
            </a:fld>
            <a:endParaRPr lang="en-US"/>
          </a:p>
        </p:txBody>
      </p:sp>
    </p:spTree>
    <p:extLst>
      <p:ext uri="{BB962C8B-B14F-4D97-AF65-F5344CB8AC3E}">
        <p14:creationId xmlns:p14="http://schemas.microsoft.com/office/powerpoint/2010/main" val="837275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13</a:t>
            </a:fld>
            <a:endParaRPr lang="en-US"/>
          </a:p>
        </p:txBody>
      </p:sp>
    </p:spTree>
    <p:extLst>
      <p:ext uri="{BB962C8B-B14F-4D97-AF65-F5344CB8AC3E}">
        <p14:creationId xmlns:p14="http://schemas.microsoft.com/office/powerpoint/2010/main" val="2117454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Ding, D., </a:t>
            </a:r>
            <a:r>
              <a:rPr lang="en-US" dirty="0" err="1" smtClean="0"/>
              <a:t>Sallis</a:t>
            </a:r>
            <a:r>
              <a:rPr lang="en-US" dirty="0" smtClean="0"/>
              <a:t>, F., Kerr, J., Lee, S., &amp; Rosenberg, D.E (2011). Neighborhood environment and physical activity among youth a review. </a:t>
            </a:r>
            <a:r>
              <a:rPr lang="en-US" i="1" dirty="0" smtClean="0"/>
              <a:t>American Journal of Preventative Medicine </a:t>
            </a:r>
            <a:r>
              <a:rPr lang="en-US" dirty="0" smtClean="0"/>
              <a:t>41(4), 442-455.</a:t>
            </a:r>
          </a:p>
          <a:p>
            <a:endParaRPr lang="hu-HU" dirty="0" smtClean="0"/>
          </a:p>
          <a:p>
            <a:r>
              <a:rPr lang="hu-HU" dirty="0" smtClean="0"/>
              <a:t>Image courtesy</a:t>
            </a:r>
            <a:r>
              <a:rPr lang="hu-HU" baseline="0" dirty="0" smtClean="0"/>
              <a:t> of: http://www.globalpost.com/sites/default/files/imagecache/gp3_slideshow_large/4._tonga.jpg</a:t>
            </a:r>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5</a:t>
            </a:fld>
            <a:endParaRPr lang="en-US"/>
          </a:p>
        </p:txBody>
      </p:sp>
    </p:spTree>
    <p:extLst>
      <p:ext uri="{BB962C8B-B14F-4D97-AF65-F5344CB8AC3E}">
        <p14:creationId xmlns:p14="http://schemas.microsoft.com/office/powerpoint/2010/main" val="3663891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L.K. Brennan Ramirez et </a:t>
            </a:r>
            <a:r>
              <a:rPr lang="en-US" dirty="0" err="1" smtClean="0"/>
              <a:t>al.,“Indicators</a:t>
            </a:r>
            <a:r>
              <a:rPr lang="en-US" dirty="0" smtClean="0"/>
              <a:t> of Activity-Friendly Communities: An Evidence-Based Consensus Process,” </a:t>
            </a:r>
            <a:r>
              <a:rPr lang="en-US" i="1" dirty="0" smtClean="0"/>
              <a:t>American Journal of Preventive Medicine </a:t>
            </a:r>
            <a:r>
              <a:rPr lang="en-US" dirty="0" smtClean="0"/>
              <a:t>31 (2006): 515-524. </a:t>
            </a:r>
          </a:p>
          <a:p>
            <a:r>
              <a:rPr lang="en-US" dirty="0" err="1" smtClean="0"/>
              <a:t>RobertWood</a:t>
            </a:r>
            <a:r>
              <a:rPr lang="en-US" dirty="0" smtClean="0"/>
              <a:t> Johnson </a:t>
            </a:r>
            <a:r>
              <a:rPr lang="en-US" dirty="0" err="1" smtClean="0"/>
              <a:t>Foundation,“The</a:t>
            </a:r>
            <a:r>
              <a:rPr lang="en-US" dirty="0" smtClean="0"/>
              <a:t> Synthesis Project. The Built Environment and Physical </a:t>
            </a:r>
            <a:r>
              <a:rPr lang="en-US" dirty="0" err="1" smtClean="0"/>
              <a:t>Activity:What</a:t>
            </a:r>
            <a:r>
              <a:rPr lang="en-US" dirty="0" smtClean="0"/>
              <a:t> is the Relationship?” retrieved from http://</a:t>
            </a:r>
            <a:r>
              <a:rPr lang="en-US" dirty="0" err="1" smtClean="0"/>
              <a:t>www.rwjf.org</a:t>
            </a:r>
            <a:r>
              <a:rPr lang="en-US" dirty="0" smtClean="0"/>
              <a:t>/</a:t>
            </a:r>
            <a:r>
              <a:rPr lang="en-US" dirty="0" err="1" smtClean="0"/>
              <a:t>pr</a:t>
            </a:r>
            <a:r>
              <a:rPr lang="en-US" dirty="0" smtClean="0"/>
              <a:t>/ synthesis/</a:t>
            </a:r>
            <a:r>
              <a:rPr lang="en-US" dirty="0" err="1" smtClean="0"/>
              <a:t>reports_and_briefs</a:t>
            </a:r>
            <a:r>
              <a:rPr lang="en-US" dirty="0" smtClean="0"/>
              <a:t>/</a:t>
            </a:r>
            <a:r>
              <a:rPr lang="en-US" dirty="0" err="1" smtClean="0"/>
              <a:t>pdf</a:t>
            </a:r>
            <a:r>
              <a:rPr lang="en-US" dirty="0" smtClean="0"/>
              <a:t>/no11_policybrief.pdf. </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6</a:t>
            </a:fld>
            <a:endParaRPr lang="en-US"/>
          </a:p>
        </p:txBody>
      </p:sp>
    </p:spTree>
    <p:extLst>
      <p:ext uri="{BB962C8B-B14F-4D97-AF65-F5344CB8AC3E}">
        <p14:creationId xmlns:p14="http://schemas.microsoft.com/office/powerpoint/2010/main" val="3049412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B.E. </a:t>
            </a:r>
            <a:r>
              <a:rPr lang="en-US" dirty="0" err="1" smtClean="0"/>
              <a:t>Saelens</a:t>
            </a:r>
            <a:r>
              <a:rPr lang="en-US" dirty="0" smtClean="0"/>
              <a:t> et al., “Neighborhood Based Differences in Physical Activity: An Environment Scale Evaluation,” </a:t>
            </a:r>
            <a:r>
              <a:rPr lang="en-US" i="1" dirty="0" smtClean="0"/>
              <a:t>American Journal of Public Health </a:t>
            </a:r>
            <a:r>
              <a:rPr lang="en-US" dirty="0" smtClean="0"/>
              <a:t>93 (2003):1552-1558. </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7</a:t>
            </a:fld>
            <a:endParaRPr lang="en-US"/>
          </a:p>
        </p:txBody>
      </p:sp>
    </p:spTree>
    <p:extLst>
      <p:ext uri="{BB962C8B-B14F-4D97-AF65-F5344CB8AC3E}">
        <p14:creationId xmlns:p14="http://schemas.microsoft.com/office/powerpoint/2010/main" val="798806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R.C. </a:t>
            </a:r>
            <a:r>
              <a:rPr lang="en-US" dirty="0" err="1" smtClean="0"/>
              <a:t>Brownson</a:t>
            </a:r>
            <a:r>
              <a:rPr lang="en-US" dirty="0" smtClean="0"/>
              <a:t> et al., ”Environmental and Policy Determinants of Physical Activity in the United States,” </a:t>
            </a:r>
            <a:r>
              <a:rPr lang="en-US" i="1" dirty="0" smtClean="0"/>
              <a:t>American Journal of Public Health</a:t>
            </a:r>
            <a:r>
              <a:rPr lang="en-US" dirty="0" smtClean="0"/>
              <a:t>. 91 (2001): 1995-2003.</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8</a:t>
            </a:fld>
            <a:endParaRPr lang="en-US"/>
          </a:p>
        </p:txBody>
      </p:sp>
    </p:spTree>
    <p:extLst>
      <p:ext uri="{BB962C8B-B14F-4D97-AF65-F5344CB8AC3E}">
        <p14:creationId xmlns:p14="http://schemas.microsoft.com/office/powerpoint/2010/main" val="2117454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Vargo</a:t>
            </a:r>
            <a:r>
              <a:rPr lang="en-US" dirty="0" smtClean="0"/>
              <a:t>, Don.,</a:t>
            </a:r>
            <a:r>
              <a:rPr lang="en-US" dirty="0" err="1" smtClean="0"/>
              <a:t>DePasquale,John</a:t>
            </a:r>
            <a:r>
              <a:rPr lang="en-US" dirty="0" smtClean="0"/>
              <a:t>., </a:t>
            </a:r>
            <a:r>
              <a:rPr lang="en-US" dirty="0" err="1" smtClean="0"/>
              <a:t>Vargo</a:t>
            </a:r>
            <a:r>
              <a:rPr lang="en-US" dirty="0" smtClean="0"/>
              <a:t>, Agnes M., (2012). Incidence of Dog Bite Injuries in American Samoa and Their Impact on Society., Hawaii Journal of Medicine and Public Health., 71(1):6-12</a:t>
            </a:r>
          </a:p>
          <a:p>
            <a:r>
              <a:rPr lang="hu-HU" dirty="0" smtClean="0"/>
              <a:t>Image courtesy</a:t>
            </a:r>
            <a:r>
              <a:rPr lang="hu-HU" baseline="0" dirty="0" smtClean="0"/>
              <a:t> of: http://3.bp.blogspot.com/_NTZU7umr_sI/TFui_j1rN7I/AAAAAAAABpk/b2Dt5rRRy6A/s1600/P1012747.JPG</a:t>
            </a:r>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9</a:t>
            </a:fld>
            <a:endParaRPr lang="en-US"/>
          </a:p>
        </p:txBody>
      </p:sp>
    </p:spTree>
    <p:extLst>
      <p:ext uri="{BB962C8B-B14F-4D97-AF65-F5344CB8AC3E}">
        <p14:creationId xmlns:p14="http://schemas.microsoft.com/office/powerpoint/2010/main" val="3759720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Vargo</a:t>
            </a:r>
            <a:r>
              <a:rPr lang="en-US" sz="1200" kern="1200" dirty="0" smtClean="0">
                <a:solidFill>
                  <a:schemeClr val="tx1"/>
                </a:solidFill>
                <a:effectLst/>
                <a:latin typeface="+mn-lt"/>
                <a:ea typeface="+mn-ea"/>
                <a:cs typeface="+mn-cs"/>
              </a:rPr>
              <a:t> D, </a:t>
            </a:r>
            <a:r>
              <a:rPr lang="en-US" sz="1200" kern="1200" dirty="0" err="1" smtClean="0">
                <a:solidFill>
                  <a:schemeClr val="tx1"/>
                </a:solidFill>
                <a:effectLst/>
                <a:latin typeface="+mn-lt"/>
                <a:ea typeface="+mn-ea"/>
                <a:cs typeface="+mn-cs"/>
              </a:rPr>
              <a:t>DePasquale</a:t>
            </a:r>
            <a:r>
              <a:rPr lang="en-US" sz="1200" kern="1200" dirty="0" smtClean="0">
                <a:solidFill>
                  <a:schemeClr val="tx1"/>
                </a:solidFill>
                <a:effectLst/>
                <a:latin typeface="+mn-lt"/>
                <a:ea typeface="+mn-ea"/>
                <a:cs typeface="+mn-cs"/>
              </a:rPr>
              <a:t> JM, </a:t>
            </a:r>
            <a:r>
              <a:rPr lang="en-US" sz="1200" kern="1200" dirty="0" err="1" smtClean="0">
                <a:solidFill>
                  <a:schemeClr val="tx1"/>
                </a:solidFill>
                <a:effectLst/>
                <a:latin typeface="+mn-lt"/>
                <a:ea typeface="+mn-ea"/>
                <a:cs typeface="+mn-cs"/>
              </a:rPr>
              <a:t>Vargo</a:t>
            </a:r>
            <a:r>
              <a:rPr lang="en-US" sz="1200" kern="1200" dirty="0" smtClean="0">
                <a:solidFill>
                  <a:schemeClr val="tx1"/>
                </a:solidFill>
                <a:effectLst/>
                <a:latin typeface="+mn-lt"/>
                <a:ea typeface="+mn-ea"/>
                <a:cs typeface="+mn-cs"/>
              </a:rPr>
              <a:t> AM. Incidence of Dog Bite Injuries in American Samoa and Their Impact on Society. Hawai'i J Med Pub Health. 2012;71:6–12. [</a:t>
            </a:r>
            <a:r>
              <a:rPr lang="en-US" sz="1200" u="sng" kern="1200" dirty="0" smtClean="0">
                <a:solidFill>
                  <a:schemeClr val="tx1"/>
                </a:solidFill>
                <a:effectLst/>
                <a:latin typeface="+mn-lt"/>
                <a:ea typeface="+mn-ea"/>
                <a:cs typeface="+mn-cs"/>
                <a:hlinkClick r:id="rId3"/>
              </a:rPr>
              <a:t>PMC free article</a:t>
            </a:r>
            <a:r>
              <a:rPr lang="en-US" sz="1200" kern="1200" dirty="0" smtClean="0">
                <a:solidFill>
                  <a:schemeClr val="tx1"/>
                </a:solidFill>
                <a:effectLst/>
                <a:latin typeface="+mn-lt"/>
                <a:ea typeface="+mn-ea"/>
                <a:cs typeface="+mn-cs"/>
              </a:rPr>
              <a:t>] [PubMed]</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10</a:t>
            </a:fld>
            <a:endParaRPr lang="en-US"/>
          </a:p>
        </p:txBody>
      </p:sp>
    </p:spTree>
    <p:extLst>
      <p:ext uri="{BB962C8B-B14F-4D97-AF65-F5344CB8AC3E}">
        <p14:creationId xmlns:p14="http://schemas.microsoft.com/office/powerpoint/2010/main" val="2117454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11</a:t>
            </a:fld>
            <a:endParaRPr lang="en-US"/>
          </a:p>
        </p:txBody>
      </p:sp>
    </p:spTree>
    <p:extLst>
      <p:ext uri="{BB962C8B-B14F-4D97-AF65-F5344CB8AC3E}">
        <p14:creationId xmlns:p14="http://schemas.microsoft.com/office/powerpoint/2010/main" val="21174547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12</a:t>
            </a:fld>
            <a:endParaRPr lang="en-US"/>
          </a:p>
        </p:txBody>
      </p:sp>
    </p:spTree>
    <p:extLst>
      <p:ext uri="{BB962C8B-B14F-4D97-AF65-F5344CB8AC3E}">
        <p14:creationId xmlns:p14="http://schemas.microsoft.com/office/powerpoint/2010/main" val="2117454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841825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2663612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24137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2128929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649CFD-AAD7-E949-9579-B2EBC110AEB7}" type="datetimeFigureOut">
              <a:rPr lang="en-US" smtClean="0"/>
              <a:t>7/8/14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336290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649CFD-AAD7-E949-9579-B2EBC110AEB7}" type="datetimeFigureOut">
              <a:rPr lang="en-US" smtClean="0"/>
              <a:t>7/8/14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3148435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649CFD-AAD7-E949-9579-B2EBC110AEB7}" type="datetimeFigureOut">
              <a:rPr lang="en-US" smtClean="0"/>
              <a:t>7/8/14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794305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649CFD-AAD7-E949-9579-B2EBC110AEB7}" type="datetimeFigureOut">
              <a:rPr lang="en-US" smtClean="0"/>
              <a:t>7/8/14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4025144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49CFD-AAD7-E949-9579-B2EBC110AEB7}" type="datetimeFigureOut">
              <a:rPr lang="en-US" smtClean="0"/>
              <a:t>7/8/14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3833526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49CFD-AAD7-E949-9579-B2EBC110AEB7}" type="datetimeFigureOut">
              <a:rPr lang="en-US" smtClean="0"/>
              <a:t>7/8/14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2965684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49CFD-AAD7-E949-9579-B2EBC110AEB7}" type="datetimeFigureOut">
              <a:rPr lang="en-US" smtClean="0"/>
              <a:t>7/8/14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3937171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49CFD-AAD7-E949-9579-B2EBC110AEB7}" type="datetimeFigureOut">
              <a:rPr lang="en-US" smtClean="0"/>
              <a:t>7/8/14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28435-B733-0E44-97D7-0A6E511AC4AD}" type="slidenum">
              <a:rPr lang="en-US" smtClean="0"/>
              <a:t>‹#›</a:t>
            </a:fld>
            <a:endParaRPr lang="en-US"/>
          </a:p>
        </p:txBody>
      </p:sp>
    </p:spTree>
    <p:extLst>
      <p:ext uri="{BB962C8B-B14F-4D97-AF65-F5344CB8AC3E}">
        <p14:creationId xmlns:p14="http://schemas.microsoft.com/office/powerpoint/2010/main" val="1598362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adrian.bauman@sydney.edu.a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 y="581025"/>
            <a:ext cx="7772400" cy="1470025"/>
          </a:xfrm>
        </p:spPr>
        <p:txBody>
          <a:bodyPr>
            <a:normAutofit fontScale="90000"/>
          </a:bodyPr>
          <a:lstStyle/>
          <a:p>
            <a:r>
              <a:rPr lang="en-US" b="1" dirty="0" smtClean="0">
                <a:latin typeface="+mj-lt"/>
                <a:cs typeface="Cambria"/>
              </a:rPr>
              <a:t>Develop</a:t>
            </a:r>
            <a:r>
              <a:rPr lang="hu-HU" b="1" dirty="0" smtClean="0">
                <a:latin typeface="+mj-lt"/>
                <a:cs typeface="Cambria"/>
              </a:rPr>
              <a:t>ing a Better Environment </a:t>
            </a:r>
            <a:r>
              <a:rPr lang="en-US" b="1" dirty="0" smtClean="0">
                <a:latin typeface="+mj-lt"/>
                <a:cs typeface="Cambria"/>
              </a:rPr>
              <a:t>to Promote Physical Activity </a:t>
            </a:r>
            <a:r>
              <a:rPr lang="en-US" dirty="0" smtClean="0">
                <a:latin typeface="+mj-lt"/>
              </a:rPr>
              <a:t/>
            </a:r>
            <a:br>
              <a:rPr lang="en-US" dirty="0" smtClean="0">
                <a:latin typeface="+mj-lt"/>
              </a:rPr>
            </a:br>
            <a:endParaRPr lang="en-US" dirty="0">
              <a:latin typeface="+mj-lt"/>
            </a:endParaRPr>
          </a:p>
        </p:txBody>
      </p:sp>
      <p:sp>
        <p:nvSpPr>
          <p:cNvPr id="3" name="Subtitle 2"/>
          <p:cNvSpPr>
            <a:spLocks noGrp="1"/>
          </p:cNvSpPr>
          <p:nvPr>
            <p:ph type="subTitle" idx="1"/>
          </p:nvPr>
        </p:nvSpPr>
        <p:spPr/>
        <p:txBody>
          <a:bodyPr/>
          <a:lstStyle/>
          <a:p>
            <a:endParaRPr lang="en-US"/>
          </a:p>
        </p:txBody>
      </p:sp>
      <p:pic>
        <p:nvPicPr>
          <p:cNvPr id="5" name="Picture 4" descr="Unknown.jpe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2064332"/>
            <a:ext cx="9144000" cy="4793668"/>
          </a:xfrm>
          <a:prstGeom prst="rect">
            <a:avLst/>
          </a:prstGeom>
        </p:spPr>
      </p:pic>
    </p:spTree>
    <p:extLst>
      <p:ext uri="{BB962C8B-B14F-4D97-AF65-F5344CB8AC3E}">
        <p14:creationId xmlns:p14="http://schemas.microsoft.com/office/powerpoint/2010/main" val="2979228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What are characteristics of the built environment? </a:t>
            </a:r>
            <a:endParaRPr lang="en-US" dirty="0">
              <a:latin typeface="+mj-lt"/>
            </a:endParaRPr>
          </a:p>
        </p:txBody>
      </p:sp>
      <p:sp>
        <p:nvSpPr>
          <p:cNvPr id="3" name="Content Placeholder 2"/>
          <p:cNvSpPr>
            <a:spLocks noGrp="1"/>
          </p:cNvSpPr>
          <p:nvPr>
            <p:ph idx="1"/>
          </p:nvPr>
        </p:nvSpPr>
        <p:spPr/>
        <p:txBody>
          <a:bodyPr>
            <a:normAutofit lnSpcReduction="10000"/>
          </a:bodyPr>
          <a:lstStyle/>
          <a:p>
            <a:pPr marL="0" marR="0" indent="0" algn="ctr">
              <a:lnSpc>
                <a:spcPct val="115000"/>
              </a:lnSpc>
              <a:spcBef>
                <a:spcPts val="0"/>
              </a:spcBef>
              <a:spcAft>
                <a:spcPts val="0"/>
              </a:spcAft>
              <a:buNone/>
            </a:pPr>
            <a:r>
              <a:rPr lang="en-US" b="1" dirty="0">
                <a:latin typeface="+mj-lt"/>
                <a:ea typeface="Times New Roman"/>
                <a:cs typeface="Cambria"/>
              </a:rPr>
              <a:t>Safety </a:t>
            </a:r>
            <a:endParaRPr lang="en-US" sz="2800" dirty="0">
              <a:latin typeface="+mj-lt"/>
              <a:ea typeface="Times New Roman"/>
              <a:cs typeface="Cambria"/>
            </a:endParaRPr>
          </a:p>
          <a:p>
            <a:r>
              <a:rPr lang="en-US" dirty="0">
                <a:latin typeface="+mj-lt"/>
                <a:cs typeface="Cambria"/>
              </a:rPr>
              <a:t>Safety issues and concerns can often hinder people’s desire and ability to be physically active. </a:t>
            </a:r>
            <a:endParaRPr lang="en-US" dirty="0" smtClean="0">
              <a:latin typeface="+mj-lt"/>
              <a:cs typeface="Cambria"/>
            </a:endParaRPr>
          </a:p>
          <a:p>
            <a:r>
              <a:rPr lang="en-US" dirty="0" smtClean="0">
                <a:latin typeface="+mj-lt"/>
                <a:cs typeface="Cambria"/>
              </a:rPr>
              <a:t>In </a:t>
            </a:r>
            <a:r>
              <a:rPr lang="en-US" dirty="0">
                <a:latin typeface="+mj-lt"/>
                <a:cs typeface="Cambria"/>
              </a:rPr>
              <a:t>many U.S. Affiliated territories, free roaming dogs present a huge barrier in overcoming challenges to increase activity in open spaces and maintaining safety in </a:t>
            </a:r>
            <a:r>
              <a:rPr lang="en-US" dirty="0" err="1">
                <a:latin typeface="+mj-lt"/>
                <a:cs typeface="Cambria"/>
              </a:rPr>
              <a:t>walkable</a:t>
            </a:r>
            <a:r>
              <a:rPr lang="en-US" dirty="0">
                <a:latin typeface="+mj-lt"/>
                <a:cs typeface="Cambria"/>
              </a:rPr>
              <a:t> areas. </a:t>
            </a:r>
          </a:p>
          <a:p>
            <a:pPr marL="0" indent="0">
              <a:buNone/>
            </a:pPr>
            <a:endParaRPr lang="en-US" dirty="0">
              <a:latin typeface="+mj-lt"/>
            </a:endParaRPr>
          </a:p>
          <a:p>
            <a:endParaRPr lang="en-US" dirty="0">
              <a:latin typeface="+mj-lt"/>
            </a:endParaRPr>
          </a:p>
        </p:txBody>
      </p:sp>
    </p:spTree>
    <p:extLst>
      <p:ext uri="{BB962C8B-B14F-4D97-AF65-F5344CB8AC3E}">
        <p14:creationId xmlns:p14="http://schemas.microsoft.com/office/powerpoint/2010/main" val="2944181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u-HU" b="1" dirty="0" smtClean="0">
                <a:latin typeface="+mj-lt"/>
              </a:rPr>
              <a:t>How can we make a difference?</a:t>
            </a:r>
            <a:endParaRPr lang="en-US" dirty="0">
              <a:latin typeface="+mj-lt"/>
            </a:endParaRPr>
          </a:p>
        </p:txBody>
      </p:sp>
      <p:sp>
        <p:nvSpPr>
          <p:cNvPr id="3" name="Content Placeholder 2"/>
          <p:cNvSpPr>
            <a:spLocks noGrp="1"/>
          </p:cNvSpPr>
          <p:nvPr>
            <p:ph idx="1"/>
          </p:nvPr>
        </p:nvSpPr>
        <p:spPr/>
        <p:txBody>
          <a:bodyPr>
            <a:normAutofit/>
          </a:bodyPr>
          <a:lstStyle/>
          <a:p>
            <a:pPr marL="0" marR="0" indent="0" algn="ctr">
              <a:lnSpc>
                <a:spcPct val="115000"/>
              </a:lnSpc>
              <a:spcBef>
                <a:spcPts val="0"/>
              </a:spcBef>
              <a:spcAft>
                <a:spcPts val="0"/>
              </a:spcAft>
              <a:buNone/>
            </a:pPr>
            <a:r>
              <a:rPr lang="en-US" b="1" dirty="0">
                <a:latin typeface="+mj-lt"/>
                <a:ea typeface="Times New Roman"/>
                <a:cs typeface="Cambria"/>
              </a:rPr>
              <a:t>Form a project or group to beautify your </a:t>
            </a:r>
            <a:r>
              <a:rPr lang="en-US" b="1" dirty="0" smtClean="0">
                <a:latin typeface="+mj-lt"/>
                <a:ea typeface="Times New Roman"/>
                <a:cs typeface="Cambria"/>
              </a:rPr>
              <a:t>community</a:t>
            </a:r>
            <a:endParaRPr lang="hu-HU" b="1" dirty="0" smtClean="0">
              <a:latin typeface="+mj-lt"/>
              <a:ea typeface="Times New Roman"/>
              <a:cs typeface="Cambria"/>
            </a:endParaRPr>
          </a:p>
          <a:p>
            <a:pPr marL="0" indent="0">
              <a:buNone/>
            </a:pPr>
            <a:r>
              <a:rPr lang="en-US" dirty="0">
                <a:latin typeface="+mj-lt"/>
                <a:cs typeface="Cambria"/>
              </a:rPr>
              <a:t>Gather together members of your community and volunteers to work together to create beautiful spaces in your community. Plant flowers, build pathways and pick up trash!</a:t>
            </a:r>
            <a:endParaRPr lang="en-US" dirty="0">
              <a:latin typeface="+mj-lt"/>
            </a:endParaRPr>
          </a:p>
          <a:p>
            <a:endParaRPr lang="en-US" dirty="0">
              <a:latin typeface="+mj-lt"/>
            </a:endParaRPr>
          </a:p>
        </p:txBody>
      </p:sp>
    </p:spTree>
    <p:extLst>
      <p:ext uri="{BB962C8B-B14F-4D97-AF65-F5344CB8AC3E}">
        <p14:creationId xmlns:p14="http://schemas.microsoft.com/office/powerpoint/2010/main" val="3299794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u-HU" b="1" dirty="0" smtClean="0">
                <a:latin typeface="+mj-lt"/>
              </a:rPr>
              <a:t>How can we make a difference?</a:t>
            </a:r>
            <a:endParaRPr lang="en-US" dirty="0">
              <a:latin typeface="+mj-lt"/>
            </a:endParaRPr>
          </a:p>
        </p:txBody>
      </p:sp>
      <p:sp>
        <p:nvSpPr>
          <p:cNvPr id="3" name="Content Placeholder 2"/>
          <p:cNvSpPr>
            <a:spLocks noGrp="1"/>
          </p:cNvSpPr>
          <p:nvPr>
            <p:ph idx="1"/>
          </p:nvPr>
        </p:nvSpPr>
        <p:spPr/>
        <p:txBody>
          <a:bodyPr>
            <a:normAutofit/>
          </a:bodyPr>
          <a:lstStyle/>
          <a:p>
            <a:pPr marL="0" marR="0" indent="0" algn="ctr">
              <a:lnSpc>
                <a:spcPct val="115000"/>
              </a:lnSpc>
              <a:spcBef>
                <a:spcPts val="0"/>
              </a:spcBef>
              <a:spcAft>
                <a:spcPts val="0"/>
              </a:spcAft>
              <a:buNone/>
            </a:pPr>
            <a:r>
              <a:rPr lang="en-US" b="1" dirty="0">
                <a:latin typeface="+mj-lt"/>
                <a:ea typeface="Times New Roman"/>
                <a:cs typeface="Cambria"/>
              </a:rPr>
              <a:t>Leash your pets!</a:t>
            </a:r>
          </a:p>
          <a:p>
            <a:pPr marL="0" marR="0" indent="0" algn="ctr">
              <a:lnSpc>
                <a:spcPct val="115000"/>
              </a:lnSpc>
              <a:spcBef>
                <a:spcPts val="0"/>
              </a:spcBef>
              <a:spcAft>
                <a:spcPts val="0"/>
              </a:spcAft>
              <a:buNone/>
            </a:pPr>
            <a:r>
              <a:rPr lang="en-US" dirty="0">
                <a:latin typeface="+mj-lt"/>
                <a:ea typeface="Times New Roman"/>
                <a:cs typeface="Cambria"/>
              </a:rPr>
              <a:t>Make sure to keep your pets and others safe by keeping pets on a leash. </a:t>
            </a:r>
          </a:p>
          <a:p>
            <a:endParaRPr lang="en-US" dirty="0">
              <a:latin typeface="+mj-lt"/>
            </a:endParaRPr>
          </a:p>
        </p:txBody>
      </p:sp>
      <p:pic>
        <p:nvPicPr>
          <p:cNvPr id="1026" name="Picture 2" descr="C:\Users\CCC Laptop\Desktop\leashlaw335aa022212.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773363" y="3407410"/>
            <a:ext cx="3596957" cy="3060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3635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u-HU" b="1" dirty="0" smtClean="0">
                <a:latin typeface="+mj-lt"/>
              </a:rPr>
              <a:t>How can we make a difference?</a:t>
            </a:r>
            <a:endParaRPr lang="en-US" dirty="0">
              <a:latin typeface="+mj-lt"/>
            </a:endParaRPr>
          </a:p>
        </p:txBody>
      </p:sp>
      <p:sp>
        <p:nvSpPr>
          <p:cNvPr id="3" name="Content Placeholder 2"/>
          <p:cNvSpPr>
            <a:spLocks noGrp="1"/>
          </p:cNvSpPr>
          <p:nvPr>
            <p:ph idx="1"/>
          </p:nvPr>
        </p:nvSpPr>
        <p:spPr/>
        <p:txBody>
          <a:bodyPr>
            <a:normAutofit lnSpcReduction="10000"/>
          </a:bodyPr>
          <a:lstStyle/>
          <a:p>
            <a:pPr marL="0" marR="0" indent="0" algn="ctr">
              <a:lnSpc>
                <a:spcPct val="115000"/>
              </a:lnSpc>
              <a:spcBef>
                <a:spcPts val="0"/>
              </a:spcBef>
              <a:spcAft>
                <a:spcPts val="0"/>
              </a:spcAft>
              <a:buNone/>
            </a:pPr>
            <a:r>
              <a:rPr lang="en-US" b="1" dirty="0">
                <a:latin typeface="+mj-lt"/>
                <a:ea typeface="Times New Roman"/>
                <a:cs typeface="Cambria"/>
              </a:rPr>
              <a:t>Recruit volunteers to help build safe spaces for outdoor activity</a:t>
            </a:r>
          </a:p>
          <a:p>
            <a:pPr marL="0" marR="0" indent="0" algn="ctr">
              <a:lnSpc>
                <a:spcPct val="115000"/>
              </a:lnSpc>
              <a:spcBef>
                <a:spcPts val="0"/>
              </a:spcBef>
              <a:spcAft>
                <a:spcPts val="0"/>
              </a:spcAft>
              <a:buNone/>
            </a:pPr>
            <a:r>
              <a:rPr lang="en-US" dirty="0">
                <a:latin typeface="+mj-lt"/>
                <a:ea typeface="Times New Roman"/>
                <a:cs typeface="Cambria"/>
              </a:rPr>
              <a:t>Team up with schools and churches to help build safer spaces where they can engage in outdoor activity. This could include helping to build barriers around playgrounds, repairing steps and sidewalks and forming areas where children and adults can gather and engage. </a:t>
            </a:r>
          </a:p>
          <a:p>
            <a:endParaRPr lang="en-US" dirty="0">
              <a:latin typeface="+mj-lt"/>
            </a:endParaRPr>
          </a:p>
        </p:txBody>
      </p:sp>
    </p:spTree>
    <p:extLst>
      <p:ext uri="{BB962C8B-B14F-4D97-AF65-F5344CB8AC3E}">
        <p14:creationId xmlns:p14="http://schemas.microsoft.com/office/powerpoint/2010/main" val="2083293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2438"/>
            <a:ext cx="8229600" cy="1143000"/>
          </a:xfrm>
        </p:spPr>
        <p:txBody>
          <a:bodyPr>
            <a:normAutofit fontScale="90000"/>
          </a:bodyPr>
          <a:lstStyle/>
          <a:p>
            <a:r>
              <a:rPr lang="en-US" b="1" dirty="0" smtClean="0">
                <a:latin typeface="+mj-lt"/>
                <a:cs typeface="Cambria"/>
              </a:rPr>
              <a:t/>
            </a:r>
            <a:br>
              <a:rPr lang="en-US" b="1" dirty="0" smtClean="0">
                <a:latin typeface="+mj-lt"/>
                <a:cs typeface="Cambria"/>
              </a:rPr>
            </a:br>
            <a:r>
              <a:rPr lang="en-US" b="1" dirty="0" smtClean="0">
                <a:latin typeface="+mj-lt"/>
                <a:cs typeface="Cambria"/>
              </a:rPr>
              <a:t>Who </a:t>
            </a:r>
            <a:r>
              <a:rPr lang="en-US" b="1" dirty="0">
                <a:latin typeface="+mj-lt"/>
                <a:cs typeface="Cambria"/>
              </a:rPr>
              <a:t>can I contact for more information?</a:t>
            </a:r>
            <a:br>
              <a:rPr lang="en-US" b="1" dirty="0">
                <a:latin typeface="+mj-lt"/>
                <a:cs typeface="Cambria"/>
              </a:rPr>
            </a:br>
            <a:endParaRPr lang="en-US" b="1" dirty="0">
              <a:latin typeface="+mj-lt"/>
              <a:cs typeface="Cambria"/>
            </a:endParaRPr>
          </a:p>
        </p:txBody>
      </p:sp>
      <p:sp>
        <p:nvSpPr>
          <p:cNvPr id="3" name="Content Placeholder 2"/>
          <p:cNvSpPr>
            <a:spLocks noGrp="1"/>
          </p:cNvSpPr>
          <p:nvPr>
            <p:ph idx="1"/>
          </p:nvPr>
        </p:nvSpPr>
        <p:spPr/>
        <p:txBody>
          <a:bodyPr/>
          <a:lstStyle/>
          <a:p>
            <a:pPr marL="0" indent="0">
              <a:buNone/>
            </a:pPr>
            <a:r>
              <a:rPr lang="en-US" dirty="0"/>
              <a:t>Adrian Bauman</a:t>
            </a:r>
          </a:p>
          <a:p>
            <a:pPr marL="0" indent="0">
              <a:buNone/>
            </a:pPr>
            <a:r>
              <a:rPr lang="en-US" dirty="0" err="1"/>
              <a:t>Boden</a:t>
            </a:r>
            <a:r>
              <a:rPr lang="en-US" dirty="0"/>
              <a:t> Institute of Obesity, Nutrition and Exercise and Prevention Research Collaboration</a:t>
            </a:r>
          </a:p>
          <a:p>
            <a:pPr marL="0" indent="0">
              <a:buNone/>
            </a:pPr>
            <a:r>
              <a:rPr lang="en-US" dirty="0"/>
              <a:t>University of Sydney</a:t>
            </a:r>
          </a:p>
          <a:p>
            <a:pPr marL="0" indent="0">
              <a:buNone/>
            </a:pPr>
            <a:r>
              <a:rPr lang="en-US" dirty="0"/>
              <a:t>Sydney, Australia </a:t>
            </a:r>
          </a:p>
          <a:p>
            <a:pPr marL="0" indent="0">
              <a:buNone/>
            </a:pPr>
            <a:r>
              <a:rPr lang="en-US" smtClean="0"/>
              <a:t>Email</a:t>
            </a:r>
            <a:r>
              <a:rPr lang="en-US" dirty="0"/>
              <a:t>: </a:t>
            </a:r>
            <a:r>
              <a:rPr lang="en-US" dirty="0">
                <a:sym typeface="Webdings"/>
              </a:rPr>
              <a:t></a:t>
            </a:r>
            <a:r>
              <a:rPr lang="en-US" dirty="0"/>
              <a:t> </a:t>
            </a:r>
            <a:r>
              <a:rPr lang="en-US" u="sng" dirty="0">
                <a:hlinkClick r:id="rId2"/>
              </a:rPr>
              <a:t>adrian.bauman@sydney.edu.au</a:t>
            </a:r>
            <a:r>
              <a:rPr lang="en-US" dirty="0"/>
              <a:t> </a:t>
            </a:r>
          </a:p>
          <a:p>
            <a:pPr marL="0" indent="0">
              <a:buNone/>
            </a:pPr>
            <a:endParaRPr lang="en-US" dirty="0"/>
          </a:p>
        </p:txBody>
      </p:sp>
    </p:spTree>
    <p:extLst>
      <p:ext uri="{BB962C8B-B14F-4D97-AF65-F5344CB8AC3E}">
        <p14:creationId xmlns:p14="http://schemas.microsoft.com/office/powerpoint/2010/main" val="223341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cs typeface="Cambria"/>
              </a:rPr>
              <a:t>What you should know</a:t>
            </a:r>
            <a:endParaRPr lang="en-US" b="1" dirty="0">
              <a:latin typeface="+mj-lt"/>
              <a:cs typeface="Cambria"/>
            </a:endParaRPr>
          </a:p>
        </p:txBody>
      </p:sp>
      <p:sp>
        <p:nvSpPr>
          <p:cNvPr id="3" name="Content Placeholder 2"/>
          <p:cNvSpPr>
            <a:spLocks noGrp="1"/>
          </p:cNvSpPr>
          <p:nvPr>
            <p:ph idx="1"/>
          </p:nvPr>
        </p:nvSpPr>
        <p:spPr/>
        <p:txBody>
          <a:bodyPr>
            <a:normAutofit lnSpcReduction="10000"/>
          </a:bodyPr>
          <a:lstStyle/>
          <a:p>
            <a:pPr>
              <a:buFont typeface="Wingdings" charset="2"/>
              <a:buChar char="ü"/>
            </a:pPr>
            <a:r>
              <a:rPr lang="en-US" dirty="0">
                <a:latin typeface="+mj-lt"/>
                <a:cs typeface="Cambria"/>
              </a:rPr>
              <a:t>The environments in most island communities no longer promote physical activity. </a:t>
            </a:r>
            <a:endParaRPr lang="en-US" dirty="0" smtClean="0">
              <a:latin typeface="+mj-lt"/>
              <a:cs typeface="Cambria"/>
            </a:endParaRPr>
          </a:p>
          <a:p>
            <a:pPr>
              <a:buFont typeface="Wingdings" charset="2"/>
              <a:buChar char="ü"/>
            </a:pPr>
            <a:r>
              <a:rPr lang="en-US" dirty="0" smtClean="0">
                <a:latin typeface="+mj-lt"/>
                <a:cs typeface="Cambria"/>
              </a:rPr>
              <a:t>Roads </a:t>
            </a:r>
            <a:r>
              <a:rPr lang="en-US" dirty="0">
                <a:latin typeface="+mj-lt"/>
                <a:cs typeface="Cambria"/>
              </a:rPr>
              <a:t>and unleashed dogs encourage driving and discourage walking. </a:t>
            </a:r>
            <a:endParaRPr lang="en-US" dirty="0" smtClean="0">
              <a:latin typeface="+mj-lt"/>
              <a:cs typeface="Cambria"/>
            </a:endParaRPr>
          </a:p>
          <a:p>
            <a:pPr>
              <a:buFont typeface="Wingdings" charset="2"/>
              <a:buChar char="ü"/>
            </a:pPr>
            <a:r>
              <a:rPr lang="en-US" dirty="0" smtClean="0">
                <a:latin typeface="+mj-lt"/>
                <a:cs typeface="Cambria"/>
              </a:rPr>
              <a:t>Most </a:t>
            </a:r>
            <a:r>
              <a:rPr lang="en-US" dirty="0">
                <a:latin typeface="+mj-lt"/>
                <a:cs typeface="Cambria"/>
              </a:rPr>
              <a:t>schools and workplaces do little to encourage </a:t>
            </a:r>
            <a:r>
              <a:rPr lang="en-US" dirty="0" smtClean="0">
                <a:latin typeface="+mj-lt"/>
                <a:cs typeface="Cambria"/>
              </a:rPr>
              <a:t>movement</a:t>
            </a:r>
            <a:r>
              <a:rPr lang="en-US" dirty="0">
                <a:latin typeface="+mj-lt"/>
                <a:cs typeface="Cambria"/>
              </a:rPr>
              <a:t>. </a:t>
            </a:r>
            <a:r>
              <a:rPr lang="hu-HU" dirty="0" smtClean="0">
                <a:latin typeface="+mj-lt"/>
                <a:cs typeface="Cambria"/>
              </a:rPr>
              <a:t>Inactive</a:t>
            </a:r>
            <a:r>
              <a:rPr lang="en-US" dirty="0" smtClean="0">
                <a:latin typeface="+mj-lt"/>
                <a:cs typeface="Cambria"/>
              </a:rPr>
              <a:t> </a:t>
            </a:r>
            <a:r>
              <a:rPr lang="en-US" dirty="0">
                <a:latin typeface="+mj-lt"/>
                <a:cs typeface="Cambria"/>
              </a:rPr>
              <a:t>lifestyles often result in much poorer health due to NCDs. </a:t>
            </a:r>
            <a:endParaRPr lang="en-US" dirty="0" smtClean="0">
              <a:latin typeface="+mj-lt"/>
              <a:cs typeface="Cambria"/>
            </a:endParaRPr>
          </a:p>
          <a:p>
            <a:pPr lvl="0">
              <a:buFont typeface="Wingdings" charset="2"/>
              <a:buChar char="ü"/>
            </a:pPr>
            <a:r>
              <a:rPr lang="en-US" dirty="0">
                <a:latin typeface="+mj-lt"/>
                <a:cs typeface="Cambria"/>
              </a:rPr>
              <a:t>Developing or enhancing </a:t>
            </a:r>
            <a:r>
              <a:rPr lang="hu-HU" dirty="0" smtClean="0">
                <a:latin typeface="+mj-lt"/>
                <a:cs typeface="Cambria"/>
              </a:rPr>
              <a:t>the</a:t>
            </a:r>
            <a:r>
              <a:rPr lang="en-US" dirty="0" smtClean="0">
                <a:latin typeface="+mj-lt"/>
                <a:cs typeface="Cambria"/>
              </a:rPr>
              <a:t> </a:t>
            </a:r>
            <a:r>
              <a:rPr lang="en-US" dirty="0">
                <a:latin typeface="+mj-lt"/>
                <a:cs typeface="Cambria"/>
              </a:rPr>
              <a:t>environments can increase and promote physical activity. </a:t>
            </a:r>
          </a:p>
          <a:p>
            <a:endParaRPr lang="en-US" dirty="0" smtClean="0">
              <a:latin typeface="+mj-lt"/>
              <a:cs typeface="Cambria"/>
            </a:endParaRPr>
          </a:p>
        </p:txBody>
      </p:sp>
    </p:spTree>
    <p:extLst>
      <p:ext uri="{BB962C8B-B14F-4D97-AF65-F5344CB8AC3E}">
        <p14:creationId xmlns:p14="http://schemas.microsoft.com/office/powerpoint/2010/main" val="2092520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hu-HU" sz="4400" i="1" dirty="0" smtClean="0">
              <a:latin typeface="+mj-lt"/>
              <a:cs typeface="Cambria"/>
            </a:endParaRPr>
          </a:p>
          <a:p>
            <a:pPr marL="0" indent="0" algn="ctr">
              <a:buNone/>
            </a:pPr>
            <a:r>
              <a:rPr lang="en-US" sz="4400" i="1" dirty="0" smtClean="0">
                <a:latin typeface="+mj-lt"/>
                <a:cs typeface="Cambria"/>
              </a:rPr>
              <a:t>Ensuring that people have access to daily exercise must be a priority.</a:t>
            </a:r>
          </a:p>
          <a:p>
            <a:endParaRPr lang="en-US" dirty="0" smtClean="0">
              <a:latin typeface="+mj-lt"/>
            </a:endParaRPr>
          </a:p>
          <a:p>
            <a:endParaRPr lang="en-US" dirty="0">
              <a:latin typeface="+mj-lt"/>
            </a:endParaRPr>
          </a:p>
        </p:txBody>
      </p:sp>
    </p:spTree>
    <p:extLst>
      <p:ext uri="{BB962C8B-B14F-4D97-AF65-F5344CB8AC3E}">
        <p14:creationId xmlns:p14="http://schemas.microsoft.com/office/powerpoint/2010/main" val="1935048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cs typeface="Cambria"/>
              </a:rPr>
              <a:t>Did you know?</a:t>
            </a:r>
            <a:endParaRPr lang="en-US" b="1" dirty="0">
              <a:latin typeface="+mj-lt"/>
              <a:cs typeface="Cambria"/>
            </a:endParaRPr>
          </a:p>
        </p:txBody>
      </p:sp>
      <p:sp>
        <p:nvSpPr>
          <p:cNvPr id="3" name="Content Placeholder 2"/>
          <p:cNvSpPr>
            <a:spLocks noGrp="1"/>
          </p:cNvSpPr>
          <p:nvPr>
            <p:ph idx="1"/>
          </p:nvPr>
        </p:nvSpPr>
        <p:spPr/>
        <p:txBody>
          <a:bodyPr/>
          <a:lstStyle/>
          <a:p>
            <a:pPr lvl="0"/>
            <a:r>
              <a:rPr lang="en-US" dirty="0">
                <a:latin typeface="+mj-lt"/>
                <a:cs typeface="Cambria"/>
              </a:rPr>
              <a:t>Studies from a several Pacific Island countries and territories show that between </a:t>
            </a:r>
            <a:r>
              <a:rPr lang="en-US" dirty="0" smtClean="0">
                <a:latin typeface="+mj-lt"/>
                <a:cs typeface="Cambria"/>
              </a:rPr>
              <a:t>41 of 100 </a:t>
            </a:r>
            <a:r>
              <a:rPr lang="en-US" dirty="0">
                <a:latin typeface="+mj-lt"/>
                <a:cs typeface="Cambria"/>
              </a:rPr>
              <a:t>and </a:t>
            </a:r>
            <a:r>
              <a:rPr lang="en-US" dirty="0" smtClean="0">
                <a:latin typeface="+mj-lt"/>
                <a:cs typeface="Cambria"/>
              </a:rPr>
              <a:t>62 of 100 adults </a:t>
            </a:r>
            <a:r>
              <a:rPr lang="en-US" dirty="0">
                <a:latin typeface="+mj-lt"/>
                <a:cs typeface="Cambria"/>
              </a:rPr>
              <a:t>lead completely sedentary lifestyles. A sedentary lifestyle is closely linked to obesity, diabetes, and heart disease.</a:t>
            </a:r>
          </a:p>
          <a:p>
            <a:endParaRPr lang="en-US" dirty="0">
              <a:latin typeface="+mj-lt"/>
            </a:endParaRPr>
          </a:p>
        </p:txBody>
      </p:sp>
    </p:spTree>
    <p:extLst>
      <p:ext uri="{BB962C8B-B14F-4D97-AF65-F5344CB8AC3E}">
        <p14:creationId xmlns:p14="http://schemas.microsoft.com/office/powerpoint/2010/main" val="1204665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cs typeface="Cambria"/>
              </a:rPr>
              <a:t>Did you know?</a:t>
            </a:r>
            <a:endParaRPr lang="en-US" dirty="0">
              <a:latin typeface="+mj-lt"/>
            </a:endParaRPr>
          </a:p>
        </p:txBody>
      </p:sp>
      <p:sp>
        <p:nvSpPr>
          <p:cNvPr id="3" name="Content Placeholder 2"/>
          <p:cNvSpPr>
            <a:spLocks noGrp="1"/>
          </p:cNvSpPr>
          <p:nvPr>
            <p:ph idx="1"/>
          </p:nvPr>
        </p:nvSpPr>
        <p:spPr>
          <a:xfrm>
            <a:off x="457200" y="1417638"/>
            <a:ext cx="8229600" cy="4525963"/>
          </a:xfrm>
        </p:spPr>
        <p:txBody>
          <a:bodyPr>
            <a:normAutofit/>
          </a:bodyPr>
          <a:lstStyle/>
          <a:p>
            <a:pPr lvl="0"/>
            <a:r>
              <a:rPr lang="en-US" dirty="0">
                <a:latin typeface="+mj-lt"/>
                <a:cs typeface="Cambria"/>
              </a:rPr>
              <a:t>Environmental factors, such walkability, </a:t>
            </a:r>
            <a:r>
              <a:rPr lang="hu-HU" dirty="0" smtClean="0">
                <a:latin typeface="+mj-lt"/>
                <a:cs typeface="Cambria"/>
              </a:rPr>
              <a:t>amount of people living in an area</a:t>
            </a:r>
            <a:r>
              <a:rPr lang="en-US" dirty="0" smtClean="0">
                <a:latin typeface="+mj-lt"/>
                <a:cs typeface="Cambria"/>
              </a:rPr>
              <a:t>, </a:t>
            </a:r>
            <a:r>
              <a:rPr lang="en-US" dirty="0">
                <a:latin typeface="+mj-lt"/>
                <a:cs typeface="Cambria"/>
              </a:rPr>
              <a:t>and </a:t>
            </a:r>
            <a:r>
              <a:rPr lang="hu-HU" dirty="0" smtClean="0">
                <a:latin typeface="+mj-lt"/>
                <a:cs typeface="Cambria"/>
              </a:rPr>
              <a:t>access and availibility to areas of physical activity</a:t>
            </a:r>
            <a:r>
              <a:rPr lang="en-US" dirty="0" smtClean="0">
                <a:latin typeface="+mj-lt"/>
                <a:cs typeface="Cambria"/>
              </a:rPr>
              <a:t>, </a:t>
            </a:r>
            <a:r>
              <a:rPr lang="en-US" dirty="0">
                <a:latin typeface="+mj-lt"/>
                <a:cs typeface="Cambria"/>
              </a:rPr>
              <a:t>correlate closely to physical activity among children and </a:t>
            </a:r>
            <a:r>
              <a:rPr lang="hu-HU" dirty="0" smtClean="0">
                <a:latin typeface="+mj-lt"/>
                <a:cs typeface="Cambria"/>
              </a:rPr>
              <a:t>young adult</a:t>
            </a:r>
            <a:r>
              <a:rPr lang="en-US" dirty="0" smtClean="0">
                <a:latin typeface="+mj-lt"/>
                <a:cs typeface="Cambria"/>
              </a:rPr>
              <a:t>s</a:t>
            </a:r>
            <a:r>
              <a:rPr lang="en-US" dirty="0">
                <a:latin typeface="+mj-lt"/>
                <a:cs typeface="Cambria"/>
              </a:rPr>
              <a:t>.</a:t>
            </a:r>
          </a:p>
          <a:p>
            <a:pPr marL="0" indent="0">
              <a:buNone/>
            </a:pPr>
            <a:endParaRPr lang="en-US" dirty="0">
              <a:latin typeface="+mj-lt"/>
            </a:endParaRPr>
          </a:p>
        </p:txBody>
      </p:sp>
      <p:pic>
        <p:nvPicPr>
          <p:cNvPr id="2050" name="Picture 2" descr="C:\Users\CCC Laptop\Desktop\4__tonga.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145280" y="3980253"/>
            <a:ext cx="3769360" cy="25109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1352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
            </a:r>
            <a:br>
              <a:rPr lang="en-US" b="1" dirty="0" smtClean="0">
                <a:latin typeface="+mj-lt"/>
                <a:cs typeface="Cambria"/>
              </a:rPr>
            </a:br>
            <a:r>
              <a:rPr lang="en-US" b="1" dirty="0" smtClean="0">
                <a:latin typeface="+mj-lt"/>
                <a:cs typeface="Cambria"/>
              </a:rPr>
              <a:t>What </a:t>
            </a:r>
            <a:r>
              <a:rPr lang="en-US" b="1" dirty="0">
                <a:latin typeface="+mj-lt"/>
                <a:cs typeface="Cambria"/>
              </a:rPr>
              <a:t>are characteristics of the built environment? </a:t>
            </a:r>
            <a:br>
              <a:rPr lang="en-US" b="1" dirty="0">
                <a:latin typeface="+mj-lt"/>
                <a:cs typeface="Cambria"/>
              </a:rPr>
            </a:br>
            <a:endParaRPr lang="en-US" b="1" dirty="0">
              <a:latin typeface="+mj-lt"/>
              <a:cs typeface="Cambria"/>
            </a:endParaRPr>
          </a:p>
        </p:txBody>
      </p:sp>
      <p:sp>
        <p:nvSpPr>
          <p:cNvPr id="3" name="Content Placeholder 2"/>
          <p:cNvSpPr>
            <a:spLocks noGrp="1"/>
          </p:cNvSpPr>
          <p:nvPr>
            <p:ph idx="1"/>
          </p:nvPr>
        </p:nvSpPr>
        <p:spPr/>
        <p:txBody>
          <a:bodyPr>
            <a:normAutofit fontScale="85000" lnSpcReduction="20000"/>
          </a:bodyPr>
          <a:lstStyle/>
          <a:p>
            <a:pPr marL="0" indent="0" algn="ctr">
              <a:buNone/>
            </a:pPr>
            <a:r>
              <a:rPr lang="en-US" b="1" dirty="0" smtClean="0">
                <a:latin typeface="+mj-lt"/>
                <a:cs typeface="Cambria"/>
              </a:rPr>
              <a:t>Walkable </a:t>
            </a:r>
            <a:r>
              <a:rPr lang="en-US" b="1" dirty="0">
                <a:latin typeface="+mj-lt"/>
                <a:cs typeface="Cambria"/>
              </a:rPr>
              <a:t>and </a:t>
            </a:r>
            <a:r>
              <a:rPr lang="en-US" b="1" dirty="0" err="1" smtClean="0">
                <a:latin typeface="+mj-lt"/>
                <a:cs typeface="Cambria"/>
              </a:rPr>
              <a:t>Bikeable</a:t>
            </a:r>
            <a:r>
              <a:rPr lang="en-US" b="1" dirty="0" smtClean="0">
                <a:latin typeface="+mj-lt"/>
                <a:cs typeface="Cambria"/>
              </a:rPr>
              <a:t> </a:t>
            </a:r>
            <a:r>
              <a:rPr lang="en-US" b="1" dirty="0">
                <a:latin typeface="+mj-lt"/>
                <a:cs typeface="Cambria"/>
              </a:rPr>
              <a:t>Neighborhoods </a:t>
            </a:r>
            <a:endParaRPr lang="en-US" b="1" dirty="0" smtClean="0">
              <a:latin typeface="+mj-lt"/>
              <a:cs typeface="Cambria"/>
            </a:endParaRPr>
          </a:p>
          <a:p>
            <a:pPr marL="0" indent="0" algn="ctr">
              <a:buNone/>
            </a:pPr>
            <a:endParaRPr lang="en-US" dirty="0">
              <a:latin typeface="+mj-lt"/>
              <a:cs typeface="Cambria"/>
            </a:endParaRPr>
          </a:p>
          <a:p>
            <a:pPr>
              <a:buFont typeface="Arial" panose="020B0604020202020204" pitchFamily="34" charset="0"/>
              <a:buChar char="•"/>
            </a:pPr>
            <a:r>
              <a:rPr lang="en-US" dirty="0">
                <a:latin typeface="+mj-lt"/>
                <a:cs typeface="Cambria"/>
              </a:rPr>
              <a:t>Features should be built into the environment that </a:t>
            </a:r>
            <a:r>
              <a:rPr lang="en-US" dirty="0" smtClean="0">
                <a:latin typeface="+mj-lt"/>
                <a:cs typeface="Cambria"/>
              </a:rPr>
              <a:t>influence </a:t>
            </a:r>
            <a:r>
              <a:rPr lang="en-US" dirty="0">
                <a:latin typeface="+mj-lt"/>
                <a:cs typeface="Cambria"/>
              </a:rPr>
              <a:t>people to choose to walk or </a:t>
            </a:r>
            <a:r>
              <a:rPr lang="en-US" dirty="0" smtClean="0">
                <a:latin typeface="+mj-lt"/>
                <a:cs typeface="Cambria"/>
              </a:rPr>
              <a:t>bicycle</a:t>
            </a:r>
            <a:endParaRPr lang="hu-HU" dirty="0" smtClean="0">
              <a:latin typeface="+mj-lt"/>
              <a:cs typeface="Cambria"/>
            </a:endParaRPr>
          </a:p>
          <a:p>
            <a:pPr>
              <a:buFont typeface="Arial" panose="020B0604020202020204" pitchFamily="34" charset="0"/>
              <a:buChar char="•"/>
            </a:pPr>
            <a:endParaRPr lang="en-US" dirty="0" smtClean="0">
              <a:effectLst/>
              <a:latin typeface="+mj-lt"/>
              <a:cs typeface="Cambria"/>
            </a:endParaRPr>
          </a:p>
          <a:p>
            <a:pPr>
              <a:buFont typeface="Arial" panose="020B0604020202020204" pitchFamily="34" charset="0"/>
              <a:buChar char="•"/>
            </a:pPr>
            <a:r>
              <a:rPr lang="en-US" dirty="0">
                <a:latin typeface="+mj-lt"/>
                <a:cs typeface="Cambria"/>
              </a:rPr>
              <a:t>Children especially need safe sidewalks and streets that are separate from fast moving traffic</a:t>
            </a:r>
            <a:r>
              <a:rPr lang="en-US" dirty="0" smtClean="0">
                <a:latin typeface="+mj-lt"/>
                <a:cs typeface="Cambria"/>
              </a:rPr>
              <a:t>.</a:t>
            </a:r>
          </a:p>
          <a:p>
            <a:pPr>
              <a:buFont typeface="Arial" panose="020B0604020202020204" pitchFamily="34" charset="0"/>
              <a:buChar char="•"/>
            </a:pPr>
            <a:endParaRPr lang="en-US" dirty="0">
              <a:latin typeface="+mj-lt"/>
              <a:cs typeface="Cambria"/>
            </a:endParaRPr>
          </a:p>
          <a:p>
            <a:pPr>
              <a:buFont typeface="Arial" panose="020B0604020202020204" pitchFamily="34" charset="0"/>
              <a:buChar char="•"/>
            </a:pPr>
            <a:r>
              <a:rPr lang="en-US" dirty="0" smtClean="0">
                <a:latin typeface="+mj-lt"/>
                <a:cs typeface="Cambria"/>
              </a:rPr>
              <a:t>Destinations </a:t>
            </a:r>
            <a:r>
              <a:rPr lang="en-US" dirty="0">
                <a:latin typeface="+mj-lt"/>
                <a:cs typeface="Cambria"/>
              </a:rPr>
              <a:t>such as stores and services that are within walking distance </a:t>
            </a:r>
            <a:r>
              <a:rPr lang="en-US" dirty="0" smtClean="0">
                <a:latin typeface="+mj-lt"/>
                <a:cs typeface="Cambria"/>
              </a:rPr>
              <a:t>can </a:t>
            </a:r>
            <a:r>
              <a:rPr lang="en-US" dirty="0">
                <a:latin typeface="+mj-lt"/>
                <a:cs typeface="Cambria"/>
              </a:rPr>
              <a:t>also influence people to walk and </a:t>
            </a:r>
            <a:r>
              <a:rPr lang="en-US" dirty="0" smtClean="0">
                <a:latin typeface="+mj-lt"/>
                <a:cs typeface="Cambria"/>
              </a:rPr>
              <a:t>bicycle</a:t>
            </a:r>
            <a:endParaRPr lang="en-US" dirty="0">
              <a:latin typeface="+mj-lt"/>
            </a:endParaRPr>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307263" y="868362"/>
            <a:ext cx="1743075"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135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cs typeface="Cambria"/>
              </a:rPr>
              <a:t>Did you know?</a:t>
            </a:r>
            <a:endParaRPr lang="en-US" b="1" dirty="0">
              <a:latin typeface="+mj-lt"/>
              <a:cs typeface="Cambria"/>
            </a:endParaRPr>
          </a:p>
        </p:txBody>
      </p:sp>
      <p:sp>
        <p:nvSpPr>
          <p:cNvPr id="3" name="Content Placeholder 2"/>
          <p:cNvSpPr>
            <a:spLocks noGrp="1"/>
          </p:cNvSpPr>
          <p:nvPr>
            <p:ph idx="1"/>
          </p:nvPr>
        </p:nvSpPr>
        <p:spPr/>
        <p:txBody>
          <a:bodyPr>
            <a:normAutofit/>
          </a:bodyPr>
          <a:lstStyle/>
          <a:p>
            <a:pPr lvl="0"/>
            <a:r>
              <a:rPr lang="en-US" dirty="0">
                <a:latin typeface="+mj-lt"/>
                <a:cs typeface="Cambria"/>
              </a:rPr>
              <a:t>Studies have shown that residents in communities with </a:t>
            </a:r>
            <a:r>
              <a:rPr lang="en-US" dirty="0" err="1" smtClean="0">
                <a:latin typeface="+mj-lt"/>
                <a:cs typeface="Cambria"/>
              </a:rPr>
              <a:t>walkable</a:t>
            </a:r>
            <a:r>
              <a:rPr lang="en-US" dirty="0" smtClean="0">
                <a:latin typeface="+mj-lt"/>
                <a:cs typeface="Cambria"/>
              </a:rPr>
              <a:t> </a:t>
            </a:r>
            <a:r>
              <a:rPr lang="en-US" dirty="0">
                <a:latin typeface="+mj-lt"/>
                <a:cs typeface="Cambria"/>
              </a:rPr>
              <a:t>neighborhoods engage in </a:t>
            </a:r>
            <a:r>
              <a:rPr lang="en-US" dirty="0" smtClean="0">
                <a:latin typeface="+mj-lt"/>
                <a:cs typeface="Cambria"/>
              </a:rPr>
              <a:t>about</a:t>
            </a:r>
            <a:r>
              <a:rPr lang="en-US" dirty="0" smtClean="0">
                <a:latin typeface="+mj-lt"/>
                <a:cs typeface="Cambria"/>
              </a:rPr>
              <a:t> </a:t>
            </a:r>
            <a:r>
              <a:rPr lang="en-US" dirty="0">
                <a:latin typeface="+mj-lt"/>
                <a:cs typeface="Cambria"/>
              </a:rPr>
              <a:t>70 more minutes/week of moderate and vigorous physical activity than those in less </a:t>
            </a:r>
            <a:r>
              <a:rPr lang="en-US" dirty="0" err="1">
                <a:latin typeface="+mj-lt"/>
                <a:cs typeface="Cambria"/>
              </a:rPr>
              <a:t>walkable</a:t>
            </a:r>
            <a:r>
              <a:rPr lang="en-US" dirty="0">
                <a:latin typeface="+mj-lt"/>
                <a:cs typeface="Cambria"/>
              </a:rPr>
              <a:t> neighborhoods.</a:t>
            </a:r>
          </a:p>
          <a:p>
            <a:pPr marL="0" indent="0">
              <a:buNone/>
            </a:pPr>
            <a:endParaRPr lang="en-US" dirty="0">
              <a:latin typeface="+mj-lt"/>
            </a:endParaRPr>
          </a:p>
        </p:txBody>
      </p:sp>
      <p:pic>
        <p:nvPicPr>
          <p:cNvPr id="3074"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92293" y="4335270"/>
            <a:ext cx="2855911" cy="20236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0307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j-lt"/>
                <a:cs typeface="Cambria"/>
              </a:rPr>
              <a:t>What are characteristics of the built environment? </a:t>
            </a:r>
            <a:endParaRPr lang="en-US" dirty="0">
              <a:latin typeface="+mj-lt"/>
            </a:endParaRPr>
          </a:p>
        </p:txBody>
      </p:sp>
      <p:sp>
        <p:nvSpPr>
          <p:cNvPr id="3" name="Content Placeholder 2"/>
          <p:cNvSpPr>
            <a:spLocks noGrp="1"/>
          </p:cNvSpPr>
          <p:nvPr>
            <p:ph idx="1"/>
          </p:nvPr>
        </p:nvSpPr>
        <p:spPr/>
        <p:txBody>
          <a:bodyPr>
            <a:normAutofit/>
          </a:bodyPr>
          <a:lstStyle/>
          <a:p>
            <a:pPr marL="0" indent="0" algn="ctr">
              <a:buNone/>
            </a:pPr>
            <a:r>
              <a:rPr lang="en-US" b="1" dirty="0">
                <a:latin typeface="+mj-lt"/>
                <a:cs typeface="Cambria"/>
              </a:rPr>
              <a:t>Parks, Recreation Facilities and Open Space</a:t>
            </a:r>
            <a:endParaRPr lang="en-US" dirty="0">
              <a:latin typeface="+mj-lt"/>
              <a:cs typeface="Cambria"/>
            </a:endParaRPr>
          </a:p>
          <a:p>
            <a:r>
              <a:rPr lang="en-US" dirty="0">
                <a:latin typeface="+mj-lt"/>
                <a:cs typeface="Cambria"/>
              </a:rPr>
              <a:t>Parks, recreation facilities and open space allow people a place where they can play outdoors and engage in physical activity</a:t>
            </a:r>
            <a:r>
              <a:rPr lang="en-US" dirty="0" smtClean="0">
                <a:latin typeface="+mj-lt"/>
                <a:cs typeface="Cambria"/>
              </a:rPr>
              <a:t>.</a:t>
            </a:r>
          </a:p>
          <a:p>
            <a:r>
              <a:rPr lang="en-US" dirty="0" smtClean="0">
                <a:latin typeface="+mj-lt"/>
                <a:cs typeface="Cambria"/>
              </a:rPr>
              <a:t>Allowing </a:t>
            </a:r>
            <a:r>
              <a:rPr lang="en-US" dirty="0">
                <a:latin typeface="+mj-lt"/>
                <a:cs typeface="Cambria"/>
              </a:rPr>
              <a:t>schools to open their facilities to the public after hours can improve access to recreation facilities. </a:t>
            </a:r>
          </a:p>
          <a:p>
            <a:endParaRPr lang="en-US" dirty="0">
              <a:latin typeface="+mj-lt"/>
            </a:endParaRPr>
          </a:p>
        </p:txBody>
      </p:sp>
      <p:pic>
        <p:nvPicPr>
          <p:cNvPr id="2050"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789170" y="4785678"/>
            <a:ext cx="2451100" cy="163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6798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j-lt"/>
                <a:cs typeface="Cambria"/>
              </a:rPr>
              <a:t>Did you know?</a:t>
            </a:r>
            <a:endParaRPr lang="en-US" b="1" dirty="0">
              <a:latin typeface="+mj-lt"/>
              <a:cs typeface="Cambria"/>
            </a:endParaRPr>
          </a:p>
        </p:txBody>
      </p:sp>
      <p:sp>
        <p:nvSpPr>
          <p:cNvPr id="3" name="Content Placeholder 2"/>
          <p:cNvSpPr>
            <a:spLocks noGrp="1"/>
          </p:cNvSpPr>
          <p:nvPr>
            <p:ph idx="1"/>
          </p:nvPr>
        </p:nvSpPr>
        <p:spPr>
          <a:xfrm>
            <a:off x="457200" y="1534478"/>
            <a:ext cx="8229600" cy="4525963"/>
          </a:xfrm>
        </p:spPr>
        <p:txBody>
          <a:bodyPr>
            <a:normAutofit/>
          </a:bodyPr>
          <a:lstStyle/>
          <a:p>
            <a:pPr lvl="0"/>
            <a:r>
              <a:rPr lang="en-US" dirty="0">
                <a:latin typeface="+mj-lt"/>
                <a:cs typeface="Cambria"/>
              </a:rPr>
              <a:t>In American Samoa, over half of reported injuries are attributed to dog bites. Attacks by free-roaming dogs are attributed to a fear of being bitten and a barrier towards getting more physical activity.</a:t>
            </a:r>
          </a:p>
          <a:p>
            <a:endParaRPr lang="en-US" dirty="0">
              <a:latin typeface="+mj-lt"/>
            </a:endParaRPr>
          </a:p>
        </p:txBody>
      </p:sp>
      <p:pic>
        <p:nvPicPr>
          <p:cNvPr id="1026" name="Picture 2" descr="C:\Users\CCC Laptop\Desktop\P1012747.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29200" y="3921284"/>
            <a:ext cx="3576954" cy="2682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1839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319</TotalTime>
  <Words>1064</Words>
  <Application>Microsoft Macintosh PowerPoint</Application>
  <PresentationFormat>On-screen Show (4:3)</PresentationFormat>
  <Paragraphs>70</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Developing a Better Environment to Promote Physical Activity  </vt:lpstr>
      <vt:lpstr>What you should know</vt:lpstr>
      <vt:lpstr>PowerPoint Presentation</vt:lpstr>
      <vt:lpstr>Did you know?</vt:lpstr>
      <vt:lpstr>Did you know?</vt:lpstr>
      <vt:lpstr> What are characteristics of the built environment?  </vt:lpstr>
      <vt:lpstr>Did you know?</vt:lpstr>
      <vt:lpstr>What are characteristics of the built environment? </vt:lpstr>
      <vt:lpstr>Did you know?</vt:lpstr>
      <vt:lpstr>What are characteristics of the built environment? </vt:lpstr>
      <vt:lpstr>How can we make a difference?</vt:lpstr>
      <vt:lpstr>How can we make a difference?</vt:lpstr>
      <vt:lpstr>How can we make a difference?</vt:lpstr>
      <vt:lpstr> Who can I contact for more information?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Ashlyn Tom</dc:creator>
  <cp:lastModifiedBy>Erica Wong</cp:lastModifiedBy>
  <cp:revision>23</cp:revision>
  <dcterms:created xsi:type="dcterms:W3CDTF">2014-01-09T06:31:42Z</dcterms:created>
  <dcterms:modified xsi:type="dcterms:W3CDTF">2014-07-08T20:44:58Z</dcterms:modified>
</cp:coreProperties>
</file>