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8" r:id="rId3"/>
    <p:sldId id="259" r:id="rId4"/>
    <p:sldId id="257" r:id="rId5"/>
    <p:sldId id="260" r:id="rId6"/>
    <p:sldId id="262" r:id="rId7"/>
    <p:sldId id="263" r:id="rId8"/>
    <p:sldId id="264" r:id="rId9"/>
    <p:sldId id="261" r:id="rId10"/>
    <p:sldId id="266" r:id="rId11"/>
    <p:sldId id="265" r:id="rId12"/>
    <p:sldId id="272" r:id="rId13"/>
    <p:sldId id="269" r:id="rId14"/>
    <p:sldId id="270" r:id="rId15"/>
    <p:sldId id="273" r:id="rId16"/>
    <p:sldId id="267" r:id="rId17"/>
    <p:sldId id="271" r:id="rId18"/>
    <p:sldId id="27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4" autoAdjust="0"/>
    <p:restoredTop sz="94692" autoAdjust="0"/>
  </p:normalViewPr>
  <p:slideViewPr>
    <p:cSldViewPr snapToGrid="0" snapToObjects="1">
      <p:cViewPr>
        <p:scale>
          <a:sx n="75" d="100"/>
          <a:sy n="75" d="100"/>
        </p:scale>
        <p:origin x="-536" y="-176"/>
      </p:cViewPr>
      <p:guideLst>
        <p:guide orient="horz" pos="2160"/>
        <p:guide pos="2880"/>
      </p:guideLst>
    </p:cSldViewPr>
  </p:slideViewPr>
  <p:outlineViewPr>
    <p:cViewPr>
      <p:scale>
        <a:sx n="33" d="100"/>
        <a:sy n="33" d="100"/>
      </p:scale>
      <p:origin x="0" y="12605"/>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3F6942-5BFE-BE43-9003-B10F3527C2BC}" type="datetimeFigureOut">
              <a:rPr lang="en-US" smtClean="0"/>
              <a:t>7/8/14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14C7D1-9617-FC45-9211-E6D3D346F036}" type="slidenum">
              <a:rPr lang="en-US" smtClean="0"/>
              <a:t>‹#›</a:t>
            </a:fld>
            <a:endParaRPr lang="en-US"/>
          </a:p>
        </p:txBody>
      </p:sp>
    </p:spTree>
    <p:extLst>
      <p:ext uri="{BB962C8B-B14F-4D97-AF65-F5344CB8AC3E}">
        <p14:creationId xmlns:p14="http://schemas.microsoft.com/office/powerpoint/2010/main" val="18894433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 Id="rId3" Type="http://schemas.openxmlformats.org/officeDocument/2006/relationships/hyperlink" Target="http://www.ncbi.nlm.nih.gov/pmc/articles/PMC3298428/"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Gordon-Larsen, P., Nelson, M., Page, P., &amp; </a:t>
            </a:r>
            <a:r>
              <a:rPr lang="en-US" dirty="0" err="1" smtClean="0"/>
              <a:t>Popkin</a:t>
            </a:r>
            <a:r>
              <a:rPr lang="en-US" dirty="0" smtClean="0"/>
              <a:t>, B. (2006). Inequality in the built environment underlies key health disparities in physical activity and obesity. </a:t>
            </a:r>
            <a:r>
              <a:rPr lang="en-US" i="1" dirty="0" smtClean="0"/>
              <a:t>Pediatrics </a:t>
            </a:r>
            <a:r>
              <a:rPr lang="en-US" dirty="0" smtClean="0"/>
              <a:t>117(2), 471-424.</a:t>
            </a:r>
          </a:p>
          <a:p>
            <a:r>
              <a:rPr lang="en-US" dirty="0" smtClean="0"/>
              <a:t>Frank, L., </a:t>
            </a:r>
            <a:r>
              <a:rPr lang="en-US" dirty="0" err="1" smtClean="0"/>
              <a:t>Engelke</a:t>
            </a:r>
            <a:r>
              <a:rPr lang="en-US" dirty="0" smtClean="0"/>
              <a:t>, P., &amp; </a:t>
            </a:r>
            <a:r>
              <a:rPr lang="en-US" dirty="0" err="1" smtClean="0"/>
              <a:t>Schmid</a:t>
            </a:r>
            <a:r>
              <a:rPr lang="en-US" dirty="0" smtClean="0"/>
              <a:t>, T. (2003). </a:t>
            </a:r>
            <a:r>
              <a:rPr lang="en-US" i="1" dirty="0" smtClean="0"/>
              <a:t>Health and community design: The impact of the built environment on physical activity. </a:t>
            </a:r>
            <a:r>
              <a:rPr lang="en-US" dirty="0" smtClean="0"/>
              <a:t>Washington, DC: Island Press.</a:t>
            </a:r>
          </a:p>
          <a:p>
            <a:r>
              <a:rPr lang="en-US" dirty="0" smtClean="0"/>
              <a:t>Lee, V., </a:t>
            </a:r>
            <a:r>
              <a:rPr lang="en-US" dirty="0" err="1" smtClean="0"/>
              <a:t>Mikkelsen</a:t>
            </a:r>
            <a:r>
              <a:rPr lang="en-US" dirty="0" smtClean="0"/>
              <a:t>, L., </a:t>
            </a:r>
            <a:r>
              <a:rPr lang="en-US" dirty="0" err="1" smtClean="0"/>
              <a:t>Srikantharajah</a:t>
            </a:r>
            <a:r>
              <a:rPr lang="en-US" dirty="0" smtClean="0"/>
              <a:t>, J., &amp; Cohen, L. (2008). </a:t>
            </a:r>
            <a:r>
              <a:rPr lang="en-US" i="1" dirty="0" smtClean="0"/>
              <a:t>Strategies for enhancing the built environment to support healthy eating and active living environments. </a:t>
            </a:r>
            <a:r>
              <a:rPr lang="en-US" dirty="0" smtClean="0"/>
              <a:t>Oakland, CA: Prevention Institute, Healthy Eating Active Living Convergence Partnership and </a:t>
            </a:r>
            <a:r>
              <a:rPr lang="en-US" dirty="0" err="1" smtClean="0"/>
              <a:t>PolicyLink</a:t>
            </a:r>
            <a:r>
              <a:rPr lang="en-US" dirty="0" smtClean="0"/>
              <a:t>.</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2</a:t>
            </a:fld>
            <a:endParaRPr lang="en-US"/>
          </a:p>
        </p:txBody>
      </p:sp>
    </p:spTree>
    <p:extLst>
      <p:ext uri="{BB962C8B-B14F-4D97-AF65-F5344CB8AC3E}">
        <p14:creationId xmlns:p14="http://schemas.microsoft.com/office/powerpoint/2010/main" val="8372755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Government Funding Sources." </a:t>
            </a:r>
            <a:r>
              <a:rPr lang="en-US" i="1" dirty="0" smtClean="0"/>
              <a:t>Home</a:t>
            </a:r>
            <a:r>
              <a:rPr lang="en-US" dirty="0" smtClean="0"/>
              <a:t>. </a:t>
            </a:r>
            <a:r>
              <a:rPr lang="en-US" dirty="0" err="1" smtClean="0"/>
              <a:t>Walkinginfo.org</a:t>
            </a:r>
            <a:r>
              <a:rPr lang="en-US" dirty="0" smtClean="0"/>
              <a:t> 2013. Web. 05 Jan. 2014.</a:t>
            </a:r>
          </a:p>
        </p:txBody>
      </p:sp>
      <p:sp>
        <p:nvSpPr>
          <p:cNvPr id="4" name="Slide Number Placeholder 3"/>
          <p:cNvSpPr>
            <a:spLocks noGrp="1"/>
          </p:cNvSpPr>
          <p:nvPr>
            <p:ph type="sldNum" sz="quarter" idx="10"/>
          </p:nvPr>
        </p:nvSpPr>
        <p:spPr/>
        <p:txBody>
          <a:bodyPr/>
          <a:lstStyle/>
          <a:p>
            <a:fld id="{CC14C7D1-9617-FC45-9211-E6D3D346F036}" type="slidenum">
              <a:rPr lang="en-US" smtClean="0"/>
              <a:t>16</a:t>
            </a:fld>
            <a:endParaRPr lang="en-US"/>
          </a:p>
        </p:txBody>
      </p:sp>
    </p:spTree>
    <p:extLst>
      <p:ext uri="{BB962C8B-B14F-4D97-AF65-F5344CB8AC3E}">
        <p14:creationId xmlns:p14="http://schemas.microsoft.com/office/powerpoint/2010/main" val="3885384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Government Funding Sources." </a:t>
            </a:r>
            <a:r>
              <a:rPr lang="en-US" i="1" dirty="0" smtClean="0"/>
              <a:t>Home</a:t>
            </a:r>
            <a:r>
              <a:rPr lang="en-US" dirty="0" smtClean="0"/>
              <a:t>. </a:t>
            </a:r>
            <a:r>
              <a:rPr lang="en-US" dirty="0" err="1" smtClean="0"/>
              <a:t>Walkinginfo.org</a:t>
            </a:r>
            <a:r>
              <a:rPr lang="en-US" dirty="0" smtClean="0"/>
              <a:t> 2013. Web. 05 Jan. 2014.</a:t>
            </a:r>
          </a:p>
        </p:txBody>
      </p:sp>
      <p:sp>
        <p:nvSpPr>
          <p:cNvPr id="4" name="Slide Number Placeholder 3"/>
          <p:cNvSpPr>
            <a:spLocks noGrp="1"/>
          </p:cNvSpPr>
          <p:nvPr>
            <p:ph type="sldNum" sz="quarter" idx="10"/>
          </p:nvPr>
        </p:nvSpPr>
        <p:spPr/>
        <p:txBody>
          <a:bodyPr/>
          <a:lstStyle/>
          <a:p>
            <a:fld id="{CC14C7D1-9617-FC45-9211-E6D3D346F036}" type="slidenum">
              <a:rPr lang="en-US" smtClean="0"/>
              <a:t>17</a:t>
            </a:fld>
            <a:endParaRPr lang="en-US"/>
          </a:p>
        </p:txBody>
      </p:sp>
    </p:spTree>
    <p:extLst>
      <p:ext uri="{BB962C8B-B14F-4D97-AF65-F5344CB8AC3E}">
        <p14:creationId xmlns:p14="http://schemas.microsoft.com/office/powerpoint/2010/main" val="3885384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Ding, D., </a:t>
            </a:r>
            <a:r>
              <a:rPr lang="en-US" dirty="0" err="1" smtClean="0"/>
              <a:t>Sallis</a:t>
            </a:r>
            <a:r>
              <a:rPr lang="en-US" dirty="0" smtClean="0"/>
              <a:t>, F., Kerr, J., Lee, S., &amp; Rosenberg, D.E (2011). Neighborhood environment and physical activity among youth a review. </a:t>
            </a:r>
            <a:r>
              <a:rPr lang="en-US" i="1" dirty="0" smtClean="0"/>
              <a:t>American Journal of Preventative Medicine </a:t>
            </a:r>
            <a:r>
              <a:rPr lang="en-US" dirty="0" smtClean="0"/>
              <a:t>41(4), 442-455.</a:t>
            </a:r>
          </a:p>
          <a:p>
            <a:endParaRPr lang="hu-HU" dirty="0" smtClean="0"/>
          </a:p>
          <a:p>
            <a:r>
              <a:rPr lang="hu-HU" dirty="0" smtClean="0"/>
              <a:t>Image courtesy</a:t>
            </a:r>
            <a:r>
              <a:rPr lang="hu-HU" baseline="0" dirty="0" smtClean="0"/>
              <a:t> of: http://www.globalpost.com/sites/default/files/imagecache/gp3_slideshow_large/4._tonga.jpg</a:t>
            </a:r>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5</a:t>
            </a:fld>
            <a:endParaRPr lang="en-US"/>
          </a:p>
        </p:txBody>
      </p:sp>
    </p:spTree>
    <p:extLst>
      <p:ext uri="{BB962C8B-B14F-4D97-AF65-F5344CB8AC3E}">
        <p14:creationId xmlns:p14="http://schemas.microsoft.com/office/powerpoint/2010/main" val="3663891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L.K. Brennan Ramirez et </a:t>
            </a:r>
            <a:r>
              <a:rPr lang="en-US" dirty="0" err="1" smtClean="0"/>
              <a:t>al.,“Indicators</a:t>
            </a:r>
            <a:r>
              <a:rPr lang="en-US" dirty="0" smtClean="0"/>
              <a:t> of Activity-Friendly Communities: An Evidence-Based Consensus Process,” </a:t>
            </a:r>
            <a:r>
              <a:rPr lang="en-US" i="1" dirty="0" smtClean="0"/>
              <a:t>American Journal of Preventive Medicine </a:t>
            </a:r>
            <a:r>
              <a:rPr lang="en-US" dirty="0" smtClean="0"/>
              <a:t>31 (2006): 515-524. </a:t>
            </a:r>
          </a:p>
          <a:p>
            <a:r>
              <a:rPr lang="en-US" dirty="0" err="1" smtClean="0"/>
              <a:t>RobertWood</a:t>
            </a:r>
            <a:r>
              <a:rPr lang="en-US" dirty="0" smtClean="0"/>
              <a:t> Johnson </a:t>
            </a:r>
            <a:r>
              <a:rPr lang="en-US" dirty="0" err="1" smtClean="0"/>
              <a:t>Foundation,“The</a:t>
            </a:r>
            <a:r>
              <a:rPr lang="en-US" dirty="0" smtClean="0"/>
              <a:t> Synthesis Project. The Built Environment and Physical </a:t>
            </a:r>
            <a:r>
              <a:rPr lang="en-US" dirty="0" err="1" smtClean="0"/>
              <a:t>Activity:What</a:t>
            </a:r>
            <a:r>
              <a:rPr lang="en-US" dirty="0" smtClean="0"/>
              <a:t> is the Relationship?” retrieved from http://</a:t>
            </a:r>
            <a:r>
              <a:rPr lang="en-US" dirty="0" err="1" smtClean="0"/>
              <a:t>www.rwjf.org</a:t>
            </a:r>
            <a:r>
              <a:rPr lang="en-US" dirty="0" smtClean="0"/>
              <a:t>/</a:t>
            </a:r>
            <a:r>
              <a:rPr lang="en-US" dirty="0" err="1" smtClean="0"/>
              <a:t>pr</a:t>
            </a:r>
            <a:r>
              <a:rPr lang="en-US" dirty="0" smtClean="0"/>
              <a:t>/ synthesis/</a:t>
            </a:r>
            <a:r>
              <a:rPr lang="en-US" dirty="0" err="1" smtClean="0"/>
              <a:t>reports_and_briefs</a:t>
            </a:r>
            <a:r>
              <a:rPr lang="en-US" dirty="0" smtClean="0"/>
              <a:t>/</a:t>
            </a:r>
            <a:r>
              <a:rPr lang="en-US" dirty="0" err="1" smtClean="0"/>
              <a:t>pdf</a:t>
            </a:r>
            <a:r>
              <a:rPr lang="en-US" dirty="0" smtClean="0"/>
              <a:t>/no11_policybrief.pdf. </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6</a:t>
            </a:fld>
            <a:endParaRPr lang="en-US"/>
          </a:p>
        </p:txBody>
      </p:sp>
    </p:spTree>
    <p:extLst>
      <p:ext uri="{BB962C8B-B14F-4D97-AF65-F5344CB8AC3E}">
        <p14:creationId xmlns:p14="http://schemas.microsoft.com/office/powerpoint/2010/main" val="3049412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B.E. </a:t>
            </a:r>
            <a:r>
              <a:rPr lang="en-US" dirty="0" err="1" smtClean="0"/>
              <a:t>Saelens</a:t>
            </a:r>
            <a:r>
              <a:rPr lang="en-US" dirty="0" smtClean="0"/>
              <a:t> et al., “Neighborhood Based Differences in Physical Activity: An Environment Scale Evaluation,” </a:t>
            </a:r>
            <a:r>
              <a:rPr lang="en-US" i="1" dirty="0" smtClean="0"/>
              <a:t>American Journal of Public Health </a:t>
            </a:r>
            <a:r>
              <a:rPr lang="en-US" dirty="0" smtClean="0"/>
              <a:t>93 (2003):1552-1558. </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7</a:t>
            </a:fld>
            <a:endParaRPr lang="en-US"/>
          </a:p>
        </p:txBody>
      </p:sp>
    </p:spTree>
    <p:extLst>
      <p:ext uri="{BB962C8B-B14F-4D97-AF65-F5344CB8AC3E}">
        <p14:creationId xmlns:p14="http://schemas.microsoft.com/office/powerpoint/2010/main" val="798806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R.C. </a:t>
            </a:r>
            <a:r>
              <a:rPr lang="en-US" dirty="0" err="1" smtClean="0"/>
              <a:t>Brownson</a:t>
            </a:r>
            <a:r>
              <a:rPr lang="en-US" dirty="0" smtClean="0"/>
              <a:t> et al., ”Environmental and Policy Determinants of Physical Activity in the United States,” </a:t>
            </a:r>
            <a:r>
              <a:rPr lang="en-US" i="1" dirty="0" smtClean="0"/>
              <a:t>American Journal of Public Health</a:t>
            </a:r>
            <a:r>
              <a:rPr lang="en-US" dirty="0" smtClean="0"/>
              <a:t>. 91 (2001): 1995-2003.</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8</a:t>
            </a:fld>
            <a:endParaRPr lang="en-US"/>
          </a:p>
        </p:txBody>
      </p:sp>
    </p:spTree>
    <p:extLst>
      <p:ext uri="{BB962C8B-B14F-4D97-AF65-F5344CB8AC3E}">
        <p14:creationId xmlns:p14="http://schemas.microsoft.com/office/powerpoint/2010/main" val="2117454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Vargo</a:t>
            </a:r>
            <a:r>
              <a:rPr lang="en-US" dirty="0" smtClean="0"/>
              <a:t>, Don.,</a:t>
            </a:r>
            <a:r>
              <a:rPr lang="en-US" dirty="0" err="1" smtClean="0"/>
              <a:t>DePasquale,John</a:t>
            </a:r>
            <a:r>
              <a:rPr lang="en-US" dirty="0" smtClean="0"/>
              <a:t>., </a:t>
            </a:r>
            <a:r>
              <a:rPr lang="en-US" dirty="0" err="1" smtClean="0"/>
              <a:t>Vargo</a:t>
            </a:r>
            <a:r>
              <a:rPr lang="en-US" dirty="0" smtClean="0"/>
              <a:t>, Agnes M., (2012). Incidence of Dog Bite Injuries in American Samoa and Their Impact on Society., Hawaii Journal of Medicine and Public Health., 71(1):6-12</a:t>
            </a:r>
          </a:p>
          <a:p>
            <a:r>
              <a:rPr lang="hu-HU" dirty="0" smtClean="0"/>
              <a:t>Image courtesy</a:t>
            </a:r>
            <a:r>
              <a:rPr lang="hu-HU" baseline="0" dirty="0" smtClean="0"/>
              <a:t> of: http://3.bp.blogspot.com/_NTZU7umr_sI/TFui_j1rN7I/AAAAAAAABpk/b2Dt5rRRy6A/s1600/P1012747.JPG</a:t>
            </a:r>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9</a:t>
            </a:fld>
            <a:endParaRPr lang="en-US"/>
          </a:p>
        </p:txBody>
      </p:sp>
    </p:spTree>
    <p:extLst>
      <p:ext uri="{BB962C8B-B14F-4D97-AF65-F5344CB8AC3E}">
        <p14:creationId xmlns:p14="http://schemas.microsoft.com/office/powerpoint/2010/main" val="3759720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Vargo</a:t>
            </a:r>
            <a:r>
              <a:rPr lang="en-US" sz="1200" kern="1200" dirty="0" smtClean="0">
                <a:solidFill>
                  <a:schemeClr val="tx1"/>
                </a:solidFill>
                <a:effectLst/>
                <a:latin typeface="+mn-lt"/>
                <a:ea typeface="+mn-ea"/>
                <a:cs typeface="+mn-cs"/>
              </a:rPr>
              <a:t> D, </a:t>
            </a:r>
            <a:r>
              <a:rPr lang="en-US" sz="1200" kern="1200" dirty="0" err="1" smtClean="0">
                <a:solidFill>
                  <a:schemeClr val="tx1"/>
                </a:solidFill>
                <a:effectLst/>
                <a:latin typeface="+mn-lt"/>
                <a:ea typeface="+mn-ea"/>
                <a:cs typeface="+mn-cs"/>
              </a:rPr>
              <a:t>DePasquale</a:t>
            </a:r>
            <a:r>
              <a:rPr lang="en-US" sz="1200" kern="1200" dirty="0" smtClean="0">
                <a:solidFill>
                  <a:schemeClr val="tx1"/>
                </a:solidFill>
                <a:effectLst/>
                <a:latin typeface="+mn-lt"/>
                <a:ea typeface="+mn-ea"/>
                <a:cs typeface="+mn-cs"/>
              </a:rPr>
              <a:t> JM, </a:t>
            </a:r>
            <a:r>
              <a:rPr lang="en-US" sz="1200" kern="1200" dirty="0" err="1" smtClean="0">
                <a:solidFill>
                  <a:schemeClr val="tx1"/>
                </a:solidFill>
                <a:effectLst/>
                <a:latin typeface="+mn-lt"/>
                <a:ea typeface="+mn-ea"/>
                <a:cs typeface="+mn-cs"/>
              </a:rPr>
              <a:t>Vargo</a:t>
            </a:r>
            <a:r>
              <a:rPr lang="en-US" sz="1200" kern="1200" dirty="0" smtClean="0">
                <a:solidFill>
                  <a:schemeClr val="tx1"/>
                </a:solidFill>
                <a:effectLst/>
                <a:latin typeface="+mn-lt"/>
                <a:ea typeface="+mn-ea"/>
                <a:cs typeface="+mn-cs"/>
              </a:rPr>
              <a:t> AM. Incidence of Dog Bite Injuries in American Samoa and Their Impact on Society. Hawai'i J Med Pub Health. 2012;71:6–12. [</a:t>
            </a:r>
            <a:r>
              <a:rPr lang="en-US" sz="1200" u="sng" kern="1200" dirty="0" smtClean="0">
                <a:solidFill>
                  <a:schemeClr val="tx1"/>
                </a:solidFill>
                <a:effectLst/>
                <a:latin typeface="+mn-lt"/>
                <a:ea typeface="+mn-ea"/>
                <a:cs typeface="+mn-cs"/>
                <a:hlinkClick r:id="rId3"/>
              </a:rPr>
              <a:t>PMC free article</a:t>
            </a:r>
            <a:r>
              <a:rPr lang="en-US" sz="1200" kern="1200" dirty="0" smtClean="0">
                <a:solidFill>
                  <a:schemeClr val="tx1"/>
                </a:solidFill>
                <a:effectLst/>
                <a:latin typeface="+mn-lt"/>
                <a:ea typeface="+mn-ea"/>
                <a:cs typeface="+mn-cs"/>
              </a:rPr>
              <a:t>] [PubMed]</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10</a:t>
            </a:fld>
            <a:endParaRPr lang="en-US"/>
          </a:p>
        </p:txBody>
      </p:sp>
    </p:spTree>
    <p:extLst>
      <p:ext uri="{BB962C8B-B14F-4D97-AF65-F5344CB8AC3E}">
        <p14:creationId xmlns:p14="http://schemas.microsoft.com/office/powerpoint/2010/main" val="2117454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Dog Law of 1919, State of Michigan Legislative Council § 287.262 (1919). Web. 05 Jan. 2014</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14</a:t>
            </a:fld>
            <a:endParaRPr lang="en-US"/>
          </a:p>
        </p:txBody>
      </p:sp>
    </p:spTree>
    <p:extLst>
      <p:ext uri="{BB962C8B-B14F-4D97-AF65-F5344CB8AC3E}">
        <p14:creationId xmlns:p14="http://schemas.microsoft.com/office/powerpoint/2010/main" val="3885384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Villalbi</a:t>
            </a:r>
            <a:r>
              <a:rPr lang="en-US" dirty="0" smtClean="0"/>
              <a:t> JR, </a:t>
            </a:r>
            <a:r>
              <a:rPr lang="en-US" dirty="0" err="1" smtClean="0"/>
              <a:t>Cleries</a:t>
            </a:r>
            <a:r>
              <a:rPr lang="en-US" dirty="0" smtClean="0"/>
              <a:t> M, </a:t>
            </a:r>
            <a:r>
              <a:rPr lang="en-US" dirty="0" err="1" smtClean="0"/>
              <a:t>Bouis</a:t>
            </a:r>
            <a:r>
              <a:rPr lang="en-US" dirty="0" smtClean="0"/>
              <a:t> S, </a:t>
            </a:r>
            <a:r>
              <a:rPr lang="en-US" dirty="0" err="1" smtClean="0"/>
              <a:t>Perahco</a:t>
            </a:r>
            <a:r>
              <a:rPr lang="en-US" dirty="0" smtClean="0"/>
              <a:t> V, Duran J and Casas C 2010 “Decline in </a:t>
            </a:r>
            <a:r>
              <a:rPr lang="en-US" dirty="0" err="1" smtClean="0"/>
              <a:t>hospitalisations</a:t>
            </a:r>
            <a:r>
              <a:rPr lang="en-US" dirty="0" smtClean="0"/>
              <a:t> due to dog bite injuries in Catalonia, 1997-2008. An effect of government regulation?” injury Prevention 16: 408-410</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15</a:t>
            </a:fld>
            <a:endParaRPr lang="en-US"/>
          </a:p>
        </p:txBody>
      </p:sp>
    </p:spTree>
    <p:extLst>
      <p:ext uri="{BB962C8B-B14F-4D97-AF65-F5344CB8AC3E}">
        <p14:creationId xmlns:p14="http://schemas.microsoft.com/office/powerpoint/2010/main" val="3184642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649CFD-AAD7-E949-9579-B2EBC110AEB7}"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1841825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49CFD-AAD7-E949-9579-B2EBC110AEB7}"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2663612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49CFD-AAD7-E949-9579-B2EBC110AEB7}"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1241375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49CFD-AAD7-E949-9579-B2EBC110AEB7}"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2128929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649CFD-AAD7-E949-9579-B2EBC110AEB7}"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1336290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649CFD-AAD7-E949-9579-B2EBC110AEB7}" type="datetimeFigureOut">
              <a:rPr lang="en-US" smtClean="0"/>
              <a:t>7/8/14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3148435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649CFD-AAD7-E949-9579-B2EBC110AEB7}" type="datetimeFigureOut">
              <a:rPr lang="en-US" smtClean="0"/>
              <a:t>7/8/14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1794305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649CFD-AAD7-E949-9579-B2EBC110AEB7}" type="datetimeFigureOut">
              <a:rPr lang="en-US" smtClean="0"/>
              <a:t>7/8/14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4025144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649CFD-AAD7-E949-9579-B2EBC110AEB7}" type="datetimeFigureOut">
              <a:rPr lang="en-US" smtClean="0"/>
              <a:t>7/8/14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3833526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49CFD-AAD7-E949-9579-B2EBC110AEB7}" type="datetimeFigureOut">
              <a:rPr lang="en-US" smtClean="0"/>
              <a:t>7/8/14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2965684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49CFD-AAD7-E949-9579-B2EBC110AEB7}" type="datetimeFigureOut">
              <a:rPr lang="en-US" smtClean="0"/>
              <a:t>7/8/14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3937171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649CFD-AAD7-E949-9579-B2EBC110AEB7}" type="datetimeFigureOut">
              <a:rPr lang="en-US" smtClean="0"/>
              <a:t>7/8/14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28435-B733-0E44-97D7-0A6E511AC4AD}" type="slidenum">
              <a:rPr lang="en-US" smtClean="0"/>
              <a:t>‹#›</a:t>
            </a:fld>
            <a:endParaRPr lang="en-US"/>
          </a:p>
        </p:txBody>
      </p:sp>
    </p:spTree>
    <p:extLst>
      <p:ext uri="{BB962C8B-B14F-4D97-AF65-F5344CB8AC3E}">
        <p14:creationId xmlns:p14="http://schemas.microsoft.com/office/powerpoint/2010/main" val="1598362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www.legislature.mi.gov/(S(hrbw3tnkbhjlwj2q3hczypba))/mileg.aspx?page=GetObject&amp;objectname=mcl-act-339-of-1919"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adrian.bauman@sydney.edu.a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5300" y="581025"/>
            <a:ext cx="7772400" cy="1470025"/>
          </a:xfrm>
        </p:spPr>
        <p:txBody>
          <a:bodyPr>
            <a:normAutofit fontScale="90000"/>
          </a:bodyPr>
          <a:lstStyle/>
          <a:p>
            <a:r>
              <a:rPr lang="en-US" b="1" dirty="0" smtClean="0">
                <a:latin typeface="+mj-lt"/>
                <a:cs typeface="Cambria"/>
              </a:rPr>
              <a:t>Develop the Built Environment to Promote Physical Activity </a:t>
            </a:r>
            <a:r>
              <a:rPr lang="en-US" dirty="0" smtClean="0">
                <a:latin typeface="+mj-lt"/>
              </a:rPr>
              <a:t/>
            </a:r>
            <a:br>
              <a:rPr lang="en-US" dirty="0" smtClean="0">
                <a:latin typeface="+mj-lt"/>
              </a:rPr>
            </a:br>
            <a:endParaRPr lang="en-US" dirty="0">
              <a:latin typeface="+mj-lt"/>
            </a:endParaRPr>
          </a:p>
        </p:txBody>
      </p:sp>
      <p:sp>
        <p:nvSpPr>
          <p:cNvPr id="3" name="Subtitle 2"/>
          <p:cNvSpPr>
            <a:spLocks noGrp="1"/>
          </p:cNvSpPr>
          <p:nvPr>
            <p:ph type="subTitle" idx="1"/>
          </p:nvPr>
        </p:nvSpPr>
        <p:spPr/>
        <p:txBody>
          <a:bodyPr/>
          <a:lstStyle/>
          <a:p>
            <a:endParaRPr lang="en-US"/>
          </a:p>
        </p:txBody>
      </p:sp>
      <p:pic>
        <p:nvPicPr>
          <p:cNvPr id="5" name="Picture 4" descr="Unknown.jpe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2064332"/>
            <a:ext cx="9144000" cy="4793668"/>
          </a:xfrm>
          <a:prstGeom prst="rect">
            <a:avLst/>
          </a:prstGeom>
        </p:spPr>
      </p:pic>
    </p:spTree>
    <p:extLst>
      <p:ext uri="{BB962C8B-B14F-4D97-AF65-F5344CB8AC3E}">
        <p14:creationId xmlns:p14="http://schemas.microsoft.com/office/powerpoint/2010/main" val="2979228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cs typeface="Cambria"/>
              </a:rPr>
              <a:t>What are characteristics of the built environment? </a:t>
            </a:r>
            <a:endParaRPr lang="en-US" dirty="0">
              <a:latin typeface="+mj-lt"/>
            </a:endParaRPr>
          </a:p>
        </p:txBody>
      </p:sp>
      <p:sp>
        <p:nvSpPr>
          <p:cNvPr id="3" name="Content Placeholder 2"/>
          <p:cNvSpPr>
            <a:spLocks noGrp="1"/>
          </p:cNvSpPr>
          <p:nvPr>
            <p:ph idx="1"/>
          </p:nvPr>
        </p:nvSpPr>
        <p:spPr/>
        <p:txBody>
          <a:bodyPr>
            <a:normAutofit lnSpcReduction="10000"/>
          </a:bodyPr>
          <a:lstStyle/>
          <a:p>
            <a:pPr marL="0" marR="0" indent="0" algn="ctr">
              <a:lnSpc>
                <a:spcPct val="115000"/>
              </a:lnSpc>
              <a:spcBef>
                <a:spcPts val="0"/>
              </a:spcBef>
              <a:spcAft>
                <a:spcPts val="0"/>
              </a:spcAft>
              <a:buNone/>
            </a:pPr>
            <a:r>
              <a:rPr lang="en-US" b="1" dirty="0">
                <a:latin typeface="+mj-lt"/>
                <a:ea typeface="Times New Roman"/>
                <a:cs typeface="Cambria"/>
              </a:rPr>
              <a:t>Safety </a:t>
            </a:r>
            <a:endParaRPr lang="en-US" sz="2800" dirty="0">
              <a:latin typeface="+mj-lt"/>
              <a:ea typeface="Times New Roman"/>
              <a:cs typeface="Cambria"/>
            </a:endParaRPr>
          </a:p>
          <a:p>
            <a:r>
              <a:rPr lang="en-US" dirty="0">
                <a:latin typeface="+mj-lt"/>
                <a:cs typeface="Cambria"/>
              </a:rPr>
              <a:t>Safety issues and concerns can often hinder people’s desire and ability to be physically active. </a:t>
            </a:r>
            <a:endParaRPr lang="en-US" dirty="0" smtClean="0">
              <a:latin typeface="+mj-lt"/>
              <a:cs typeface="Cambria"/>
            </a:endParaRPr>
          </a:p>
          <a:p>
            <a:r>
              <a:rPr lang="en-US" dirty="0" smtClean="0">
                <a:latin typeface="+mj-lt"/>
                <a:cs typeface="Cambria"/>
              </a:rPr>
              <a:t>In </a:t>
            </a:r>
            <a:r>
              <a:rPr lang="en-US" dirty="0">
                <a:latin typeface="+mj-lt"/>
                <a:cs typeface="Cambria"/>
              </a:rPr>
              <a:t>many U.S. Affiliated territories, free roaming dogs present a huge barrier in overcoming challenges to increase activity in open spaces and maintaining safety in </a:t>
            </a:r>
            <a:r>
              <a:rPr lang="en-US" dirty="0" err="1">
                <a:latin typeface="+mj-lt"/>
                <a:cs typeface="Cambria"/>
              </a:rPr>
              <a:t>walkable</a:t>
            </a:r>
            <a:r>
              <a:rPr lang="en-US" dirty="0">
                <a:latin typeface="+mj-lt"/>
                <a:cs typeface="Cambria"/>
              </a:rPr>
              <a:t> areas. </a:t>
            </a:r>
          </a:p>
          <a:p>
            <a:pPr marL="0" indent="0">
              <a:buNone/>
            </a:pPr>
            <a:endParaRPr lang="en-US" dirty="0">
              <a:latin typeface="+mj-lt"/>
            </a:endParaRPr>
          </a:p>
          <a:p>
            <a:endParaRPr lang="en-US" dirty="0">
              <a:latin typeface="+mj-lt"/>
            </a:endParaRPr>
          </a:p>
        </p:txBody>
      </p:sp>
    </p:spTree>
    <p:extLst>
      <p:ext uri="{BB962C8B-B14F-4D97-AF65-F5344CB8AC3E}">
        <p14:creationId xmlns:p14="http://schemas.microsoft.com/office/powerpoint/2010/main" val="2944181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rPr>
              <a:t/>
            </a:r>
            <a:br>
              <a:rPr lang="en-US" b="1" dirty="0" smtClean="0">
                <a:latin typeface="+mj-lt"/>
              </a:rPr>
            </a:br>
            <a:r>
              <a:rPr lang="en-US" b="1" dirty="0">
                <a:latin typeface="+mj-lt"/>
              </a:rPr>
              <a:t/>
            </a:r>
            <a:br>
              <a:rPr lang="en-US" b="1" dirty="0">
                <a:latin typeface="+mj-lt"/>
              </a:rPr>
            </a:br>
            <a:r>
              <a:rPr lang="en-US" b="1" dirty="0" smtClean="0">
                <a:latin typeface="+mj-lt"/>
                <a:cs typeface="Cambria"/>
              </a:rPr>
              <a:t>What </a:t>
            </a:r>
            <a:r>
              <a:rPr lang="en-US" b="1" dirty="0">
                <a:latin typeface="+mj-lt"/>
                <a:cs typeface="Cambria"/>
              </a:rPr>
              <a:t>are policies that can help improve the built environment? </a:t>
            </a:r>
            <a:r>
              <a:rPr lang="en-US" dirty="0">
                <a:latin typeface="+mj-lt"/>
                <a:cs typeface="Cambria"/>
              </a:rPr>
              <a:t/>
            </a:r>
            <a:br>
              <a:rPr lang="en-US" dirty="0">
                <a:latin typeface="+mj-lt"/>
                <a:cs typeface="Cambria"/>
              </a:rPr>
            </a:br>
            <a:r>
              <a:rPr lang="en-US" b="1" dirty="0" smtClean="0">
                <a:latin typeface="+mj-lt"/>
              </a:rPr>
              <a:t> </a:t>
            </a:r>
            <a:r>
              <a:rPr lang="en-US" dirty="0">
                <a:latin typeface="+mj-lt"/>
              </a:rPr>
              <a:t/>
            </a:r>
            <a:br>
              <a:rPr lang="en-US" dirty="0">
                <a:latin typeface="+mj-lt"/>
              </a:rPr>
            </a:br>
            <a:endParaRPr lang="en-US" dirty="0">
              <a:latin typeface="+mj-lt"/>
            </a:endParaRPr>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pPr marL="0" lvl="0" indent="0">
              <a:buNone/>
            </a:pPr>
            <a:r>
              <a:rPr lang="en-US" sz="4000" b="1" dirty="0">
                <a:latin typeface="+mj-lt"/>
                <a:cs typeface="Cambria"/>
              </a:rPr>
              <a:t>Policies to allow public use of school athletic facilities after </a:t>
            </a:r>
            <a:r>
              <a:rPr lang="en-US" sz="4000" b="1" dirty="0" smtClean="0">
                <a:latin typeface="+mj-lt"/>
                <a:cs typeface="Cambria"/>
              </a:rPr>
              <a:t>hours</a:t>
            </a:r>
          </a:p>
          <a:p>
            <a:pPr marL="0" lvl="0" indent="0">
              <a:buNone/>
            </a:pPr>
            <a:r>
              <a:rPr lang="en-US" dirty="0" smtClean="0">
                <a:latin typeface="+mj-lt"/>
                <a:cs typeface="Cambria"/>
              </a:rPr>
              <a:t>There are many possibilities to create shared agreements between school districts and local government</a:t>
            </a:r>
          </a:p>
          <a:p>
            <a:pPr marL="0" lvl="0" indent="0">
              <a:buNone/>
            </a:pPr>
            <a:endParaRPr lang="en-US" dirty="0">
              <a:latin typeface="+mj-lt"/>
              <a:cs typeface="Cambria"/>
            </a:endParaRPr>
          </a:p>
          <a:p>
            <a:pPr>
              <a:buFont typeface="Arial" panose="020B0604020202020204" pitchFamily="34" charset="0"/>
              <a:buChar char="•"/>
            </a:pPr>
            <a:r>
              <a:rPr lang="en-US" dirty="0" smtClean="0">
                <a:latin typeface="+mj-lt"/>
                <a:cs typeface="Cambria"/>
              </a:rPr>
              <a:t>Opening Outdoor School Facilities for Use During Non-School Hours </a:t>
            </a:r>
          </a:p>
          <a:p>
            <a:pPr>
              <a:buFont typeface="Arial" panose="020B0604020202020204" pitchFamily="34" charset="0"/>
              <a:buChar char="•"/>
            </a:pPr>
            <a:endParaRPr lang="en-US" dirty="0" smtClean="0">
              <a:latin typeface="+mj-lt"/>
              <a:cs typeface="Cambria"/>
            </a:endParaRPr>
          </a:p>
          <a:p>
            <a:pPr>
              <a:buFont typeface="Arial" panose="020B0604020202020204" pitchFamily="34" charset="0"/>
              <a:buChar char="•"/>
            </a:pPr>
            <a:r>
              <a:rPr lang="en-US" dirty="0" smtClean="0">
                <a:latin typeface="+mj-lt"/>
                <a:cs typeface="Cambria"/>
              </a:rPr>
              <a:t>Opening Indoor and Outdoor School Facilities for Use During Non-School Hours </a:t>
            </a:r>
          </a:p>
          <a:p>
            <a:pPr>
              <a:buFont typeface="Arial" panose="020B0604020202020204" pitchFamily="34" charset="0"/>
              <a:buChar char="•"/>
            </a:pPr>
            <a:endParaRPr lang="en-US" dirty="0" smtClean="0">
              <a:latin typeface="+mj-lt"/>
              <a:cs typeface="Cambria"/>
            </a:endParaRPr>
          </a:p>
          <a:p>
            <a:pPr>
              <a:buFont typeface="Arial" panose="020B0604020202020204" pitchFamily="34" charset="0"/>
              <a:buChar char="•"/>
            </a:pPr>
            <a:r>
              <a:rPr lang="en-US" dirty="0" smtClean="0">
                <a:latin typeface="+mj-lt"/>
                <a:cs typeface="Cambria"/>
              </a:rPr>
              <a:t>Opening School Facilities for Use During Non-School Hours &amp; Authorizing Third Parties to Operate Programs </a:t>
            </a:r>
          </a:p>
          <a:p>
            <a:pPr>
              <a:buFont typeface="Arial" panose="020B0604020202020204" pitchFamily="34" charset="0"/>
              <a:buChar char="•"/>
            </a:pPr>
            <a:endParaRPr lang="en-US" dirty="0" smtClean="0">
              <a:latin typeface="+mj-lt"/>
              <a:cs typeface="Cambria"/>
            </a:endParaRPr>
          </a:p>
          <a:p>
            <a:pPr>
              <a:buFont typeface="Arial" panose="020B0604020202020204" pitchFamily="34" charset="0"/>
              <a:buChar char="•"/>
            </a:pPr>
            <a:r>
              <a:rPr lang="en-US" dirty="0" smtClean="0">
                <a:latin typeface="+mj-lt"/>
                <a:cs typeface="Cambria"/>
              </a:rPr>
              <a:t>Joint Use of District and City Recreation Facilities </a:t>
            </a:r>
            <a:endParaRPr lang="en-US" dirty="0">
              <a:latin typeface="+mj-lt"/>
              <a:cs typeface="Cambria"/>
            </a:endParaRPr>
          </a:p>
        </p:txBody>
      </p:sp>
    </p:spTree>
    <p:extLst>
      <p:ext uri="{BB962C8B-B14F-4D97-AF65-F5344CB8AC3E}">
        <p14:creationId xmlns:p14="http://schemas.microsoft.com/office/powerpoint/2010/main" val="2634835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rPr>
              <a:t/>
            </a:r>
            <a:br>
              <a:rPr lang="en-US" b="1" dirty="0" smtClean="0">
                <a:latin typeface="+mj-lt"/>
              </a:rPr>
            </a:br>
            <a:r>
              <a:rPr lang="en-US" b="1" dirty="0">
                <a:latin typeface="+mj-lt"/>
              </a:rPr>
              <a:t/>
            </a:r>
            <a:br>
              <a:rPr lang="en-US" b="1" dirty="0">
                <a:latin typeface="+mj-lt"/>
              </a:rPr>
            </a:br>
            <a:r>
              <a:rPr lang="en-US" b="1" dirty="0" smtClean="0">
                <a:latin typeface="+mj-lt"/>
                <a:cs typeface="Cambria"/>
              </a:rPr>
              <a:t>What </a:t>
            </a:r>
            <a:r>
              <a:rPr lang="en-US" b="1" dirty="0">
                <a:latin typeface="+mj-lt"/>
                <a:cs typeface="Cambria"/>
              </a:rPr>
              <a:t>are policies that can help improve the built environment? </a:t>
            </a:r>
            <a:r>
              <a:rPr lang="en-US" dirty="0">
                <a:latin typeface="+mj-lt"/>
                <a:cs typeface="Cambria"/>
              </a:rPr>
              <a:t/>
            </a:r>
            <a:br>
              <a:rPr lang="en-US" dirty="0">
                <a:latin typeface="+mj-lt"/>
                <a:cs typeface="Cambria"/>
              </a:rPr>
            </a:br>
            <a:r>
              <a:rPr lang="en-US" b="1" dirty="0" smtClean="0">
                <a:latin typeface="+mj-lt"/>
              </a:rPr>
              <a:t> </a:t>
            </a:r>
            <a:r>
              <a:rPr lang="en-US" dirty="0">
                <a:latin typeface="+mj-lt"/>
              </a:rPr>
              <a:t/>
            </a:r>
            <a:br>
              <a:rPr lang="en-US" dirty="0">
                <a:latin typeface="+mj-lt"/>
              </a:rPr>
            </a:br>
            <a:endParaRPr lang="en-US" dirty="0">
              <a:latin typeface="+mj-lt"/>
            </a:endParaRPr>
          </a:p>
        </p:txBody>
      </p:sp>
      <p:sp>
        <p:nvSpPr>
          <p:cNvPr id="3" name="Content Placeholder 2"/>
          <p:cNvSpPr>
            <a:spLocks noGrp="1"/>
          </p:cNvSpPr>
          <p:nvPr>
            <p:ph idx="1"/>
          </p:nvPr>
        </p:nvSpPr>
        <p:spPr>
          <a:xfrm>
            <a:off x="457200" y="1600200"/>
            <a:ext cx="8509000" cy="4953000"/>
          </a:xfrm>
        </p:spPr>
        <p:txBody>
          <a:bodyPr>
            <a:normAutofit fontScale="70000" lnSpcReduction="20000"/>
          </a:bodyPr>
          <a:lstStyle/>
          <a:p>
            <a:pPr marL="0" lvl="0" indent="0">
              <a:buNone/>
            </a:pPr>
            <a:r>
              <a:rPr lang="en-US" i="1" dirty="0" smtClean="0">
                <a:latin typeface="+mj-lt"/>
                <a:cs typeface="Cambria"/>
              </a:rPr>
              <a:t>A successful example: </a:t>
            </a:r>
            <a:endParaRPr lang="en-US" dirty="0" smtClean="0">
              <a:latin typeface="+mj-lt"/>
              <a:cs typeface="Cambria"/>
            </a:endParaRPr>
          </a:p>
          <a:p>
            <a:pPr marL="0" indent="0">
              <a:buNone/>
            </a:pPr>
            <a:r>
              <a:rPr lang="en-US" b="1" dirty="0">
                <a:latin typeface="+mj-lt"/>
                <a:cs typeface="Cambria"/>
              </a:rPr>
              <a:t>Case Study: Oakland Unified School District and the City of Oakland</a:t>
            </a:r>
            <a:endParaRPr lang="en-US" dirty="0">
              <a:latin typeface="+mj-lt"/>
              <a:cs typeface="Cambria"/>
            </a:endParaRPr>
          </a:p>
          <a:p>
            <a:pPr marL="0" indent="0">
              <a:buNone/>
            </a:pPr>
            <a:r>
              <a:rPr lang="en-US" dirty="0">
                <a:latin typeface="+mj-lt"/>
                <a:cs typeface="Cambria"/>
              </a:rPr>
              <a:t>Growing concerns regarding childhood obesity, the need for open space, safe places for children to </a:t>
            </a:r>
            <a:r>
              <a:rPr lang="en-US" dirty="0" smtClean="0">
                <a:latin typeface="+mj-lt"/>
                <a:cs typeface="Cambria"/>
              </a:rPr>
              <a:t>play motivated </a:t>
            </a:r>
            <a:r>
              <a:rPr lang="en-US" dirty="0">
                <a:latin typeface="+mj-lt"/>
                <a:cs typeface="Cambria"/>
              </a:rPr>
              <a:t>the Oakland Unified School District, the City of Oakland and the Unity Council to team up and provide a community-based school to support after-school physical activity programs for the district’s K–12 students and families. </a:t>
            </a:r>
            <a:endParaRPr lang="en-US" dirty="0" smtClean="0">
              <a:latin typeface="+mj-lt"/>
              <a:cs typeface="Cambria"/>
            </a:endParaRPr>
          </a:p>
          <a:p>
            <a:pPr marL="0" indent="0">
              <a:buNone/>
            </a:pPr>
            <a:r>
              <a:rPr lang="en-US" dirty="0" smtClean="0">
                <a:latin typeface="+mj-lt"/>
                <a:cs typeface="Cambria"/>
              </a:rPr>
              <a:t>A </a:t>
            </a:r>
            <a:r>
              <a:rPr lang="en-US" dirty="0">
                <a:latin typeface="+mj-lt"/>
                <a:cs typeface="Cambria"/>
              </a:rPr>
              <a:t>donated piece of land from the city was turned into the Cesar Chavez Education Center, a synthetic surface soccer field which was funded by the city and a local obligation bond.  </a:t>
            </a:r>
            <a:endParaRPr lang="en-US" dirty="0" smtClean="0">
              <a:latin typeface="+mj-lt"/>
              <a:cs typeface="Cambria"/>
            </a:endParaRPr>
          </a:p>
          <a:p>
            <a:pPr marL="0" indent="0">
              <a:buNone/>
            </a:pPr>
            <a:r>
              <a:rPr lang="en-US" dirty="0" smtClean="0">
                <a:latin typeface="+mj-lt"/>
                <a:cs typeface="Cambria"/>
              </a:rPr>
              <a:t>Currently</a:t>
            </a:r>
            <a:r>
              <a:rPr lang="en-US" dirty="0">
                <a:latin typeface="+mj-lt"/>
                <a:cs typeface="Cambria"/>
              </a:rPr>
              <a:t>, the after-school soccer and basketball programs are full, with an additional 10 to 20 teams waiting to be scheduled. This partnership has increased physical activity </a:t>
            </a:r>
            <a:r>
              <a:rPr lang="en-US" dirty="0" smtClean="0">
                <a:latin typeface="+mj-lt"/>
                <a:cs typeface="Cambria"/>
              </a:rPr>
              <a:t>opportunities for </a:t>
            </a:r>
            <a:r>
              <a:rPr lang="en-US" dirty="0">
                <a:latin typeface="+mj-lt"/>
                <a:cs typeface="Cambria"/>
              </a:rPr>
              <a:t>youth in the community where programs for youth did not previously exist. </a:t>
            </a:r>
          </a:p>
        </p:txBody>
      </p:sp>
    </p:spTree>
    <p:extLst>
      <p:ext uri="{BB962C8B-B14F-4D97-AF65-F5344CB8AC3E}">
        <p14:creationId xmlns:p14="http://schemas.microsoft.com/office/powerpoint/2010/main" val="1630726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cs typeface="Cambria"/>
              </a:rPr>
              <a:t>What are policies that can help improve the built environment? </a:t>
            </a:r>
            <a:endParaRPr lang="en-US" dirty="0">
              <a:latin typeface="+mj-lt"/>
            </a:endParaRPr>
          </a:p>
        </p:txBody>
      </p:sp>
      <p:sp>
        <p:nvSpPr>
          <p:cNvPr id="3" name="Content Placeholder 2"/>
          <p:cNvSpPr>
            <a:spLocks noGrp="1"/>
          </p:cNvSpPr>
          <p:nvPr>
            <p:ph idx="1"/>
          </p:nvPr>
        </p:nvSpPr>
        <p:spPr>
          <a:xfrm>
            <a:off x="457200" y="1600200"/>
            <a:ext cx="8229600" cy="4838700"/>
          </a:xfrm>
        </p:spPr>
        <p:txBody>
          <a:bodyPr>
            <a:normAutofit/>
          </a:bodyPr>
          <a:lstStyle/>
          <a:p>
            <a:pPr marL="0" indent="0">
              <a:buNone/>
            </a:pPr>
            <a:r>
              <a:rPr lang="en-US" b="1" dirty="0" smtClean="0">
                <a:latin typeface="+mj-lt"/>
                <a:cs typeface="Cambria"/>
              </a:rPr>
              <a:t>Dog leash </a:t>
            </a:r>
            <a:r>
              <a:rPr lang="en-US" b="1" dirty="0">
                <a:latin typeface="+mj-lt"/>
                <a:cs typeface="Cambria"/>
              </a:rPr>
              <a:t>policy implemented and reinforced </a:t>
            </a:r>
            <a:endParaRPr lang="en-US" dirty="0">
              <a:latin typeface="+mj-lt"/>
              <a:cs typeface="Cambria"/>
            </a:endParaRPr>
          </a:p>
          <a:p>
            <a:pPr marL="0" indent="0">
              <a:buNone/>
            </a:pPr>
            <a:r>
              <a:rPr lang="en-US" b="1" dirty="0">
                <a:latin typeface="+mj-lt"/>
                <a:cs typeface="Cambria"/>
              </a:rPr>
              <a:t>Model Dog Leash Policy</a:t>
            </a:r>
            <a:endParaRPr lang="en-US" dirty="0">
              <a:latin typeface="+mj-lt"/>
              <a:cs typeface="Cambria"/>
            </a:endParaRPr>
          </a:p>
          <a:p>
            <a:pPr marL="0" indent="0">
              <a:buNone/>
            </a:pPr>
            <a:r>
              <a:rPr lang="en-US" dirty="0">
                <a:latin typeface="+mj-lt"/>
                <a:cs typeface="Cambria"/>
              </a:rPr>
              <a:t>Two states within the U.S., Michigan and Pennsylvania have state requirements designating that a dog must be under the control of its owner while on the premises. Michigan provides the clearest </a:t>
            </a:r>
            <a:r>
              <a:rPr lang="en-US" dirty="0" smtClean="0">
                <a:latin typeface="+mj-lt"/>
                <a:cs typeface="Cambria"/>
              </a:rPr>
              <a:t>example.</a:t>
            </a:r>
            <a:endParaRPr lang="en-US" dirty="0">
              <a:latin typeface="+mj-lt"/>
              <a:cs typeface="Cambria"/>
            </a:endParaRPr>
          </a:p>
        </p:txBody>
      </p:sp>
    </p:spTree>
    <p:extLst>
      <p:ext uri="{BB962C8B-B14F-4D97-AF65-F5344CB8AC3E}">
        <p14:creationId xmlns:p14="http://schemas.microsoft.com/office/powerpoint/2010/main" val="2817949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cs typeface="Cambria"/>
              </a:rPr>
              <a:t>What are policies that can help improve the built environment? </a:t>
            </a:r>
            <a:endParaRPr lang="en-US" dirty="0">
              <a:latin typeface="+mj-lt"/>
            </a:endParaRPr>
          </a:p>
        </p:txBody>
      </p:sp>
      <p:sp>
        <p:nvSpPr>
          <p:cNvPr id="3" name="Content Placeholder 2"/>
          <p:cNvSpPr>
            <a:spLocks noGrp="1"/>
          </p:cNvSpPr>
          <p:nvPr>
            <p:ph idx="1"/>
          </p:nvPr>
        </p:nvSpPr>
        <p:spPr>
          <a:xfrm>
            <a:off x="457200" y="1600200"/>
            <a:ext cx="8229600" cy="4838700"/>
          </a:xfrm>
        </p:spPr>
        <p:txBody>
          <a:bodyPr>
            <a:normAutofit fontScale="85000" lnSpcReduction="10000"/>
          </a:bodyPr>
          <a:lstStyle/>
          <a:p>
            <a:pPr marL="0" indent="0" algn="ctr">
              <a:buNone/>
            </a:pPr>
            <a:r>
              <a:rPr lang="en-US" i="1" dirty="0" smtClean="0">
                <a:latin typeface="+mj-lt"/>
                <a:cs typeface="Cambria"/>
              </a:rPr>
              <a:t>“It shall be unlawful for any person to own any dog 6 months old or over, unless the dog is licensed as hereinafter provided, or to own any dog 6 months old or over that does not at all times wear a collar with a tag …or for any person except the owner or authorized agent, to remove any license tag from a dog; or for any owner to allow any dog, except working dogs such as leader dogs, guard dogs, farm dogs, hunting dogs, and other such dogs, when accompanied by their owner or his authorized agent, while actively engaged in activities for which such dogs are trained, to stray unless held properly in leash.” </a:t>
            </a:r>
          </a:p>
          <a:p>
            <a:pPr marL="0" indent="0" algn="ctr">
              <a:buNone/>
            </a:pPr>
            <a:r>
              <a:rPr lang="en-US" i="1" dirty="0" smtClean="0">
                <a:latin typeface="+mj-lt"/>
                <a:cs typeface="Cambria"/>
                <a:sym typeface="Wingdings"/>
              </a:rPr>
              <a:t>-</a:t>
            </a:r>
            <a:r>
              <a:rPr lang="en-US" i="1" dirty="0" smtClean="0">
                <a:latin typeface="+mj-lt"/>
                <a:cs typeface="Cambria"/>
              </a:rPr>
              <a:t> </a:t>
            </a:r>
            <a:r>
              <a:rPr lang="en-US" i="1" u="sng" dirty="0">
                <a:latin typeface="+mj-lt"/>
                <a:cs typeface="Cambria"/>
                <a:hlinkClick r:id="rId3"/>
              </a:rPr>
              <a:t>The Dog Law of 1919</a:t>
            </a:r>
            <a:endParaRPr lang="en-US" i="1" dirty="0">
              <a:latin typeface="+mj-lt"/>
              <a:cs typeface="Cambria"/>
            </a:endParaRPr>
          </a:p>
        </p:txBody>
      </p:sp>
    </p:spTree>
    <p:extLst>
      <p:ext uri="{BB962C8B-B14F-4D97-AF65-F5344CB8AC3E}">
        <p14:creationId xmlns:p14="http://schemas.microsoft.com/office/powerpoint/2010/main" val="3817440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cs typeface="Cambria"/>
              </a:rPr>
              <a:t>What are policies that can help improve the built environment? </a:t>
            </a:r>
            <a:endParaRPr lang="en-US" dirty="0">
              <a:latin typeface="+mj-lt"/>
            </a:endParaRPr>
          </a:p>
        </p:txBody>
      </p:sp>
      <p:sp>
        <p:nvSpPr>
          <p:cNvPr id="3" name="Content Placeholder 2"/>
          <p:cNvSpPr>
            <a:spLocks noGrp="1"/>
          </p:cNvSpPr>
          <p:nvPr>
            <p:ph idx="1"/>
          </p:nvPr>
        </p:nvSpPr>
        <p:spPr>
          <a:xfrm>
            <a:off x="457200" y="1600200"/>
            <a:ext cx="8229600" cy="4838700"/>
          </a:xfrm>
        </p:spPr>
        <p:txBody>
          <a:bodyPr>
            <a:normAutofit fontScale="92500" lnSpcReduction="10000"/>
          </a:bodyPr>
          <a:lstStyle/>
          <a:p>
            <a:pPr marL="0" indent="0">
              <a:buNone/>
            </a:pPr>
            <a:r>
              <a:rPr lang="en-US" b="1" dirty="0" smtClean="0">
                <a:latin typeface="+mj-lt"/>
                <a:cs typeface="Cambria"/>
              </a:rPr>
              <a:t>Dog leash </a:t>
            </a:r>
            <a:r>
              <a:rPr lang="en-US" b="1" dirty="0">
                <a:latin typeface="+mj-lt"/>
                <a:cs typeface="Cambria"/>
              </a:rPr>
              <a:t>policy implemented and </a:t>
            </a:r>
            <a:r>
              <a:rPr lang="en-US" b="1" dirty="0" smtClean="0">
                <a:latin typeface="+mj-lt"/>
                <a:cs typeface="Cambria"/>
              </a:rPr>
              <a:t>reinforced</a:t>
            </a:r>
          </a:p>
          <a:p>
            <a:pPr marL="0" indent="0">
              <a:buNone/>
            </a:pPr>
            <a:r>
              <a:rPr lang="en-US" i="1" dirty="0" smtClean="0">
                <a:latin typeface="+mj-lt"/>
                <a:cs typeface="Cambria"/>
              </a:rPr>
              <a:t>A successful example: </a:t>
            </a:r>
            <a:endParaRPr lang="en-US" i="1" dirty="0">
              <a:latin typeface="+mj-lt"/>
              <a:cs typeface="Cambria"/>
            </a:endParaRPr>
          </a:p>
          <a:p>
            <a:pPr marL="0" indent="0">
              <a:buNone/>
            </a:pPr>
            <a:r>
              <a:rPr lang="en-US" b="1" dirty="0" smtClean="0">
                <a:latin typeface="+mj-lt"/>
                <a:cs typeface="Cambria"/>
              </a:rPr>
              <a:t>Case </a:t>
            </a:r>
            <a:r>
              <a:rPr lang="en-US" b="1" dirty="0">
                <a:latin typeface="+mj-lt"/>
                <a:cs typeface="Cambria"/>
              </a:rPr>
              <a:t>Study: Catalonia, </a:t>
            </a:r>
            <a:r>
              <a:rPr lang="en-US" b="1" dirty="0" smtClean="0">
                <a:latin typeface="+mj-lt"/>
                <a:cs typeface="Cambria"/>
              </a:rPr>
              <a:t>Spain</a:t>
            </a:r>
            <a:endParaRPr lang="en-US" dirty="0" smtClean="0">
              <a:latin typeface="+mj-lt"/>
              <a:cs typeface="Cambria"/>
            </a:endParaRPr>
          </a:p>
          <a:p>
            <a:pPr marL="0" indent="0">
              <a:buNone/>
            </a:pPr>
            <a:r>
              <a:rPr lang="en-US" dirty="0" smtClean="0">
                <a:latin typeface="+mj-lt"/>
                <a:cs typeface="Cambria"/>
              </a:rPr>
              <a:t>In </a:t>
            </a:r>
            <a:r>
              <a:rPr lang="en-US" dirty="0">
                <a:latin typeface="+mj-lt"/>
                <a:cs typeface="Cambria"/>
              </a:rPr>
              <a:t>Catalonia Spain, after enacting stricter regulations in 1999 and 2002, on dog ownership and breed specific regulations, there was a significant decline (-38%) in hospitalizations due to dog bites from 1997 – 2008. Decreases in injuries may have been associated with government regulations and preventative interventions. </a:t>
            </a:r>
          </a:p>
        </p:txBody>
      </p:sp>
    </p:spTree>
    <p:extLst>
      <p:ext uri="{BB962C8B-B14F-4D97-AF65-F5344CB8AC3E}">
        <p14:creationId xmlns:p14="http://schemas.microsoft.com/office/powerpoint/2010/main" val="365002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cs typeface="Cambria"/>
              </a:rPr>
              <a:t>What are policies that can help improve the built environment? </a:t>
            </a:r>
            <a:endParaRPr lang="en-US" dirty="0">
              <a:latin typeface="+mj-lt"/>
            </a:endParaRPr>
          </a:p>
        </p:txBody>
      </p:sp>
      <p:sp>
        <p:nvSpPr>
          <p:cNvPr id="3" name="Content Placeholder 2"/>
          <p:cNvSpPr>
            <a:spLocks noGrp="1"/>
          </p:cNvSpPr>
          <p:nvPr>
            <p:ph idx="1"/>
          </p:nvPr>
        </p:nvSpPr>
        <p:spPr>
          <a:xfrm>
            <a:off x="457200" y="1600200"/>
            <a:ext cx="8229600" cy="4838700"/>
          </a:xfrm>
        </p:spPr>
        <p:txBody>
          <a:bodyPr>
            <a:normAutofit/>
          </a:bodyPr>
          <a:lstStyle/>
          <a:p>
            <a:pPr marL="0" indent="0">
              <a:buNone/>
            </a:pPr>
            <a:r>
              <a:rPr lang="en-US" b="1" dirty="0">
                <a:latin typeface="+mj-lt"/>
                <a:cs typeface="Cambria"/>
              </a:rPr>
              <a:t>Fund projects that result in accessible and safe areas for </a:t>
            </a:r>
            <a:r>
              <a:rPr lang="en-US" b="1" dirty="0" smtClean="0">
                <a:latin typeface="+mj-lt"/>
                <a:cs typeface="Cambria"/>
              </a:rPr>
              <a:t>walking</a:t>
            </a:r>
          </a:p>
          <a:p>
            <a:pPr marL="0" indent="0">
              <a:buNone/>
            </a:pPr>
            <a:r>
              <a:rPr lang="en-US" dirty="0">
                <a:latin typeface="+mj-lt"/>
                <a:cs typeface="Cambria"/>
              </a:rPr>
              <a:t>Within the U.S. several states and local communities are designating funding to build safer roads and areas where people can walk and bike. This may be done through licensing fees and motor vehicle </a:t>
            </a:r>
            <a:r>
              <a:rPr lang="en-US" dirty="0" smtClean="0">
                <a:latin typeface="+mj-lt"/>
                <a:cs typeface="Cambria"/>
              </a:rPr>
              <a:t>or vehicle fuel </a:t>
            </a:r>
            <a:r>
              <a:rPr lang="en-US" dirty="0">
                <a:latin typeface="+mj-lt"/>
                <a:cs typeface="Cambria"/>
              </a:rPr>
              <a:t>taxes. </a:t>
            </a:r>
          </a:p>
          <a:p>
            <a:pPr marL="0" indent="0">
              <a:buNone/>
            </a:pPr>
            <a:endParaRPr lang="en-US" dirty="0">
              <a:latin typeface="+mj-lt"/>
            </a:endParaRPr>
          </a:p>
        </p:txBody>
      </p:sp>
    </p:spTree>
    <p:extLst>
      <p:ext uri="{BB962C8B-B14F-4D97-AF65-F5344CB8AC3E}">
        <p14:creationId xmlns:p14="http://schemas.microsoft.com/office/powerpoint/2010/main" val="4200212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cs typeface="Cambria"/>
              </a:rPr>
              <a:t>What are policies that can help improve the built environment? </a:t>
            </a:r>
            <a:endParaRPr lang="en-US" dirty="0">
              <a:latin typeface="+mj-lt"/>
            </a:endParaRPr>
          </a:p>
        </p:txBody>
      </p:sp>
      <p:sp>
        <p:nvSpPr>
          <p:cNvPr id="3" name="Content Placeholder 2"/>
          <p:cNvSpPr>
            <a:spLocks noGrp="1"/>
          </p:cNvSpPr>
          <p:nvPr>
            <p:ph idx="1"/>
          </p:nvPr>
        </p:nvSpPr>
        <p:spPr>
          <a:xfrm>
            <a:off x="457200" y="1443038"/>
            <a:ext cx="8445500" cy="5130800"/>
          </a:xfrm>
        </p:spPr>
        <p:txBody>
          <a:bodyPr>
            <a:normAutofit fontScale="77500" lnSpcReduction="20000"/>
          </a:bodyPr>
          <a:lstStyle/>
          <a:p>
            <a:pPr marL="0" indent="0">
              <a:buNone/>
            </a:pPr>
            <a:r>
              <a:rPr lang="en-US" b="1" dirty="0">
                <a:latin typeface="+mj-lt"/>
                <a:cs typeface="Cambria"/>
              </a:rPr>
              <a:t>Fund projects that result in accessible and safe areas for </a:t>
            </a:r>
            <a:r>
              <a:rPr lang="en-US" b="1" dirty="0" smtClean="0">
                <a:latin typeface="+mj-lt"/>
                <a:cs typeface="Cambria"/>
              </a:rPr>
              <a:t>walking</a:t>
            </a:r>
          </a:p>
          <a:p>
            <a:pPr marL="0" indent="0">
              <a:buNone/>
            </a:pPr>
            <a:r>
              <a:rPr lang="en-US" i="1" dirty="0" smtClean="0">
                <a:latin typeface="+mj-lt"/>
                <a:cs typeface="Cambria"/>
              </a:rPr>
              <a:t>Successful examples: </a:t>
            </a:r>
          </a:p>
          <a:p>
            <a:pPr>
              <a:buFont typeface="Wingdings" charset="2"/>
              <a:buChar char="²"/>
            </a:pPr>
            <a:r>
              <a:rPr lang="en-US" dirty="0" smtClean="0">
                <a:latin typeface="+mj-lt"/>
                <a:cs typeface="Cambria"/>
              </a:rPr>
              <a:t>Oregon </a:t>
            </a:r>
            <a:r>
              <a:rPr lang="en-US" dirty="0">
                <a:latin typeface="+mj-lt"/>
                <a:cs typeface="Cambria"/>
              </a:rPr>
              <a:t>dedicates 1 percent of state gas-tax revenue to providing improvements for bicycling and walking on state-managed highways.</a:t>
            </a:r>
          </a:p>
          <a:p>
            <a:pPr lvl="0">
              <a:buFont typeface="Wingdings" charset="2"/>
              <a:buChar char="²"/>
            </a:pPr>
            <a:endParaRPr lang="en-US" b="1" dirty="0" smtClean="0">
              <a:latin typeface="+mj-lt"/>
              <a:cs typeface="Cambria"/>
            </a:endParaRPr>
          </a:p>
          <a:p>
            <a:pPr lvl="0">
              <a:buFont typeface="Wingdings" charset="2"/>
              <a:buChar char="²"/>
            </a:pPr>
            <a:r>
              <a:rPr lang="en-US" dirty="0" smtClean="0">
                <a:latin typeface="+mj-lt"/>
                <a:cs typeface="Cambria"/>
              </a:rPr>
              <a:t>The </a:t>
            </a:r>
            <a:r>
              <a:rPr lang="en-US" dirty="0">
                <a:latin typeface="+mj-lt"/>
                <a:cs typeface="Cambria"/>
              </a:rPr>
              <a:t>City of Albuquerque, New Mexico, and Bernalillo County, have a 5 percent set-aside of street bond funds which go to trails and bikeways. For the City, this has amounted to approximately $1.2 million every two years</a:t>
            </a:r>
            <a:r>
              <a:rPr lang="en-US" dirty="0" smtClean="0">
                <a:latin typeface="+mj-lt"/>
                <a:cs typeface="Cambria"/>
              </a:rPr>
              <a:t>.</a:t>
            </a:r>
          </a:p>
          <a:p>
            <a:pPr lvl="0">
              <a:buFont typeface="Wingdings" charset="2"/>
              <a:buChar char="²"/>
            </a:pPr>
            <a:endParaRPr lang="en-US" dirty="0" smtClean="0">
              <a:latin typeface="+mj-lt"/>
              <a:cs typeface="Cambria"/>
            </a:endParaRPr>
          </a:p>
          <a:p>
            <a:pPr>
              <a:buFont typeface="Wingdings" charset="2"/>
              <a:buChar char="²"/>
            </a:pPr>
            <a:r>
              <a:rPr lang="en-US" dirty="0">
                <a:latin typeface="+mj-lt"/>
                <a:cs typeface="Cambria"/>
              </a:rPr>
              <a:t>Pinellas County, Florida built much of the Pinellas Trail system with a portion of a one cent sales tax increase voted for by county residents</a:t>
            </a:r>
            <a:r>
              <a:rPr lang="en-US" dirty="0" smtClean="0">
                <a:latin typeface="+mj-lt"/>
                <a:cs typeface="Cambria"/>
              </a:rPr>
              <a:t>.</a:t>
            </a:r>
            <a:endParaRPr lang="en-US" b="1" dirty="0" smtClean="0">
              <a:latin typeface="+mj-lt"/>
              <a:cs typeface="Cambria"/>
            </a:endParaRPr>
          </a:p>
          <a:p>
            <a:pPr marL="0" indent="0">
              <a:buNone/>
            </a:pPr>
            <a:endParaRPr lang="en-US" dirty="0">
              <a:latin typeface="+mj-lt"/>
            </a:endParaRPr>
          </a:p>
        </p:txBody>
      </p:sp>
    </p:spTree>
    <p:extLst>
      <p:ext uri="{BB962C8B-B14F-4D97-AF65-F5344CB8AC3E}">
        <p14:creationId xmlns:p14="http://schemas.microsoft.com/office/powerpoint/2010/main" val="3206856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2438"/>
            <a:ext cx="8229600" cy="1143000"/>
          </a:xfrm>
        </p:spPr>
        <p:txBody>
          <a:bodyPr>
            <a:normAutofit fontScale="90000"/>
          </a:bodyPr>
          <a:lstStyle/>
          <a:p>
            <a:r>
              <a:rPr lang="en-US" b="1" dirty="0" smtClean="0">
                <a:latin typeface="+mj-lt"/>
                <a:cs typeface="Cambria"/>
              </a:rPr>
              <a:t/>
            </a:r>
            <a:br>
              <a:rPr lang="en-US" b="1" dirty="0" smtClean="0">
                <a:latin typeface="+mj-lt"/>
                <a:cs typeface="Cambria"/>
              </a:rPr>
            </a:br>
            <a:r>
              <a:rPr lang="en-US" b="1" dirty="0" smtClean="0">
                <a:latin typeface="+mj-lt"/>
                <a:cs typeface="Cambria"/>
              </a:rPr>
              <a:t>Who </a:t>
            </a:r>
            <a:r>
              <a:rPr lang="en-US" b="1" dirty="0">
                <a:latin typeface="+mj-lt"/>
                <a:cs typeface="Cambria"/>
              </a:rPr>
              <a:t>can I contact for more information?</a:t>
            </a:r>
            <a:br>
              <a:rPr lang="en-US" b="1" dirty="0">
                <a:latin typeface="+mj-lt"/>
                <a:cs typeface="Cambria"/>
              </a:rPr>
            </a:br>
            <a:endParaRPr lang="en-US" b="1" dirty="0">
              <a:latin typeface="+mj-lt"/>
              <a:cs typeface="Cambria"/>
            </a:endParaRPr>
          </a:p>
        </p:txBody>
      </p:sp>
      <p:sp>
        <p:nvSpPr>
          <p:cNvPr id="3" name="Content Placeholder 2"/>
          <p:cNvSpPr>
            <a:spLocks noGrp="1"/>
          </p:cNvSpPr>
          <p:nvPr>
            <p:ph idx="1"/>
          </p:nvPr>
        </p:nvSpPr>
        <p:spPr/>
        <p:txBody>
          <a:bodyPr/>
          <a:lstStyle/>
          <a:p>
            <a:pPr marL="0" indent="0">
              <a:buNone/>
            </a:pPr>
            <a:r>
              <a:rPr lang="en-US" dirty="0"/>
              <a:t>Adrian Bauman</a:t>
            </a:r>
          </a:p>
          <a:p>
            <a:pPr marL="0" indent="0">
              <a:buNone/>
            </a:pPr>
            <a:r>
              <a:rPr lang="en-US" dirty="0" err="1"/>
              <a:t>Boden</a:t>
            </a:r>
            <a:r>
              <a:rPr lang="en-US" dirty="0"/>
              <a:t> Institute of Obesity, Nutrition and Exercise and Prevention Research </a:t>
            </a:r>
            <a:r>
              <a:rPr lang="en-US" dirty="0" smtClean="0"/>
              <a:t>Collaboration</a:t>
            </a:r>
          </a:p>
          <a:p>
            <a:pPr marL="0" indent="0">
              <a:buNone/>
            </a:pPr>
            <a:r>
              <a:rPr lang="en-US" dirty="0" smtClean="0"/>
              <a:t>University </a:t>
            </a:r>
            <a:r>
              <a:rPr lang="en-US" dirty="0"/>
              <a:t>of </a:t>
            </a:r>
            <a:r>
              <a:rPr lang="en-US" dirty="0" smtClean="0"/>
              <a:t>Sydney</a:t>
            </a:r>
          </a:p>
          <a:p>
            <a:pPr marL="0" indent="0">
              <a:buNone/>
            </a:pPr>
            <a:r>
              <a:rPr lang="en-US" dirty="0" smtClean="0"/>
              <a:t>Sydney</a:t>
            </a:r>
            <a:r>
              <a:rPr lang="en-US" dirty="0"/>
              <a:t>, Australia </a:t>
            </a:r>
          </a:p>
          <a:p>
            <a:pPr marL="0" indent="0">
              <a:buNone/>
            </a:pPr>
            <a:r>
              <a:rPr lang="en-US" dirty="0" smtClean="0"/>
              <a:t>Email</a:t>
            </a:r>
            <a:r>
              <a:rPr lang="en-US" dirty="0"/>
              <a:t>: </a:t>
            </a:r>
            <a:r>
              <a:rPr lang="en-US" dirty="0">
                <a:sym typeface="Webdings"/>
              </a:rPr>
              <a:t></a:t>
            </a:r>
            <a:r>
              <a:rPr lang="en-US" dirty="0"/>
              <a:t> </a:t>
            </a:r>
            <a:r>
              <a:rPr lang="en-US" u="sng" dirty="0">
                <a:hlinkClick r:id="rId2"/>
              </a:rPr>
              <a:t>adrian.bauman@sydney.edu.au</a:t>
            </a:r>
            <a:r>
              <a:rPr lang="en-US" dirty="0"/>
              <a:t> </a:t>
            </a:r>
          </a:p>
          <a:p>
            <a:pPr marL="0" indent="0">
              <a:buNone/>
            </a:pPr>
            <a:endParaRPr lang="en-US" dirty="0"/>
          </a:p>
        </p:txBody>
      </p:sp>
    </p:spTree>
    <p:extLst>
      <p:ext uri="{BB962C8B-B14F-4D97-AF65-F5344CB8AC3E}">
        <p14:creationId xmlns:p14="http://schemas.microsoft.com/office/powerpoint/2010/main" val="223341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j-lt"/>
                <a:cs typeface="Cambria"/>
              </a:rPr>
              <a:t>What you should know</a:t>
            </a:r>
            <a:endParaRPr lang="en-US" b="1" dirty="0">
              <a:latin typeface="+mj-lt"/>
              <a:cs typeface="Cambria"/>
            </a:endParaRPr>
          </a:p>
        </p:txBody>
      </p:sp>
      <p:sp>
        <p:nvSpPr>
          <p:cNvPr id="3" name="Content Placeholder 2"/>
          <p:cNvSpPr>
            <a:spLocks noGrp="1"/>
          </p:cNvSpPr>
          <p:nvPr>
            <p:ph idx="1"/>
          </p:nvPr>
        </p:nvSpPr>
        <p:spPr/>
        <p:txBody>
          <a:bodyPr>
            <a:normAutofit fontScale="92500" lnSpcReduction="10000"/>
          </a:bodyPr>
          <a:lstStyle/>
          <a:p>
            <a:pPr>
              <a:buFont typeface="Wingdings" charset="2"/>
              <a:buChar char="ü"/>
            </a:pPr>
            <a:r>
              <a:rPr lang="en-US" dirty="0">
                <a:latin typeface="+mj-lt"/>
                <a:cs typeface="Cambria"/>
              </a:rPr>
              <a:t>The environments in most island communities no longer promote physical activity. </a:t>
            </a:r>
            <a:endParaRPr lang="en-US" dirty="0" smtClean="0">
              <a:latin typeface="+mj-lt"/>
              <a:cs typeface="Cambria"/>
            </a:endParaRPr>
          </a:p>
          <a:p>
            <a:pPr>
              <a:buFont typeface="Wingdings" charset="2"/>
              <a:buChar char="ü"/>
            </a:pPr>
            <a:r>
              <a:rPr lang="en-US" dirty="0" smtClean="0">
                <a:latin typeface="+mj-lt"/>
                <a:cs typeface="Cambria"/>
              </a:rPr>
              <a:t>Roads </a:t>
            </a:r>
            <a:r>
              <a:rPr lang="en-US" dirty="0">
                <a:latin typeface="+mj-lt"/>
                <a:cs typeface="Cambria"/>
              </a:rPr>
              <a:t>and unleashed dogs encourage driving and discourage walking. </a:t>
            </a:r>
            <a:endParaRPr lang="en-US" dirty="0" smtClean="0">
              <a:latin typeface="+mj-lt"/>
              <a:cs typeface="Cambria"/>
            </a:endParaRPr>
          </a:p>
          <a:p>
            <a:pPr>
              <a:buFont typeface="Wingdings" charset="2"/>
              <a:buChar char="ü"/>
            </a:pPr>
            <a:r>
              <a:rPr lang="en-US" dirty="0" smtClean="0">
                <a:latin typeface="+mj-lt"/>
                <a:cs typeface="Cambria"/>
              </a:rPr>
              <a:t>Most </a:t>
            </a:r>
            <a:r>
              <a:rPr lang="en-US" dirty="0">
                <a:latin typeface="+mj-lt"/>
                <a:cs typeface="Cambria"/>
              </a:rPr>
              <a:t>schools and workplaces do little to encourage or value movement. Sedentary lifestyles often result in much poorer health due to NCDs. </a:t>
            </a:r>
            <a:endParaRPr lang="en-US" dirty="0" smtClean="0">
              <a:latin typeface="+mj-lt"/>
              <a:cs typeface="Cambria"/>
            </a:endParaRPr>
          </a:p>
          <a:p>
            <a:pPr lvl="0">
              <a:buFont typeface="Wingdings" charset="2"/>
              <a:buChar char="ü"/>
            </a:pPr>
            <a:r>
              <a:rPr lang="en-US" dirty="0">
                <a:latin typeface="+mj-lt"/>
                <a:cs typeface="Cambria"/>
              </a:rPr>
              <a:t>Developing or enhancing built environments can increase and promote physical activity. </a:t>
            </a:r>
          </a:p>
          <a:p>
            <a:endParaRPr lang="en-US" dirty="0" smtClean="0">
              <a:latin typeface="+mj-lt"/>
              <a:cs typeface="Cambria"/>
            </a:endParaRPr>
          </a:p>
        </p:txBody>
      </p:sp>
    </p:spTree>
    <p:extLst>
      <p:ext uri="{BB962C8B-B14F-4D97-AF65-F5344CB8AC3E}">
        <p14:creationId xmlns:p14="http://schemas.microsoft.com/office/powerpoint/2010/main" val="2092520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4400" i="1" dirty="0" smtClean="0">
                <a:latin typeface="+mj-lt"/>
                <a:cs typeface="Cambria"/>
              </a:rPr>
              <a:t>Establishing policies that support active lifestyles is critical for health</a:t>
            </a:r>
            <a:r>
              <a:rPr lang="hu-HU" sz="4400" i="1" dirty="0" smtClean="0">
                <a:latin typeface="+mj-lt"/>
                <a:cs typeface="Cambria"/>
              </a:rPr>
              <a:t>y</a:t>
            </a:r>
            <a:r>
              <a:rPr lang="en-US" sz="4400" i="1" dirty="0" smtClean="0">
                <a:latin typeface="+mj-lt"/>
                <a:cs typeface="Cambria"/>
              </a:rPr>
              <a:t> islands. Ensuring that people have access to daily exercise must be a priority.</a:t>
            </a:r>
          </a:p>
          <a:p>
            <a:endParaRPr lang="en-US" dirty="0" smtClean="0">
              <a:latin typeface="+mj-lt"/>
            </a:endParaRPr>
          </a:p>
          <a:p>
            <a:endParaRPr lang="en-US" dirty="0">
              <a:latin typeface="+mj-lt"/>
            </a:endParaRPr>
          </a:p>
        </p:txBody>
      </p:sp>
    </p:spTree>
    <p:extLst>
      <p:ext uri="{BB962C8B-B14F-4D97-AF65-F5344CB8AC3E}">
        <p14:creationId xmlns:p14="http://schemas.microsoft.com/office/powerpoint/2010/main" val="1935048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j-lt"/>
                <a:cs typeface="Cambria"/>
              </a:rPr>
              <a:t>Did you know?</a:t>
            </a:r>
            <a:endParaRPr lang="en-US" b="1" dirty="0">
              <a:latin typeface="+mj-lt"/>
              <a:cs typeface="Cambria"/>
            </a:endParaRPr>
          </a:p>
        </p:txBody>
      </p:sp>
      <p:sp>
        <p:nvSpPr>
          <p:cNvPr id="3" name="Content Placeholder 2"/>
          <p:cNvSpPr>
            <a:spLocks noGrp="1"/>
          </p:cNvSpPr>
          <p:nvPr>
            <p:ph idx="1"/>
          </p:nvPr>
        </p:nvSpPr>
        <p:spPr/>
        <p:txBody>
          <a:bodyPr/>
          <a:lstStyle/>
          <a:p>
            <a:pPr lvl="0"/>
            <a:r>
              <a:rPr lang="en-US" dirty="0">
                <a:latin typeface="+mj-lt"/>
                <a:cs typeface="Cambria"/>
              </a:rPr>
              <a:t>Studies from a several Pacific Island countries and territories show that between </a:t>
            </a:r>
            <a:r>
              <a:rPr lang="en-US" dirty="0" smtClean="0">
                <a:latin typeface="+mj-lt"/>
                <a:cs typeface="Cambria"/>
              </a:rPr>
              <a:t>41 of 100 </a:t>
            </a:r>
            <a:r>
              <a:rPr lang="en-US" dirty="0">
                <a:latin typeface="+mj-lt"/>
                <a:cs typeface="Cambria"/>
              </a:rPr>
              <a:t>and </a:t>
            </a:r>
            <a:r>
              <a:rPr lang="en-US" dirty="0" smtClean="0">
                <a:latin typeface="+mj-lt"/>
                <a:cs typeface="Cambria"/>
              </a:rPr>
              <a:t>62</a:t>
            </a:r>
            <a:r>
              <a:rPr lang="en-US" dirty="0">
                <a:latin typeface="+mj-lt"/>
                <a:cs typeface="Cambria"/>
              </a:rPr>
              <a:t> </a:t>
            </a:r>
            <a:r>
              <a:rPr lang="en-US" dirty="0" smtClean="0">
                <a:latin typeface="+mj-lt"/>
                <a:cs typeface="Cambria"/>
              </a:rPr>
              <a:t>of 100 adults </a:t>
            </a:r>
            <a:r>
              <a:rPr lang="en-US" dirty="0">
                <a:latin typeface="+mj-lt"/>
                <a:cs typeface="Cambria"/>
              </a:rPr>
              <a:t>lead completely sedentary lifestyles. A sedentary lifestyle is closely linked to obesity, diabetes, and heart disease.</a:t>
            </a:r>
          </a:p>
          <a:p>
            <a:endParaRPr lang="en-US" dirty="0">
              <a:latin typeface="+mj-lt"/>
            </a:endParaRPr>
          </a:p>
        </p:txBody>
      </p:sp>
    </p:spTree>
    <p:extLst>
      <p:ext uri="{BB962C8B-B14F-4D97-AF65-F5344CB8AC3E}">
        <p14:creationId xmlns:p14="http://schemas.microsoft.com/office/powerpoint/2010/main" val="1204665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j-lt"/>
                <a:cs typeface="Cambria"/>
              </a:rPr>
              <a:t>Did you know?</a:t>
            </a:r>
            <a:endParaRPr lang="en-US" dirty="0">
              <a:latin typeface="+mj-lt"/>
            </a:endParaRPr>
          </a:p>
        </p:txBody>
      </p:sp>
      <p:sp>
        <p:nvSpPr>
          <p:cNvPr id="3" name="Content Placeholder 2"/>
          <p:cNvSpPr>
            <a:spLocks noGrp="1"/>
          </p:cNvSpPr>
          <p:nvPr>
            <p:ph idx="1"/>
          </p:nvPr>
        </p:nvSpPr>
        <p:spPr/>
        <p:txBody>
          <a:bodyPr>
            <a:normAutofit/>
          </a:bodyPr>
          <a:lstStyle/>
          <a:p>
            <a:pPr lvl="0"/>
            <a:r>
              <a:rPr lang="en-US" dirty="0">
                <a:latin typeface="+mj-lt"/>
                <a:cs typeface="Cambria"/>
              </a:rPr>
              <a:t>Environmental factors, such walkability, residential density, land use and access, and proximity to recreational facilities, correlate closely to physical activity among children and adolescents.</a:t>
            </a:r>
          </a:p>
          <a:p>
            <a:pPr marL="0" indent="0">
              <a:buNone/>
            </a:pPr>
            <a:endParaRPr lang="en-US" dirty="0">
              <a:latin typeface="+mj-lt"/>
            </a:endParaRPr>
          </a:p>
        </p:txBody>
      </p:sp>
      <p:pic>
        <p:nvPicPr>
          <p:cNvPr id="2050" name="Picture 2" descr="C:\Users\CCC Laptop\Desktop\4__tonga.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145280" y="3980253"/>
            <a:ext cx="3769360" cy="25109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1352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cs typeface="Cambria"/>
              </a:rPr>
              <a:t/>
            </a:r>
            <a:br>
              <a:rPr lang="en-US" b="1" dirty="0" smtClean="0">
                <a:latin typeface="+mj-lt"/>
                <a:cs typeface="Cambria"/>
              </a:rPr>
            </a:br>
            <a:r>
              <a:rPr lang="en-US" b="1" dirty="0" smtClean="0">
                <a:latin typeface="+mj-lt"/>
                <a:cs typeface="Cambria"/>
              </a:rPr>
              <a:t>What </a:t>
            </a:r>
            <a:r>
              <a:rPr lang="en-US" b="1" dirty="0">
                <a:latin typeface="+mj-lt"/>
                <a:cs typeface="Cambria"/>
              </a:rPr>
              <a:t>are characteristics of the built environment? </a:t>
            </a:r>
            <a:br>
              <a:rPr lang="en-US" b="1" dirty="0">
                <a:latin typeface="+mj-lt"/>
                <a:cs typeface="Cambria"/>
              </a:rPr>
            </a:br>
            <a:endParaRPr lang="en-US" b="1" dirty="0">
              <a:latin typeface="+mj-lt"/>
              <a:cs typeface="Cambria"/>
            </a:endParaRPr>
          </a:p>
        </p:txBody>
      </p:sp>
      <p:sp>
        <p:nvSpPr>
          <p:cNvPr id="3" name="Content Placeholder 2"/>
          <p:cNvSpPr>
            <a:spLocks noGrp="1"/>
          </p:cNvSpPr>
          <p:nvPr>
            <p:ph idx="1"/>
          </p:nvPr>
        </p:nvSpPr>
        <p:spPr/>
        <p:txBody>
          <a:bodyPr>
            <a:normAutofit fontScale="77500" lnSpcReduction="20000"/>
          </a:bodyPr>
          <a:lstStyle/>
          <a:p>
            <a:pPr marL="0" indent="0" algn="ctr">
              <a:buNone/>
            </a:pPr>
            <a:r>
              <a:rPr lang="en-US" b="1" dirty="0" smtClean="0">
                <a:latin typeface="+mj-lt"/>
                <a:cs typeface="Cambria"/>
              </a:rPr>
              <a:t>Walkable </a:t>
            </a:r>
            <a:r>
              <a:rPr lang="en-US" b="1" dirty="0">
                <a:latin typeface="+mj-lt"/>
                <a:cs typeface="Cambria"/>
              </a:rPr>
              <a:t>and </a:t>
            </a:r>
            <a:r>
              <a:rPr lang="en-US" b="1" dirty="0" err="1" smtClean="0">
                <a:latin typeface="+mj-lt"/>
                <a:cs typeface="Cambria"/>
              </a:rPr>
              <a:t>Bikeable</a:t>
            </a:r>
            <a:r>
              <a:rPr lang="en-US" b="1" dirty="0" smtClean="0">
                <a:latin typeface="+mj-lt"/>
                <a:cs typeface="Cambria"/>
              </a:rPr>
              <a:t> </a:t>
            </a:r>
            <a:r>
              <a:rPr lang="en-US" b="1" dirty="0">
                <a:latin typeface="+mj-lt"/>
                <a:cs typeface="Cambria"/>
              </a:rPr>
              <a:t>Neighborhoods </a:t>
            </a:r>
            <a:endParaRPr lang="en-US" b="1" dirty="0" smtClean="0">
              <a:latin typeface="+mj-lt"/>
              <a:cs typeface="Cambria"/>
            </a:endParaRPr>
          </a:p>
          <a:p>
            <a:pPr marL="0" indent="0" algn="ctr">
              <a:buNone/>
            </a:pPr>
            <a:endParaRPr lang="en-US" dirty="0">
              <a:latin typeface="+mj-lt"/>
              <a:cs typeface="Cambria"/>
            </a:endParaRPr>
          </a:p>
          <a:p>
            <a:pPr>
              <a:buFont typeface="Arial" panose="020B0604020202020204" pitchFamily="34" charset="0"/>
              <a:buChar char="•"/>
            </a:pPr>
            <a:r>
              <a:rPr lang="en-US" dirty="0">
                <a:latin typeface="+mj-lt"/>
                <a:cs typeface="Cambria"/>
              </a:rPr>
              <a:t>Features should be built into the environment that influences people to choose to walk or bicycle for transportation</a:t>
            </a:r>
            <a:r>
              <a:rPr lang="en-US" dirty="0" smtClean="0">
                <a:effectLst/>
                <a:latin typeface="+mj-lt"/>
                <a:cs typeface="Cambria"/>
              </a:rPr>
              <a:t> </a:t>
            </a:r>
          </a:p>
          <a:p>
            <a:pPr>
              <a:buFont typeface="Arial" panose="020B0604020202020204" pitchFamily="34" charset="0"/>
              <a:buChar char="•"/>
            </a:pPr>
            <a:endParaRPr lang="en-US" dirty="0" smtClean="0">
              <a:effectLst/>
              <a:latin typeface="+mj-lt"/>
              <a:cs typeface="Cambria"/>
            </a:endParaRPr>
          </a:p>
          <a:p>
            <a:pPr>
              <a:buFont typeface="Arial" panose="020B0604020202020204" pitchFamily="34" charset="0"/>
              <a:buChar char="•"/>
            </a:pPr>
            <a:r>
              <a:rPr lang="en-US" dirty="0">
                <a:latin typeface="+mj-lt"/>
                <a:cs typeface="Cambria"/>
              </a:rPr>
              <a:t>Children especially need safe sidewalks and streets that are separate from fast moving traffic</a:t>
            </a:r>
            <a:r>
              <a:rPr lang="en-US" dirty="0" smtClean="0">
                <a:latin typeface="+mj-lt"/>
                <a:cs typeface="Cambria"/>
              </a:rPr>
              <a:t>.</a:t>
            </a:r>
          </a:p>
          <a:p>
            <a:pPr>
              <a:buFont typeface="Arial" panose="020B0604020202020204" pitchFamily="34" charset="0"/>
              <a:buChar char="•"/>
            </a:pPr>
            <a:endParaRPr lang="en-US" dirty="0">
              <a:latin typeface="+mj-lt"/>
              <a:cs typeface="Cambria"/>
            </a:endParaRPr>
          </a:p>
          <a:p>
            <a:pPr>
              <a:buFont typeface="Arial" panose="020B0604020202020204" pitchFamily="34" charset="0"/>
              <a:buChar char="•"/>
            </a:pPr>
            <a:r>
              <a:rPr lang="en-US" dirty="0" smtClean="0">
                <a:latin typeface="+mj-lt"/>
                <a:cs typeface="Cambria"/>
              </a:rPr>
              <a:t>Destinations </a:t>
            </a:r>
            <a:r>
              <a:rPr lang="en-US" dirty="0">
                <a:latin typeface="+mj-lt"/>
                <a:cs typeface="Cambria"/>
              </a:rPr>
              <a:t>such as stores and services that are within walking distance of housing can also influence people to walk and bicycle as a means to transportation. </a:t>
            </a:r>
          </a:p>
          <a:p>
            <a:endParaRPr lang="en-US" dirty="0">
              <a:latin typeface="+mj-lt"/>
            </a:endParaRPr>
          </a:p>
        </p:txBody>
      </p:sp>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195503" y="868362"/>
            <a:ext cx="1743075"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135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j-lt"/>
                <a:cs typeface="Cambria"/>
              </a:rPr>
              <a:t>Did you know?</a:t>
            </a:r>
            <a:endParaRPr lang="en-US" b="1" dirty="0">
              <a:latin typeface="+mj-lt"/>
              <a:cs typeface="Cambria"/>
            </a:endParaRPr>
          </a:p>
        </p:txBody>
      </p:sp>
      <p:sp>
        <p:nvSpPr>
          <p:cNvPr id="3" name="Content Placeholder 2"/>
          <p:cNvSpPr>
            <a:spLocks noGrp="1"/>
          </p:cNvSpPr>
          <p:nvPr>
            <p:ph idx="1"/>
          </p:nvPr>
        </p:nvSpPr>
        <p:spPr/>
        <p:txBody>
          <a:bodyPr>
            <a:normAutofit/>
          </a:bodyPr>
          <a:lstStyle/>
          <a:p>
            <a:pPr lvl="0"/>
            <a:r>
              <a:rPr lang="en-US" dirty="0">
                <a:latin typeface="+mj-lt"/>
                <a:cs typeface="Cambria"/>
              </a:rPr>
              <a:t>Studies have shown that residents in communities with </a:t>
            </a:r>
            <a:r>
              <a:rPr lang="en-US" dirty="0" err="1">
                <a:latin typeface="+mj-lt"/>
                <a:cs typeface="Cambria"/>
              </a:rPr>
              <a:t>walkable</a:t>
            </a:r>
            <a:r>
              <a:rPr lang="en-US" dirty="0">
                <a:latin typeface="+mj-lt"/>
                <a:cs typeface="Cambria"/>
              </a:rPr>
              <a:t> neighborhoods engage in </a:t>
            </a:r>
            <a:r>
              <a:rPr lang="en-US" dirty="0" smtClean="0">
                <a:latin typeface="+mj-lt"/>
                <a:cs typeface="Cambria"/>
              </a:rPr>
              <a:t>about </a:t>
            </a:r>
            <a:r>
              <a:rPr lang="en-US" dirty="0">
                <a:latin typeface="+mj-lt"/>
                <a:cs typeface="Cambria"/>
              </a:rPr>
              <a:t>70 more minutes/week of moderate and vigorous physical activity than those in less </a:t>
            </a:r>
            <a:r>
              <a:rPr lang="en-US" dirty="0" err="1">
                <a:latin typeface="+mj-lt"/>
                <a:cs typeface="Cambria"/>
              </a:rPr>
              <a:t>walkable</a:t>
            </a:r>
            <a:r>
              <a:rPr lang="en-US" dirty="0">
                <a:latin typeface="+mj-lt"/>
                <a:cs typeface="Cambria"/>
              </a:rPr>
              <a:t> neighborhoods.</a:t>
            </a:r>
          </a:p>
          <a:p>
            <a:pPr marL="0" indent="0">
              <a:buNone/>
            </a:pPr>
            <a:endParaRPr lang="en-US" dirty="0">
              <a:latin typeface="+mj-lt"/>
            </a:endParaRPr>
          </a:p>
        </p:txBody>
      </p:sp>
      <p:pic>
        <p:nvPicPr>
          <p:cNvPr id="3074"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087689" y="4353317"/>
            <a:ext cx="2764472" cy="19588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0307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cs typeface="Cambria"/>
              </a:rPr>
              <a:t>What are characteristics of the built environment? </a:t>
            </a:r>
            <a:endParaRPr lang="en-US" dirty="0">
              <a:latin typeface="+mj-lt"/>
            </a:endParaRPr>
          </a:p>
        </p:txBody>
      </p:sp>
      <p:sp>
        <p:nvSpPr>
          <p:cNvPr id="3" name="Content Placeholder 2"/>
          <p:cNvSpPr>
            <a:spLocks noGrp="1"/>
          </p:cNvSpPr>
          <p:nvPr>
            <p:ph idx="1"/>
          </p:nvPr>
        </p:nvSpPr>
        <p:spPr/>
        <p:txBody>
          <a:bodyPr>
            <a:normAutofit/>
          </a:bodyPr>
          <a:lstStyle/>
          <a:p>
            <a:pPr marL="0" indent="0" algn="ctr">
              <a:buNone/>
            </a:pPr>
            <a:r>
              <a:rPr lang="en-US" b="1" dirty="0">
                <a:latin typeface="+mj-lt"/>
                <a:cs typeface="Cambria"/>
              </a:rPr>
              <a:t>Parks, Recreation Facilities and Open Space</a:t>
            </a:r>
            <a:endParaRPr lang="en-US" dirty="0">
              <a:latin typeface="+mj-lt"/>
              <a:cs typeface="Cambria"/>
            </a:endParaRPr>
          </a:p>
          <a:p>
            <a:r>
              <a:rPr lang="en-US" dirty="0">
                <a:latin typeface="+mj-lt"/>
                <a:cs typeface="Cambria"/>
              </a:rPr>
              <a:t>Parks, recreation facilities and open space allow people a place where they can play outdoors and engage in physical activity</a:t>
            </a:r>
            <a:r>
              <a:rPr lang="en-US" dirty="0" smtClean="0">
                <a:latin typeface="+mj-lt"/>
                <a:cs typeface="Cambria"/>
              </a:rPr>
              <a:t>.</a:t>
            </a:r>
          </a:p>
          <a:p>
            <a:r>
              <a:rPr lang="en-US" dirty="0" smtClean="0">
                <a:latin typeface="+mj-lt"/>
                <a:cs typeface="Cambria"/>
              </a:rPr>
              <a:t>Allowing </a:t>
            </a:r>
            <a:r>
              <a:rPr lang="en-US" dirty="0">
                <a:latin typeface="+mj-lt"/>
                <a:cs typeface="Cambria"/>
              </a:rPr>
              <a:t>schools to open their facilities to the public after hours can improve access to recreation facilities. </a:t>
            </a:r>
          </a:p>
          <a:p>
            <a:endParaRPr lang="en-US" dirty="0">
              <a:latin typeface="+mj-lt"/>
            </a:endParaRPr>
          </a:p>
        </p:txBody>
      </p:sp>
      <p:pic>
        <p:nvPicPr>
          <p:cNvPr id="2050"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984750" y="4846637"/>
            <a:ext cx="2451100" cy="163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6798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j-lt"/>
                <a:cs typeface="Cambria"/>
              </a:rPr>
              <a:t>Did you know?</a:t>
            </a:r>
            <a:endParaRPr lang="en-US" b="1" dirty="0">
              <a:latin typeface="+mj-lt"/>
              <a:cs typeface="Cambria"/>
            </a:endParaRPr>
          </a:p>
        </p:txBody>
      </p:sp>
      <p:sp>
        <p:nvSpPr>
          <p:cNvPr id="3" name="Content Placeholder 2"/>
          <p:cNvSpPr>
            <a:spLocks noGrp="1"/>
          </p:cNvSpPr>
          <p:nvPr>
            <p:ph idx="1"/>
          </p:nvPr>
        </p:nvSpPr>
        <p:spPr>
          <a:xfrm>
            <a:off x="457200" y="1534478"/>
            <a:ext cx="8229600" cy="4525963"/>
          </a:xfrm>
        </p:spPr>
        <p:txBody>
          <a:bodyPr>
            <a:normAutofit/>
          </a:bodyPr>
          <a:lstStyle/>
          <a:p>
            <a:pPr lvl="0"/>
            <a:r>
              <a:rPr lang="en-US" dirty="0">
                <a:latin typeface="+mj-lt"/>
                <a:cs typeface="Cambria"/>
              </a:rPr>
              <a:t>In American Samoa, over half of reported injuries are attributed to dog bites. Attacks by free-roaming dogs are attributed to a fear of being bitten and a barrier towards getting more physical activity.</a:t>
            </a:r>
          </a:p>
          <a:p>
            <a:endParaRPr lang="en-US" dirty="0">
              <a:latin typeface="+mj-lt"/>
            </a:endParaRPr>
          </a:p>
        </p:txBody>
      </p:sp>
      <p:pic>
        <p:nvPicPr>
          <p:cNvPr id="1026" name="Picture 2" descr="C:\Users\CCC Laptop\Desktop\P1012747.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029200" y="3921284"/>
            <a:ext cx="3576954" cy="2682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1839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268</TotalTime>
  <Words>1711</Words>
  <Application>Microsoft Macintosh PowerPoint</Application>
  <PresentationFormat>On-screen Show (4:3)</PresentationFormat>
  <Paragraphs>105</Paragraphs>
  <Slides>18</Slides>
  <Notes>11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Develop the Built Environment to Promote Physical Activity  </vt:lpstr>
      <vt:lpstr>What you should know</vt:lpstr>
      <vt:lpstr>PowerPoint Presentation</vt:lpstr>
      <vt:lpstr>Did you know?</vt:lpstr>
      <vt:lpstr>Did you know?</vt:lpstr>
      <vt:lpstr> What are characteristics of the built environment?  </vt:lpstr>
      <vt:lpstr>Did you know?</vt:lpstr>
      <vt:lpstr>What are characteristics of the built environment? </vt:lpstr>
      <vt:lpstr>Did you know?</vt:lpstr>
      <vt:lpstr>What are characteristics of the built environment? </vt:lpstr>
      <vt:lpstr>  What are policies that can help improve the built environment?    </vt:lpstr>
      <vt:lpstr>  What are policies that can help improve the built environment?    </vt:lpstr>
      <vt:lpstr>What are policies that can help improve the built environment? </vt:lpstr>
      <vt:lpstr>What are policies that can help improve the built environment? </vt:lpstr>
      <vt:lpstr>What are policies that can help improve the built environment? </vt:lpstr>
      <vt:lpstr>What are policies that can help improve the built environment? </vt:lpstr>
      <vt:lpstr>What are policies that can help improve the built environment? </vt:lpstr>
      <vt:lpstr> Who can I contact for more information?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Ashlyn Tom</dc:creator>
  <cp:lastModifiedBy>Erica Wong</cp:lastModifiedBy>
  <cp:revision>20</cp:revision>
  <dcterms:created xsi:type="dcterms:W3CDTF">2014-01-09T06:31:42Z</dcterms:created>
  <dcterms:modified xsi:type="dcterms:W3CDTF">2014-07-08T20:47:42Z</dcterms:modified>
</cp:coreProperties>
</file>