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72" r:id="rId6"/>
    <p:sldId id="274" r:id="rId7"/>
    <p:sldId id="259" r:id="rId8"/>
    <p:sldId id="260" r:id="rId9"/>
    <p:sldId id="261" r:id="rId10"/>
    <p:sldId id="275" r:id="rId11"/>
    <p:sldId id="262" r:id="rId12"/>
    <p:sldId id="264" r:id="rId13"/>
    <p:sldId id="266" r:id="rId14"/>
    <p:sldId id="268" r:id="rId15"/>
    <p:sldId id="267" r:id="rId16"/>
    <p:sldId id="265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9" autoAdjust="0"/>
    <p:restoredTop sz="89875" autoAdjust="0"/>
  </p:normalViewPr>
  <p:slideViewPr>
    <p:cSldViewPr snapToGrid="0" snapToObjects="1">
      <p:cViewPr>
        <p:scale>
          <a:sx n="60" d="100"/>
          <a:sy n="60" d="100"/>
        </p:scale>
        <p:origin x="-175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88C63-EAD0-0640-AA54-044C4AFF8841}" type="datetimeFigureOut">
              <a:rPr lang="en-US" smtClean="0"/>
              <a:t>7/24/14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DF1E-3F6B-6C4F-AC4C-61E4E488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www.who.int/tobacco/resources/publications/en/chapter5_to_annex2.pdf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www.appealforcommunities.org/media/docs/2336_CessationKit05Final.pdf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://www.appealforcommunities.org/media/docs/2336_CessationKit05Final.pdf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cdc.gov/mmwr/PDF/wk/mm5745.pdf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who.int/fctc/guidelines/adopted/article_13/en/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www.wpro.who.int/tobacco/documents/betelnut.pdf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picture: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www.hkpr.on.ca</a:t>
            </a:r>
            <a:r>
              <a:rPr lang="en-US" baseline="0" dirty="0" smtClean="0"/>
              <a:t>/portals/0/gallery/Images%20-%20Adults/Stop%20Smoking.jpg</a:t>
            </a:r>
          </a:p>
          <a:p>
            <a:r>
              <a:rPr lang="en-US" baseline="0" dirty="0" smtClean="0"/>
              <a:t>Bottom picture: http://</a:t>
            </a:r>
            <a:r>
              <a:rPr lang="en-US" baseline="0" dirty="0" err="1" smtClean="0"/>
              <a:t>drrussfuller.com</a:t>
            </a:r>
            <a:r>
              <a:rPr lang="en-US" baseline="0" dirty="0" smtClean="0"/>
              <a:t>/psychotherapy/smoking-cessation/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79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www.naccho.org</a:t>
            </a:r>
            <a:r>
              <a:rPr lang="en-US" dirty="0" smtClean="0"/>
              <a:t>/topics/</a:t>
            </a:r>
            <a:r>
              <a:rPr lang="en-US" dirty="0" err="1" smtClean="0"/>
              <a:t>hpdp</a:t>
            </a:r>
            <a:r>
              <a:rPr lang="en-US" dirty="0" smtClean="0"/>
              <a:t>/tobacco/upload/tobacco-prevention-learners-</a:t>
            </a:r>
            <a:r>
              <a:rPr lang="en-US" dirty="0" err="1" smtClean="0"/>
              <a:t>guide.pdf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WHO report on the global tobacco epidemic, 2013,  </a:t>
            </a:r>
            <a:r>
              <a:rPr lang="pl-PL" sz="1200" dirty="0" smtClean="0"/>
              <a:t>http://</a:t>
            </a:r>
            <a:r>
              <a:rPr lang="pl-PL" sz="1200" dirty="0" err="1" smtClean="0"/>
              <a:t>apps.who.int</a:t>
            </a:r>
            <a:r>
              <a:rPr lang="pl-PL" sz="1200" dirty="0" smtClean="0"/>
              <a:t>/</a:t>
            </a:r>
            <a:r>
              <a:rPr lang="pl-PL" sz="1200" dirty="0" err="1" smtClean="0"/>
              <a:t>iris</a:t>
            </a:r>
            <a:r>
              <a:rPr lang="pl-PL" sz="1200" dirty="0" smtClean="0"/>
              <a:t>/</a:t>
            </a:r>
            <a:r>
              <a:rPr lang="pl-PL" sz="1200" dirty="0" err="1" smtClean="0"/>
              <a:t>bitstream</a:t>
            </a:r>
            <a:r>
              <a:rPr lang="pl-PL" sz="1200" dirty="0" smtClean="0"/>
              <a:t>/10665/85380/1/9789241505871_eng.pdf</a:t>
            </a:r>
          </a:p>
          <a:p>
            <a:r>
              <a:rPr lang="pl-PL" sz="1200" dirty="0" smtClean="0"/>
              <a:t>Picture: </a:t>
            </a:r>
            <a:r>
              <a:rPr lang="pl-PL" sz="1200" dirty="0" err="1" smtClean="0"/>
              <a:t>https</a:t>
            </a:r>
            <a:r>
              <a:rPr lang="pl-PL" sz="1200" dirty="0" smtClean="0"/>
              <a:t>://</a:t>
            </a:r>
            <a:r>
              <a:rPr lang="pl-PL" sz="1200" dirty="0" err="1" smtClean="0"/>
              <a:t>connection.asco.org</a:t>
            </a:r>
            <a:r>
              <a:rPr lang="pl-PL" sz="1200" dirty="0" smtClean="0"/>
              <a:t>/Magazine/</a:t>
            </a:r>
            <a:r>
              <a:rPr lang="pl-PL" sz="1200" dirty="0" err="1" smtClean="0"/>
              <a:t>Article</a:t>
            </a:r>
            <a:r>
              <a:rPr lang="pl-PL" sz="1200" dirty="0" smtClean="0"/>
              <a:t>/ID/3360/New-ASCO-Resources-Help-Oncologists-Discuss-Tobacco-Cessation.aspx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82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 for Advancing Tobacco Control 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century: Policy Recommendations for Smoking Cessation and Treatment of Tobacco Dependence. World Health Organization. 2003.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http://www.who.int/tobacco/resources/publications/en/chapter5_to_annex2.pdf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7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Tobacco Cessation Among Asian American and Pacific Islanders: A Community Approach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Asian Pacific Partners for Empowerment, Advocacy, and Leadership (APPEAL). 2012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http://www.appealforcommunities.org/media/docs/2336_CessationKit05Final.pdf</a:t>
            </a:r>
            <a:r>
              <a:rPr lang="en-US" dirty="0" smtClean="0">
                <a:effectLst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Picture: http://</a:t>
            </a:r>
            <a:r>
              <a:rPr lang="en-US" dirty="0" err="1" smtClean="0">
                <a:effectLst/>
              </a:rPr>
              <a:t>stopsmokingaids.me</a:t>
            </a:r>
            <a:r>
              <a:rPr lang="en-US" smtClean="0">
                <a:effectLst/>
              </a:rPr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5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/10665/85380/1/9789241505871_eng.pdf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9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Tobacco Cessation Among Asian American and Pacific Islanders: A Community Approach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Asian Pacific Partners for Empowerment, Advocacy, and Leadership (APPEAL)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2006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http://www.appealforcommunities.org/media/docs/2336_CessationKit05Final.pdf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Morbidity and Mortality</a:t>
            </a:r>
            <a:r>
              <a:rPr lang="en-US" baseline="0" dirty="0" smtClean="0"/>
              <a:t> Weekly Report, November 14, 2008; 57(48): 1226-1228. </a:t>
            </a:r>
            <a:r>
              <a:rPr lang="en-US" dirty="0" smtClean="0">
                <a:hlinkClick r:id="rId3"/>
              </a:rPr>
              <a:t>http://www.cdc.gov/mmwr/PDF/wk/mm5745.pdf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6D1B-15C8-49FA-8D33-E7BE18D5F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4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Figure:</a:t>
            </a:r>
            <a:r>
              <a:rPr lang="en-US" baseline="0" dirty="0" smtClean="0"/>
              <a:t> CDC vital signs, September 2010 Fact Sheet,  </a:t>
            </a:r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</a:t>
            </a:r>
            <a:r>
              <a:rPr lang="en-US" dirty="0" err="1" smtClean="0"/>
              <a:t>VitalSigns</a:t>
            </a:r>
            <a:r>
              <a:rPr lang="en-US" dirty="0" smtClean="0"/>
              <a:t>/</a:t>
            </a:r>
            <a:r>
              <a:rPr lang="en-US" dirty="0" err="1" smtClean="0"/>
              <a:t>pdf</a:t>
            </a:r>
            <a:r>
              <a:rPr lang="en-US" dirty="0" smtClean="0"/>
              <a:t>/2010-09-vitalsigns.pdf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5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World Health</a:t>
            </a:r>
            <a:r>
              <a:rPr lang="en-US" baseline="0" dirty="0" smtClean="0"/>
              <a:t> Organization Fact Sheet July 2013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m.today.duke.edu</a:t>
            </a:r>
            <a:r>
              <a:rPr lang="en-US" baseline="0" dirty="0" smtClean="0"/>
              <a:t>/sites/default/files/quit%20smoking%20body_800.jpg, American Cancer Society and the Center of Disease Control Prevention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source: YAP Tobacco Jeannie McKenzie (2-12).ppt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Data Sources:  WHO </a:t>
            </a:r>
            <a:r>
              <a:rPr lang="en-AU" sz="1200" dirty="0" err="1" smtClean="0"/>
              <a:t>STEPs</a:t>
            </a:r>
            <a:r>
              <a:rPr lang="en-AU" sz="1200" dirty="0" smtClean="0"/>
              <a:t> . Fiji 2005; Nauru 2007; American Samoa  2007; Tokelau 2007;   Marshall Islands 2007; </a:t>
            </a:r>
            <a:r>
              <a:rPr lang="en-AU" sz="1200" dirty="0" err="1" smtClean="0"/>
              <a:t>FSM</a:t>
            </a:r>
            <a:r>
              <a:rPr lang="en-AU" sz="1200" dirty="0" smtClean="0"/>
              <a:t> 2008; Kiribati 2009; Solomon Islands 2010, </a:t>
            </a:r>
            <a:r>
              <a:rPr lang="en-AU" sz="1200" dirty="0" err="1" smtClean="0"/>
              <a:t>SPC</a:t>
            </a:r>
            <a:r>
              <a:rPr lang="en-AU" sz="1200" dirty="0" smtClean="0"/>
              <a:t>-   Wallis and Futuna 2009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estimated that two people die each minute from tobacco-related disease in the Western Pacific.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Ramasundarahettige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C., Landsman, V.,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Anderson, R.N., McAfee, T.,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 (2013) 21st Century Hazards of Smoking and Benefits of Cessation in the United States. 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England Journal of Medicine,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368:341–50. 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graph above shows that in</a:t>
            </a:r>
            <a:r>
              <a:rPr lang="en-US" baseline="0" dirty="0" smtClean="0"/>
              <a:t> the Pacific smoking is common and tends to be common among males.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source: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http://www.who.int/fctc/guidelines/adopted/article_13/en/</a:t>
            </a:r>
            <a:r>
              <a:rPr lang="en-US" dirty="0" smtClean="0">
                <a:effectLst/>
              </a:rPr>
              <a:t> </a:t>
            </a:r>
            <a:endParaRPr lang="en-US" sz="1200" u="sng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effectLst/>
              </a:rPr>
              <a:t>Images:</a:t>
            </a:r>
            <a:r>
              <a:rPr lang="en-US" baseline="0" dirty="0" smtClean="0">
                <a:effectLst/>
              </a:rPr>
              <a:t> http://</a:t>
            </a:r>
            <a:r>
              <a:rPr lang="en-US" baseline="0" dirty="0" err="1" smtClean="0">
                <a:effectLst/>
              </a:rPr>
              <a:t>www.fhcp.com</a:t>
            </a:r>
            <a:r>
              <a:rPr lang="en-US" baseline="0" dirty="0" smtClean="0">
                <a:effectLst/>
              </a:rPr>
              <a:t>/health/programs/smoking-cessation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Review of Areca (Betel) Nut and Tobacco Use in the Pacific – A Technical Report by the WHO, Western Pacific Region focuses on the reduction of smokeless tobacco use.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World Health Organization, Western Pacific Region. Published in 2012.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http://www.wpro.who.int/tobacco/documents/betelnut.pdf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7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</a:t>
            </a:r>
            <a:r>
              <a:rPr lang="pl-PL" dirty="0" smtClean="0"/>
              <a:t>9789241505871_eng.pdf</a:t>
            </a:r>
          </a:p>
          <a:p>
            <a:endParaRPr lang="pl-PL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The </a:t>
            </a:r>
            <a:r>
              <a:rPr lang="pl-PL" dirty="0" err="1" smtClean="0"/>
              <a:t>graph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shows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number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countries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tobacco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dependence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treatment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based</a:t>
            </a:r>
            <a:r>
              <a:rPr lang="pl-PL" baseline="0" dirty="0" smtClean="0"/>
              <a:t> on high, </a:t>
            </a:r>
            <a:r>
              <a:rPr lang="pl-PL" baseline="0" dirty="0" err="1" smtClean="0"/>
              <a:t>middle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low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income</a:t>
            </a:r>
            <a:r>
              <a:rPr lang="pl-PL" baseline="0" dirty="0" smtClean="0"/>
              <a:t>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8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5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8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7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8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1967" y="250674"/>
            <a:ext cx="7920066" cy="2022096"/>
          </a:xfrm>
          <a:prstGeom prst="roundRect">
            <a:avLst/>
          </a:prstGeom>
          <a:solidFill>
            <a:srgbClr val="000090"/>
          </a:solidFill>
          <a:effectLst>
            <a:glow rad="101600">
              <a:srgbClr val="3366FF">
                <a:alpha val="75000"/>
              </a:srgbClr>
            </a:glow>
            <a:outerShdw blurRad="123825" dist="25400" dir="5400000" algn="tl" rotWithShape="0">
              <a:schemeClr val="bg2">
                <a:alpha val="4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0" y="5431417"/>
            <a:ext cx="9145190" cy="92173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Establish and Sustain Tobacco Cessation Programs </a:t>
            </a:r>
            <a:endParaRPr lang="en-US" sz="4400" b="1" dirty="0">
              <a:latin typeface="Calibri"/>
              <a:cs typeface="Calibri"/>
            </a:endParaRPr>
          </a:p>
        </p:txBody>
      </p:sp>
      <p:pic>
        <p:nvPicPr>
          <p:cNvPr id="5" name="Picture 4" descr="Stop Smoking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5" b="89668" l="3639" r="98576">
                        <a14:foregroundMark x1="26424" y1="18081" x2="31487" y2="32841"/>
                        <a14:foregroundMark x1="78165" y1="18081" x2="79747" y2="81919"/>
                        <a14:foregroundMark x1="21361" y1="20295" x2="9494" y2="29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14" y="0"/>
            <a:ext cx="8070447" cy="2556866"/>
          </a:xfrm>
          <a:prstGeom prst="rect">
            <a:avLst/>
          </a:prstGeom>
        </p:spPr>
      </p:pic>
      <p:pic>
        <p:nvPicPr>
          <p:cNvPr id="7" name="Picture 6" descr="therapy-to-quit-smoking.jp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1" b="89739" l="6875" r="99000">
                        <a14:foregroundMark x1="44500" y1="72015" x2="31125" y2="73134"/>
                        <a14:foregroundMark x1="27375" y1="71642" x2="13750" y2="72575"/>
                        <a14:foregroundMark x1="29500" y1="55224" x2="33875" y2="60261"/>
                        <a14:foregroundMark x1="65125" y1="66978" x2="70875" y2="67537"/>
                        <a14:foregroundMark x1="73625" y1="72575" x2="72250" y2="72575"/>
                        <a14:backgroundMark x1="66500" y1="68470" x2="72625" y2="72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930" y="2272771"/>
            <a:ext cx="4528140" cy="30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046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WHO Framework Convention on Tobacco Control – Article 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33500"/>
            <a:ext cx="8648700" cy="4889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Framework Convention on Tobacco Control by the World Health Organization identifies key policy interventions critical to combat tobacco</a:t>
            </a:r>
            <a:r>
              <a:rPr lang="en-US" sz="1800" dirty="0" smtClean="0"/>
              <a:t>.</a:t>
            </a:r>
          </a:p>
          <a:p>
            <a:pPr marL="228600"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a) design </a:t>
            </a:r>
            <a:r>
              <a:rPr lang="en-US" sz="1800" dirty="0" smtClean="0"/>
              <a:t>&amp; </a:t>
            </a:r>
            <a:r>
              <a:rPr lang="en-US" sz="1800" dirty="0"/>
              <a:t>implement effective </a:t>
            </a:r>
            <a:r>
              <a:rPr lang="en-US" sz="1800" dirty="0" smtClean="0"/>
              <a:t>programs </a:t>
            </a:r>
            <a:r>
              <a:rPr lang="en-US" sz="1800" dirty="0"/>
              <a:t>aimed at promoting the cessation of tobacco use, in such locations as educational institutions, health care facilities, workplaces </a:t>
            </a:r>
            <a:r>
              <a:rPr lang="en-US" sz="1800" dirty="0" smtClean="0"/>
              <a:t>&amp; </a:t>
            </a:r>
            <a:r>
              <a:rPr lang="en-US" sz="1800" dirty="0"/>
              <a:t>sporting environments;</a:t>
            </a:r>
          </a:p>
          <a:p>
            <a:pPr marL="0" indent="0">
              <a:buNone/>
            </a:pPr>
            <a:endParaRPr lang="en-US" sz="1800" dirty="0" smtClean="0"/>
          </a:p>
          <a:p>
            <a:pPr marL="228600"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b) include diagnosis </a:t>
            </a:r>
            <a:r>
              <a:rPr lang="en-US" sz="1800" dirty="0" smtClean="0"/>
              <a:t>&amp; </a:t>
            </a:r>
            <a:r>
              <a:rPr lang="en-US" sz="1800" dirty="0"/>
              <a:t>treatment of tobacco dependence </a:t>
            </a:r>
            <a:r>
              <a:rPr lang="en-US" sz="1800" dirty="0" smtClean="0"/>
              <a:t>&amp; </a:t>
            </a:r>
            <a:r>
              <a:rPr lang="en-US" sz="1800" dirty="0"/>
              <a:t>counselling services on cessation of tobacco use in national health </a:t>
            </a:r>
            <a:r>
              <a:rPr lang="en-US" sz="1800" dirty="0" smtClean="0"/>
              <a:t>&amp; </a:t>
            </a:r>
            <a:r>
              <a:rPr lang="en-US" sz="1800" dirty="0"/>
              <a:t>education </a:t>
            </a:r>
            <a:r>
              <a:rPr lang="en-US" sz="1800" dirty="0" smtClean="0"/>
              <a:t>programs</a:t>
            </a:r>
            <a:r>
              <a:rPr lang="en-US" sz="1800" dirty="0"/>
              <a:t>, plans </a:t>
            </a:r>
            <a:r>
              <a:rPr lang="en-US" sz="1800" dirty="0" smtClean="0"/>
              <a:t>&amp; </a:t>
            </a:r>
            <a:r>
              <a:rPr lang="en-US" sz="1800" dirty="0"/>
              <a:t>strategies, with the participation of health workers, community workers </a:t>
            </a:r>
            <a:r>
              <a:rPr lang="en-US" sz="1800" dirty="0" smtClean="0"/>
              <a:t>&amp; </a:t>
            </a:r>
            <a:r>
              <a:rPr lang="en-US" sz="1800" dirty="0"/>
              <a:t>social workers as appropriate;</a:t>
            </a:r>
          </a:p>
          <a:p>
            <a:pPr marL="0" indent="0">
              <a:buNone/>
            </a:pPr>
            <a:endParaRPr lang="en-US" sz="1800" dirty="0" smtClean="0"/>
          </a:p>
          <a:p>
            <a:pPr marL="228600"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c) establish in health care facilities </a:t>
            </a:r>
            <a:r>
              <a:rPr lang="en-US" sz="1800" dirty="0" smtClean="0"/>
              <a:t>&amp; </a:t>
            </a:r>
            <a:r>
              <a:rPr lang="en-US" sz="1800" dirty="0"/>
              <a:t>rehabilitation </a:t>
            </a:r>
            <a:r>
              <a:rPr lang="en-US" sz="1800" dirty="0" smtClean="0"/>
              <a:t>centers programs </a:t>
            </a:r>
            <a:r>
              <a:rPr lang="en-US" sz="1800" dirty="0"/>
              <a:t>for diagnosing, </a:t>
            </a:r>
            <a:r>
              <a:rPr lang="en-US" sz="1800" dirty="0" smtClean="0"/>
              <a:t>counseling</a:t>
            </a:r>
            <a:r>
              <a:rPr lang="en-US" sz="1800" dirty="0"/>
              <a:t>, preventing </a:t>
            </a:r>
            <a:r>
              <a:rPr lang="en-US" sz="1800" dirty="0" smtClean="0"/>
              <a:t>&amp; treating </a:t>
            </a:r>
            <a:r>
              <a:rPr lang="en-US" sz="1800" dirty="0"/>
              <a:t>tobacco dependence</a:t>
            </a:r>
            <a:r>
              <a:rPr lang="en-US" sz="1800" dirty="0" smtClean="0"/>
              <a:t>;</a:t>
            </a:r>
          </a:p>
          <a:p>
            <a:pPr marL="0" indent="0">
              <a:buNone/>
            </a:pPr>
            <a:endParaRPr lang="en-US" sz="1800" dirty="0" smtClean="0"/>
          </a:p>
          <a:p>
            <a:pPr marL="228600" indent="0">
              <a:buNone/>
            </a:pPr>
            <a:r>
              <a:rPr lang="en-US" sz="1800" dirty="0" smtClean="0"/>
              <a:t>(d) collaborate </a:t>
            </a:r>
            <a:r>
              <a:rPr lang="en-US" sz="1800" dirty="0"/>
              <a:t>with other Parties to facilitate </a:t>
            </a:r>
            <a:r>
              <a:rPr lang="en-US" sz="1800" dirty="0" smtClean="0"/>
              <a:t>accessibility &amp; affordability </a:t>
            </a:r>
            <a:r>
              <a:rPr lang="en-US" sz="1800" dirty="0"/>
              <a:t>for treatment of tobacco dependence including pharmaceutical products pursuant to Article 22. Such products </a:t>
            </a:r>
            <a:r>
              <a:rPr lang="en-US" sz="1800" dirty="0" smtClean="0"/>
              <a:t>&amp; their </a:t>
            </a:r>
            <a:r>
              <a:rPr lang="en-US" sz="1800" dirty="0"/>
              <a:t>constituents may include medicines, products used to administer medicines </a:t>
            </a:r>
            <a:r>
              <a:rPr lang="en-US" sz="1800" dirty="0" smtClean="0"/>
              <a:t>&amp; diagnostics </a:t>
            </a:r>
            <a:r>
              <a:rPr lang="en-US" sz="1800" dirty="0"/>
              <a:t>when appropriate.</a:t>
            </a:r>
          </a:p>
        </p:txBody>
      </p:sp>
    </p:spTree>
    <p:extLst>
      <p:ext uri="{BB962C8B-B14F-4D97-AF65-F5344CB8AC3E}">
        <p14:creationId xmlns:p14="http://schemas.microsoft.com/office/powerpoint/2010/main" val="181481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47638"/>
            <a:ext cx="87122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Examples of Tobacco Cessation Services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752"/>
            <a:ext cx="8229600" cy="53552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Cessation counseling by medical provider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Smoke-Free Families 5 A’s          1.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ask</a:t>
            </a:r>
            <a:r>
              <a:rPr lang="en-US" sz="1800" dirty="0" smtClean="0">
                <a:latin typeface="Calibri"/>
                <a:cs typeface="Calibri"/>
              </a:rPr>
              <a:t> about smoking behavior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800" dirty="0">
                <a:latin typeface="Calibri"/>
                <a:cs typeface="Calibri"/>
              </a:rPr>
              <a:t>	</a:t>
            </a:r>
            <a:r>
              <a:rPr lang="en-US" sz="1800" dirty="0" smtClean="0">
                <a:latin typeface="Calibri"/>
                <a:cs typeface="Calibri"/>
              </a:rPr>
              <a:t>			2.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advise</a:t>
            </a:r>
            <a:r>
              <a:rPr lang="en-US" sz="1800" dirty="0" smtClean="0">
                <a:latin typeface="Calibri"/>
                <a:cs typeface="Calibri"/>
              </a:rPr>
              <a:t> all smokers to stop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			3.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assess</a:t>
            </a:r>
            <a:r>
              <a:rPr lang="en-US" sz="1800" dirty="0" smtClean="0">
                <a:latin typeface="Calibri"/>
                <a:cs typeface="Calibri"/>
              </a:rPr>
              <a:t> willingness to stop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			4.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 assist </a:t>
            </a:r>
            <a:r>
              <a:rPr lang="en-US" sz="1800" dirty="0" smtClean="0">
                <a:latin typeface="Calibri"/>
                <a:cs typeface="Calibri"/>
              </a:rPr>
              <a:t>smokers to stop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			5.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arrange</a:t>
            </a:r>
            <a:r>
              <a:rPr lang="en-US" sz="1800" dirty="0" smtClean="0">
                <a:latin typeface="Calibri"/>
                <a:cs typeface="Calibri"/>
              </a:rPr>
              <a:t> follow-up visits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Interventions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Individual, group, telephone, or online counseling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Provide social support and enhance problem solving ability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Over-the-counter nicotine replacement therapy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Patches, gum, nasal spray 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Prescription medication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System changes recommended by the Agency for Healthcare Research and Quality (AHRQ) including: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Implement a tobacco-use screening system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Implement healthcare provider training and feedback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Designating staff to be responsible for treatment program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Providing insurance coverage for proven treatments 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63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17954"/>
            <a:ext cx="8534400" cy="75895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/>
                <a:cs typeface="Calibri"/>
              </a:rPr>
              <a:t>Government’s Role in Tobacco Cessation Services 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102157"/>
            <a:ext cx="4673600" cy="5492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Governments </a:t>
            </a:r>
            <a:r>
              <a:rPr lang="en-US" sz="2400" dirty="0">
                <a:latin typeface="Calibri"/>
                <a:cs typeface="Calibri"/>
              </a:rPr>
              <a:t>must support tobacco cessation programs.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Each country’s health care system should have primary responsibility for providing smoking cessation programs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Treatment and cessation services most effective when incorporated into a coordinated national tobacco control program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Recommended that each country’s essential medicine list include nicotine replacement therapy (NRT)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AC-2012-11_277x220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252" y="2295092"/>
            <a:ext cx="35179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7" y="228599"/>
            <a:ext cx="8830919" cy="101921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/>
                <a:cs typeface="Calibri"/>
              </a:rPr>
              <a:t>How Governments can Reduce Likelihood of Tobacco-Related </a:t>
            </a:r>
            <a:r>
              <a:rPr lang="en-US" sz="3200" b="1" dirty="0">
                <a:latin typeface="Calibri"/>
                <a:cs typeface="Calibri"/>
              </a:rPr>
              <a:t>D</a:t>
            </a:r>
            <a:r>
              <a:rPr lang="en-US" sz="3200" b="1" dirty="0" smtClean="0">
                <a:latin typeface="Calibri"/>
                <a:cs typeface="Calibri"/>
              </a:rPr>
              <a:t>iseases 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47817"/>
            <a:ext cx="8503920" cy="53476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i="1" dirty="0" smtClean="0">
                <a:latin typeface="Calibri"/>
                <a:cs typeface="Calibri"/>
              </a:rPr>
              <a:t>Recommendations by the Mayo Clinic</a:t>
            </a:r>
          </a:p>
          <a:p>
            <a:pPr lvl="0"/>
            <a:r>
              <a:rPr lang="en-US" sz="2200" dirty="0" smtClean="0">
                <a:latin typeface="Calibri"/>
                <a:cs typeface="Calibri"/>
              </a:rPr>
              <a:t>Make </a:t>
            </a:r>
            <a:r>
              <a:rPr lang="en-US" sz="2200" dirty="0">
                <a:latin typeface="Calibri"/>
                <a:cs typeface="Calibri"/>
              </a:rPr>
              <a:t>treatment a public health priority 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Governments </a:t>
            </a:r>
            <a:r>
              <a:rPr lang="en-US" sz="2200" dirty="0">
                <a:latin typeface="Calibri"/>
                <a:cs typeface="Calibri"/>
              </a:rPr>
              <a:t>must rank tobacco use treatment as an important public health </a:t>
            </a:r>
            <a:r>
              <a:rPr lang="en-US" sz="2200" dirty="0" smtClean="0">
                <a:latin typeface="Calibri"/>
                <a:cs typeface="Calibri"/>
              </a:rPr>
              <a:t>policy</a:t>
            </a:r>
            <a:endParaRPr lang="en-US" sz="2200" dirty="0">
              <a:latin typeface="Calibri"/>
              <a:cs typeface="Calibri"/>
            </a:endParaRPr>
          </a:p>
          <a:p>
            <a:pPr lvl="0"/>
            <a:r>
              <a:rPr lang="en-US" sz="2200" dirty="0">
                <a:latin typeface="Calibri"/>
                <a:cs typeface="Calibri"/>
              </a:rPr>
              <a:t>Set an example for peers and patients by ceasing tobacco use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Government </a:t>
            </a:r>
            <a:r>
              <a:rPr lang="en-US" sz="2200" dirty="0">
                <a:latin typeface="Calibri"/>
                <a:cs typeface="Calibri"/>
              </a:rPr>
              <a:t>can help this process by funding treatment and education programs for health professionals in training </a:t>
            </a:r>
          </a:p>
          <a:p>
            <a:pPr lvl="0"/>
            <a:r>
              <a:rPr lang="en-US" sz="2200" dirty="0">
                <a:latin typeface="Calibri"/>
                <a:cs typeface="Calibri"/>
              </a:rPr>
              <a:t>Fund effective treatment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Find </a:t>
            </a:r>
            <a:r>
              <a:rPr lang="en-US" sz="2200" dirty="0">
                <a:latin typeface="Calibri"/>
                <a:cs typeface="Calibri"/>
              </a:rPr>
              <a:t>treatments based on methods that have been demonstrated to be effective </a:t>
            </a:r>
            <a:endParaRPr lang="en-US" sz="2200" dirty="0" smtClean="0">
              <a:latin typeface="Calibri"/>
              <a:cs typeface="Calibri"/>
            </a:endParaRP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Make </a:t>
            </a:r>
            <a:r>
              <a:rPr lang="en-US" sz="2200" dirty="0">
                <a:latin typeface="Calibri"/>
                <a:cs typeface="Calibri"/>
              </a:rPr>
              <a:t>these effective treatments widely available </a:t>
            </a:r>
            <a:endParaRPr lang="en-US" sz="2200" dirty="0" smtClean="0">
              <a:latin typeface="Calibri"/>
              <a:cs typeface="Calibri"/>
            </a:endParaRP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Full </a:t>
            </a:r>
            <a:r>
              <a:rPr lang="en-US" sz="2200" dirty="0">
                <a:latin typeface="Calibri"/>
                <a:cs typeface="Calibri"/>
              </a:rPr>
              <a:t>range of treatments (ex: behavioral and pharmacological, singly or both) should be offered and made accessible to all tobacco users 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61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Calibri"/>
                <a:cs typeface="Calibri"/>
              </a:rPr>
              <a:t>How </a:t>
            </a:r>
            <a:r>
              <a:rPr lang="en-US" sz="3600" b="1" dirty="0" smtClean="0">
                <a:latin typeface="Calibri"/>
                <a:cs typeface="Calibri"/>
              </a:rPr>
              <a:t>Governments </a:t>
            </a:r>
            <a:r>
              <a:rPr lang="en-US" sz="3600" b="1" dirty="0">
                <a:latin typeface="Calibri"/>
                <a:cs typeface="Calibri"/>
              </a:rPr>
              <a:t>can Reduce Likelihood of Tobacco-Related Diseases </a:t>
            </a:r>
            <a:r>
              <a:rPr lang="en-US" sz="3600" b="1" dirty="0" smtClean="0">
                <a:latin typeface="Calibri"/>
                <a:cs typeface="Calibri"/>
              </a:rPr>
              <a:t>(continued)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364" y="1403770"/>
            <a:ext cx="6336307" cy="4980040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latin typeface="Calibri"/>
                <a:cs typeface="Calibri"/>
              </a:rPr>
              <a:t>Motivate tobacco users to quit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Responsible </a:t>
            </a:r>
            <a:r>
              <a:rPr lang="en-US" sz="2200" dirty="0">
                <a:latin typeface="Calibri"/>
                <a:cs typeface="Calibri"/>
              </a:rPr>
              <a:t>for educating the public about health risks of tobacco use and encouraging tobacco users to seek treatment </a:t>
            </a:r>
            <a:endParaRPr lang="en-US" sz="2200" dirty="0" smtClean="0">
              <a:latin typeface="Calibri"/>
              <a:cs typeface="Calibri"/>
            </a:endParaRP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Help </a:t>
            </a:r>
            <a:r>
              <a:rPr lang="en-US" sz="2200" dirty="0">
                <a:latin typeface="Calibri"/>
                <a:cs typeface="Calibri"/>
              </a:rPr>
              <a:t>make treatment more available, accessible and </a:t>
            </a:r>
            <a:r>
              <a:rPr lang="en-US" sz="2200" dirty="0" smtClean="0">
                <a:latin typeface="Calibri"/>
                <a:cs typeface="Calibri"/>
              </a:rPr>
              <a:t>affordable</a:t>
            </a:r>
          </a:p>
          <a:p>
            <a:pPr marL="457200" lvl="1" indent="0">
              <a:buNone/>
            </a:pPr>
            <a:endParaRPr lang="en-US" sz="2200" dirty="0">
              <a:latin typeface="Calibri"/>
              <a:cs typeface="Calibri"/>
            </a:endParaRPr>
          </a:p>
          <a:p>
            <a:pPr lvl="0"/>
            <a:r>
              <a:rPr lang="en-US" sz="2200" dirty="0">
                <a:latin typeface="Calibri"/>
                <a:cs typeface="Calibri"/>
              </a:rPr>
              <a:t>Monitor and regulate tobacco processing, marketing, and sales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Governments </a:t>
            </a:r>
            <a:r>
              <a:rPr lang="en-US" sz="2200" dirty="0">
                <a:latin typeface="Calibri"/>
                <a:cs typeface="Calibri"/>
              </a:rPr>
              <a:t>should monitor and report on tobacco use and should tax and regulate sales of tobacco products -&gt; can reduce initiation of tobacco use and help fund effective </a:t>
            </a:r>
            <a:r>
              <a:rPr lang="en-US" sz="2200" dirty="0" smtClean="0">
                <a:latin typeface="Calibri"/>
                <a:cs typeface="Calibri"/>
              </a:rPr>
              <a:t>treatment</a:t>
            </a:r>
          </a:p>
          <a:p>
            <a:pPr marL="457200" lvl="1" indent="0">
              <a:buNone/>
            </a:pPr>
            <a:endParaRPr lang="en-US" sz="22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7" name="Picture 6" descr="smoking-cessation-programs-232x3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96" y="2320914"/>
            <a:ext cx="2121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2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Example of Successful Quit Line: Thailand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3" y="1527048"/>
            <a:ext cx="4378282" cy="49399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2009: set up national Quit line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err="1" smtClean="0">
                <a:latin typeface="Calibri"/>
                <a:cs typeface="Calibri"/>
              </a:rPr>
              <a:t>Quitline</a:t>
            </a:r>
            <a:r>
              <a:rPr lang="en-US" dirty="0" smtClean="0">
                <a:latin typeface="Calibri"/>
                <a:cs typeface="Calibri"/>
              </a:rPr>
              <a:t> 1600</a:t>
            </a:r>
          </a:p>
          <a:p>
            <a:r>
              <a:rPr lang="en-US" dirty="0" smtClean="0">
                <a:latin typeface="Calibri"/>
                <a:cs typeface="Calibri"/>
              </a:rPr>
              <a:t>Has been operating 12.5 hours/day, 5 days/week</a:t>
            </a:r>
          </a:p>
          <a:p>
            <a:r>
              <a:rPr lang="en-US" dirty="0" smtClean="0">
                <a:latin typeface="Calibri"/>
                <a:cs typeface="Calibri"/>
              </a:rPr>
              <a:t>Have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more than 11,000 calls</a:t>
            </a:r>
            <a:r>
              <a:rPr lang="en-US" dirty="0" smtClean="0">
                <a:latin typeface="Calibri"/>
                <a:cs typeface="Calibri"/>
              </a:rPr>
              <a:t> logged each month</a:t>
            </a:r>
          </a:p>
          <a:p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Quality monitoring system implemented in 2011 </a:t>
            </a:r>
            <a:r>
              <a:rPr lang="en-US" dirty="0" smtClean="0">
                <a:latin typeface="Calibri"/>
                <a:cs typeface="Calibri"/>
              </a:rPr>
              <a:t>to provide counselors with feedback</a:t>
            </a:r>
          </a:p>
          <a:p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30%</a:t>
            </a:r>
            <a:r>
              <a:rPr lang="en-US" dirty="0" smtClean="0">
                <a:latin typeface="Calibri"/>
                <a:cs typeface="Calibri"/>
              </a:rPr>
              <a:t> of those who quit remain abstinent 6 months later-&gt;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3x the rate of those receiving no assistance </a:t>
            </a:r>
          </a:p>
          <a:p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5" name="Picture 4" descr="Screen Shot 2013-11-28 at 12.11.1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35" y="1966224"/>
            <a:ext cx="4250284" cy="29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Example of Tobacco Cessation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02909"/>
            <a:ext cx="8610599" cy="5501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Calibri"/>
                <a:cs typeface="Calibri"/>
              </a:rPr>
              <a:t>Project Habit: Hmong Against Big Tobacco</a:t>
            </a:r>
          </a:p>
          <a:p>
            <a:r>
              <a:rPr lang="en-US" sz="1600" dirty="0" smtClean="0">
                <a:latin typeface="Calibri"/>
                <a:cs typeface="Calibri"/>
              </a:rPr>
              <a:t>Collaboration between Hmong community and La Crosse County Health Department in Wisconsin</a:t>
            </a:r>
          </a:p>
          <a:p>
            <a:r>
              <a:rPr lang="en-US" sz="1600" dirty="0" smtClean="0">
                <a:latin typeface="Calibri"/>
                <a:cs typeface="Calibri"/>
              </a:rPr>
              <a:t>Gathered community input and conducted surveys 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Important cultural aspect: Hmong community is patriarchal and respect is paid to the elders -&gt; factors had to be interwoven into delivery of services </a:t>
            </a:r>
          </a:p>
          <a:p>
            <a:r>
              <a:rPr lang="en-US" sz="1600" dirty="0">
                <a:latin typeface="Calibri"/>
                <a:cs typeface="Calibri"/>
              </a:rPr>
              <a:t>C</a:t>
            </a:r>
            <a:r>
              <a:rPr lang="en-US" sz="1600" dirty="0" smtClean="0">
                <a:latin typeface="Calibri"/>
                <a:cs typeface="Calibri"/>
              </a:rPr>
              <a:t>ommunity education to increase tobacco issues and encourage smokers to quit 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Guest speakers: Hmong physicians, clan leaders, ex-smokers, key community </a:t>
            </a:r>
            <a:r>
              <a:rPr lang="en-US" sz="1600" dirty="0" smtClean="0">
                <a:latin typeface="Calibri"/>
                <a:cs typeface="Calibri"/>
              </a:rPr>
              <a:t>leaders </a:t>
            </a:r>
          </a:p>
          <a:p>
            <a:r>
              <a:rPr lang="en-US" sz="1600" dirty="0" smtClean="0">
                <a:latin typeface="Calibri"/>
                <a:cs typeface="Calibri"/>
              </a:rPr>
              <a:t>Individual counseling provided: 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American Lung Association’s Freedom from Smoking curriculum adopted </a:t>
            </a:r>
            <a:r>
              <a:rPr lang="en-US" sz="1600" dirty="0" smtClean="0">
                <a:latin typeface="Calibri"/>
                <a:cs typeface="Calibri"/>
              </a:rPr>
              <a:t>&amp; </a:t>
            </a:r>
            <a:r>
              <a:rPr lang="en-US" sz="1600" dirty="0">
                <a:latin typeface="Calibri"/>
                <a:cs typeface="Calibri"/>
              </a:rPr>
              <a:t>culturally tailored 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Pictures widely used to show tobacco related diseases </a:t>
            </a:r>
            <a:endParaRPr lang="en-US" sz="1600" dirty="0" smtClean="0">
              <a:latin typeface="Calibri"/>
              <a:cs typeface="Calibri"/>
            </a:endParaRPr>
          </a:p>
          <a:p>
            <a:r>
              <a:rPr lang="en-US" sz="1600" dirty="0" smtClean="0">
                <a:latin typeface="Calibri"/>
                <a:cs typeface="Calibri"/>
              </a:rPr>
              <a:t>Tobacco prevention and cessation video: 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High </a:t>
            </a:r>
            <a:r>
              <a:rPr lang="en-US" sz="1600" dirty="0">
                <a:latin typeface="Calibri"/>
                <a:cs typeface="Calibri"/>
              </a:rPr>
              <a:t>illiteracy rate amongst Hmong elderly so video is highly effective </a:t>
            </a:r>
            <a:endParaRPr lang="en-US" sz="1600" dirty="0" smtClean="0">
              <a:latin typeface="Calibri"/>
              <a:cs typeface="Calibri"/>
            </a:endParaRPr>
          </a:p>
          <a:p>
            <a:r>
              <a:rPr lang="en-US" sz="1600" dirty="0" smtClean="0">
                <a:latin typeface="Calibri"/>
                <a:cs typeface="Calibri"/>
              </a:rPr>
              <a:t>Telephone quit line: 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&lt; 1% of Hmong population call the quit line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Not a traditional practice in Hmong culture to call someone you do not know 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Project HABIT working with quit line to obtain written consent from smokers which enables Quit Line to call smokers directly 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Example of needing to consider cultural aspects when applying and developing effective cessation programs </a:t>
            </a:r>
          </a:p>
        </p:txBody>
      </p:sp>
    </p:spTree>
    <p:extLst>
      <p:ext uri="{BB962C8B-B14F-4D97-AF65-F5344CB8AC3E}">
        <p14:creationId xmlns:p14="http://schemas.microsoft.com/office/powerpoint/2010/main" val="427733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to contact?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James </a:t>
            </a:r>
            <a:r>
              <a:rPr lang="en-US" dirty="0" err="1" smtClean="0"/>
              <a:t>Rarick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Technical Officer, Tobacco Free Initiative</a:t>
            </a:r>
          </a:p>
          <a:p>
            <a:pPr marL="0" indent="0" algn="ctr">
              <a:buNone/>
            </a:pPr>
            <a:r>
              <a:rPr lang="en-US" dirty="0" smtClean="0"/>
              <a:t>WHO Western Pacific Regional Office</a:t>
            </a:r>
          </a:p>
          <a:p>
            <a:pPr marL="0" indent="0" algn="ctr">
              <a:buNone/>
            </a:pPr>
            <a:r>
              <a:rPr lang="en-US" dirty="0" smtClean="0"/>
              <a:t>Manila, Philippines</a:t>
            </a:r>
          </a:p>
          <a:p>
            <a:pPr marL="0" indent="0" algn="ctr">
              <a:buNone/>
            </a:pPr>
            <a:r>
              <a:rPr lang="en-US" dirty="0" smtClean="0"/>
              <a:t>E-mail: </a:t>
            </a:r>
            <a:r>
              <a:rPr lang="en-US" dirty="0" smtClean="0">
                <a:sym typeface="Webdings"/>
              </a:rPr>
              <a:t> </a:t>
            </a:r>
            <a:r>
              <a:rPr lang="en-US" dirty="0" smtClean="0"/>
              <a:t>rarickj@wpro.who.int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1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Background</a:t>
            </a:r>
            <a:br>
              <a:rPr lang="en-US" b="1" dirty="0" smtClean="0"/>
            </a:br>
            <a:r>
              <a:rPr lang="en-US" b="1" dirty="0" smtClean="0"/>
              <a:t>Misuse and Abuse of Tobacco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618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Increase rates of cancer</a:t>
            </a:r>
          </a:p>
          <a:p>
            <a:pPr lvl="1"/>
            <a:r>
              <a:rPr lang="en-US" sz="3200" dirty="0" smtClean="0"/>
              <a:t>Lung cancer</a:t>
            </a:r>
          </a:p>
          <a:p>
            <a:r>
              <a:rPr lang="en-US" dirty="0" smtClean="0"/>
              <a:t>Heart disease</a:t>
            </a:r>
          </a:p>
          <a:p>
            <a:r>
              <a:rPr lang="en-US" dirty="0" smtClean="0"/>
              <a:t>Poor circulation</a:t>
            </a:r>
          </a:p>
          <a:p>
            <a:pPr lvl="1"/>
            <a:r>
              <a:rPr lang="en-US" dirty="0" smtClean="0"/>
              <a:t>asthma</a:t>
            </a:r>
          </a:p>
          <a:p>
            <a:r>
              <a:rPr lang="en-US" dirty="0" smtClean="0"/>
              <a:t>High blood pressure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1692" y="1172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ig-smoking-chart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608" y="1856154"/>
            <a:ext cx="4477376" cy="4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24 at 4.15.2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380" y="1428819"/>
            <a:ext cx="6035241" cy="4352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258" y="5926950"/>
            <a:ext cx="92601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Calibri"/>
                <a:cs typeface="Calibri"/>
              </a:rPr>
              <a:t>Smoking can cause damage to the body leading to various cancers and chronic diseases </a:t>
            </a:r>
            <a:endParaRPr lang="en-US" sz="1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47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9053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latin typeface="Calibri"/>
                <a:cs typeface="Calibri"/>
              </a:rPr>
              <a:t>Tobacco kills </a:t>
            </a:r>
            <a:r>
              <a:rPr lang="en-US" dirty="0">
                <a:solidFill>
                  <a:srgbClr val="FF6600"/>
                </a:solidFill>
                <a:latin typeface="Calibri"/>
                <a:cs typeface="Calibri"/>
              </a:rPr>
              <a:t>up to half of its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users</a:t>
            </a:r>
            <a:r>
              <a:rPr lang="en-US" dirty="0" smtClean="0">
                <a:latin typeface="Calibri"/>
                <a:cs typeface="Calibri"/>
              </a:rPr>
              <a:t>,  about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6 million people each year</a:t>
            </a:r>
            <a:r>
              <a:rPr lang="en-US" dirty="0" smtClean="0">
                <a:latin typeface="Calibri"/>
                <a:cs typeface="Calibri"/>
              </a:rPr>
              <a:t>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5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million of those deaths are the result of direct tobacco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use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ore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than 600,000 deaths are the result of non-smokers being exposed to second-hand smoke. 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lvl="1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0"/>
            <a:r>
              <a:rPr lang="en-US" dirty="0">
                <a:latin typeface="Calibri"/>
                <a:cs typeface="Calibri"/>
              </a:rPr>
              <a:t>Nearly </a:t>
            </a:r>
            <a:r>
              <a:rPr lang="en-US" dirty="0">
                <a:solidFill>
                  <a:srgbClr val="FF6600"/>
                </a:solidFill>
                <a:latin typeface="Calibri"/>
                <a:cs typeface="Calibri"/>
              </a:rPr>
              <a:t>80% of the world’s one billion smokers live in low- and middle-income countries</a:t>
            </a:r>
            <a:r>
              <a:rPr lang="en-US" dirty="0">
                <a:latin typeface="Calibri"/>
                <a:cs typeface="Calibri"/>
              </a:rPr>
              <a:t>. </a:t>
            </a:r>
            <a:endParaRPr lang="en-US" dirty="0" smtClean="0">
              <a:latin typeface="Calibri"/>
              <a:cs typeface="Calibri"/>
            </a:endParaRPr>
          </a:p>
          <a:p>
            <a:pPr marL="0" lv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lvl="0"/>
            <a:r>
              <a:rPr lang="en-US" dirty="0">
                <a:latin typeface="Calibri"/>
                <a:cs typeface="Calibri"/>
              </a:rPr>
              <a:t>Consumption of tobacco products is increasing globally, though it is </a:t>
            </a:r>
            <a:r>
              <a:rPr lang="en-US" dirty="0">
                <a:solidFill>
                  <a:srgbClr val="FF6600"/>
                </a:solidFill>
                <a:latin typeface="Calibri"/>
                <a:cs typeface="Calibri"/>
              </a:rPr>
              <a:t>decreasing in some high-income and upper middle-income countries</a:t>
            </a:r>
            <a:r>
              <a:rPr lang="en-US" dirty="0">
                <a:latin typeface="Calibri"/>
                <a:cs typeface="Calibri"/>
              </a:rPr>
              <a:t>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0" y="180975"/>
            <a:ext cx="3111500" cy="127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00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5" name="Picture 4" descr="quit smoking body_80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216" y="1775573"/>
            <a:ext cx="5689684" cy="4841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343" y="1033913"/>
            <a:ext cx="838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There are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immediate and long-term health benefits </a:t>
            </a:r>
            <a:r>
              <a:rPr lang="en-US" sz="2400" dirty="0" smtClean="0">
                <a:latin typeface="Calibri"/>
                <a:cs typeface="Calibri"/>
              </a:rPr>
              <a:t>to quitting smoking! 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02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Prevalence of Daily Smoking:  </a:t>
            </a:r>
            <a:br>
              <a:rPr lang="en-US" b="1" dirty="0" smtClean="0">
                <a:latin typeface="Calibri"/>
                <a:cs typeface="Calibri"/>
              </a:rPr>
            </a:br>
            <a:r>
              <a:rPr lang="en-US" b="1" dirty="0" smtClean="0">
                <a:latin typeface="Calibri"/>
                <a:cs typeface="Calibri"/>
              </a:rPr>
              <a:t>25-64 years old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9" y="1438156"/>
            <a:ext cx="8665704" cy="449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5021898" y="2175957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1037" y="2175367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566689" y="2190666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2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32" y="1300457"/>
            <a:ext cx="8663312" cy="5278143"/>
          </a:xfrm>
        </p:spPr>
        <p:txBody>
          <a:bodyPr>
            <a:noAutofit/>
          </a:bodyPr>
          <a:lstStyle/>
          <a:p>
            <a:endParaRPr lang="en-US" sz="22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2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2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Most </a:t>
            </a:r>
            <a:r>
              <a:rPr lang="en-US" sz="2400" dirty="0">
                <a:latin typeface="Calibri"/>
                <a:cs typeface="Calibri"/>
              </a:rPr>
              <a:t>smokers that are aware of the </a:t>
            </a: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h</a:t>
            </a:r>
            <a:r>
              <a:rPr lang="en-US" sz="2400" dirty="0" smtClean="0">
                <a:latin typeface="Calibri"/>
                <a:cs typeface="Calibri"/>
              </a:rPr>
              <a:t>ealth dangers </a:t>
            </a:r>
            <a:r>
              <a:rPr lang="en-US" sz="2400" dirty="0">
                <a:latin typeface="Calibri"/>
                <a:cs typeface="Calibri"/>
              </a:rPr>
              <a:t>of smoking do want to </a:t>
            </a:r>
            <a:r>
              <a:rPr lang="en-US" sz="2400" dirty="0" smtClean="0">
                <a:latin typeface="Calibri"/>
                <a:cs typeface="Calibri"/>
              </a:rPr>
              <a:t>quit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Counseling </a:t>
            </a:r>
            <a:r>
              <a:rPr lang="en-US" sz="2400" dirty="0">
                <a:latin typeface="Calibri"/>
                <a:cs typeface="Calibri"/>
              </a:rPr>
              <a:t>and medication </a:t>
            </a: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can </a:t>
            </a:r>
            <a:r>
              <a:rPr lang="en-US" sz="2400" dirty="0">
                <a:latin typeface="Calibri"/>
                <a:cs typeface="Calibri"/>
              </a:rPr>
              <a:t>more than double their chance </a:t>
            </a: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of succeeding</a:t>
            </a:r>
          </a:p>
          <a:p>
            <a:pPr marL="0" indent="0">
              <a:buNone/>
            </a:pPr>
            <a:endParaRPr lang="en-US" sz="22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BUT its very difficult to do so unaided due to the addictiveness of nicotine</a:t>
            </a:r>
            <a:endParaRPr lang="en-US" sz="2200" dirty="0">
              <a:solidFill>
                <a:srgbClr val="FF0000"/>
              </a:solidFill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  <a:p>
            <a:endParaRPr lang="en-US" sz="2200" dirty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200" dirty="0">
              <a:latin typeface="Calibri"/>
              <a:cs typeface="Calibri"/>
            </a:endParaRPr>
          </a:p>
        </p:txBody>
      </p:sp>
      <p:pic>
        <p:nvPicPr>
          <p:cNvPr id="8" name="Picture 7" descr="quit smoking hel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663" y="1646164"/>
            <a:ext cx="2718180" cy="36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1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Facts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24" y="1114028"/>
            <a:ext cx="8979376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Chewing betel nut </a:t>
            </a:r>
            <a:r>
              <a:rPr lang="en-US" sz="2000" dirty="0" smtClean="0">
                <a:solidFill>
                  <a:srgbClr val="FF6600"/>
                </a:solidFill>
                <a:latin typeface="Calibri"/>
                <a:cs typeface="Calibri"/>
              </a:rPr>
              <a:t>causes oral cancer </a:t>
            </a:r>
            <a:r>
              <a:rPr lang="en-US" sz="2000" dirty="0" smtClean="0">
                <a:latin typeface="Calibri"/>
                <a:cs typeface="Calibri"/>
              </a:rPr>
              <a:t>and</a:t>
            </a:r>
            <a:r>
              <a:rPr lang="en-US" sz="2000" dirty="0" smtClean="0">
                <a:solidFill>
                  <a:srgbClr val="FF6600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a</a:t>
            </a:r>
            <a:r>
              <a:rPr lang="en-US" sz="2000" dirty="0" smtClean="0">
                <a:latin typeface="Calibri"/>
                <a:cs typeface="Calibri"/>
              </a:rPr>
              <a:t>dding </a:t>
            </a:r>
            <a:r>
              <a:rPr lang="en-US" sz="2000" dirty="0" smtClean="0">
                <a:solidFill>
                  <a:srgbClr val="FF6600"/>
                </a:solidFill>
                <a:latin typeface="Calibri"/>
                <a:cs typeface="Calibri"/>
              </a:rPr>
              <a:t>tobacco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i="1" dirty="0" smtClean="0">
                <a:solidFill>
                  <a:srgbClr val="FF6600"/>
                </a:solidFill>
                <a:latin typeface="Calibri"/>
                <a:cs typeface="Calibri"/>
              </a:rPr>
              <a:t>greatly</a:t>
            </a:r>
            <a:r>
              <a:rPr lang="en-US" sz="2000" dirty="0" smtClean="0">
                <a:solidFill>
                  <a:srgbClr val="FF6600"/>
                </a:solidFill>
                <a:latin typeface="Calibri"/>
                <a:cs typeface="Calibri"/>
              </a:rPr>
              <a:t> increases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the risk for oral cancer</a:t>
            </a:r>
          </a:p>
          <a:p>
            <a:pPr algn="ctr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7" name="Picture 6" descr="Screen Shot 2013-11-28 at 12.26.28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7717" y="2261679"/>
            <a:ext cx="3467242" cy="3751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751" y="1867372"/>
            <a:ext cx="4841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alibri"/>
                <a:cs typeface="Calibri"/>
              </a:rPr>
              <a:t>Betel nut chewing is prevalent in the Western Pacific Region: 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latin typeface="Calibri"/>
                <a:cs typeface="Calibri"/>
              </a:rPr>
              <a:t>Commonwealth of Northern Mariana Islands: 90% of survey participants reported betel nut chewing with tobacco</a:t>
            </a:r>
          </a:p>
          <a:p>
            <a:endParaRPr lang="en-US" sz="17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latin typeface="Calibri"/>
                <a:cs typeface="Calibri"/>
              </a:rPr>
              <a:t>Federated States of Micronesia: 29.9% of total population reported betel nut chewing</a:t>
            </a:r>
          </a:p>
          <a:p>
            <a:endParaRPr lang="en-US" sz="17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latin typeface="Calibri"/>
                <a:cs typeface="Calibri"/>
              </a:rPr>
              <a:t>Guam: Youth Behavioral Risk Survey (1999-2003) revealed significant percentage of high school students chewed tobacco with betel nut</a:t>
            </a:r>
          </a:p>
          <a:p>
            <a:endParaRPr lang="en-US" sz="17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latin typeface="Calibri"/>
                <a:cs typeface="Calibri"/>
              </a:rPr>
              <a:t>Republic of Palau: 86% of 1110 surveyed in 1996 aged 35-44 years old reported betel nut chewing</a:t>
            </a:r>
          </a:p>
          <a:p>
            <a:endParaRPr lang="en-US" sz="17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latin typeface="Calibri"/>
                <a:cs typeface="Calibri"/>
              </a:rPr>
              <a:t>The Marshall Islands: 4.5% of total population use betel nut daily </a:t>
            </a:r>
            <a:endParaRPr lang="en-US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48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Facts on Tobacco Cessation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7"/>
            <a:ext cx="4286123" cy="49140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Clinical cessation interventions are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effective </a:t>
            </a:r>
            <a:r>
              <a:rPr lang="en-US" i="1" dirty="0" smtClean="0">
                <a:solidFill>
                  <a:srgbClr val="FF6600"/>
                </a:solidFill>
                <a:latin typeface="Calibri"/>
                <a:cs typeface="Calibri"/>
              </a:rPr>
              <a:t>and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cost-effective </a:t>
            </a:r>
            <a:endParaRPr lang="en-US" dirty="0">
              <a:solidFill>
                <a:srgbClr val="FF66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However, only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15% of the world’s population </a:t>
            </a:r>
            <a:r>
              <a:rPr lang="en-US" dirty="0" smtClean="0">
                <a:latin typeface="Calibri"/>
                <a:cs typeface="Calibri"/>
              </a:rPr>
              <a:t>live in the 21 countries that provide appropriate cessation services 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More tobacco cessation programs are needed worldwide! </a:t>
            </a:r>
            <a:endParaRPr lang="en-US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Screen Shot 2013-11-28 at 11.57.07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099" y="1763738"/>
            <a:ext cx="4377069" cy="46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1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</TotalTime>
  <Words>1751</Words>
  <Application>Microsoft Macintosh PowerPoint</Application>
  <PresentationFormat>On-screen Show (4:3)</PresentationFormat>
  <Paragraphs>177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Establish and Sustain Tobacco Cessation Programs </vt:lpstr>
      <vt:lpstr>Background Misuse and Abuse of Tobacco</vt:lpstr>
      <vt:lpstr>PowerPoint Presentation</vt:lpstr>
      <vt:lpstr>Did you know? </vt:lpstr>
      <vt:lpstr>Did you know? </vt:lpstr>
      <vt:lpstr>Prevalence of Daily Smoking:   25-64 years old</vt:lpstr>
      <vt:lpstr>Did you know? </vt:lpstr>
      <vt:lpstr>Facts</vt:lpstr>
      <vt:lpstr>Facts on Tobacco Cessation</vt:lpstr>
      <vt:lpstr>WHO Framework Convention on Tobacco Control – Article 14</vt:lpstr>
      <vt:lpstr>Examples of Tobacco Cessation Services </vt:lpstr>
      <vt:lpstr>Government’s Role in Tobacco Cessation Services </vt:lpstr>
      <vt:lpstr>How Governments can Reduce Likelihood of Tobacco-Related Diseases </vt:lpstr>
      <vt:lpstr>How Governments can Reduce Likelihood of Tobacco-Related Diseases (continued)</vt:lpstr>
      <vt:lpstr>Example of Successful Quit Line: Thailand </vt:lpstr>
      <vt:lpstr>Example of Tobacco Cessation Service</vt:lpstr>
      <vt:lpstr>Who to contact?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All Forms of Tobacco Advertising</dc:title>
  <dc:creator>Shannon Kogachi</dc:creator>
  <cp:lastModifiedBy>Erica Wong</cp:lastModifiedBy>
  <cp:revision>72</cp:revision>
  <dcterms:created xsi:type="dcterms:W3CDTF">2013-11-25T01:43:59Z</dcterms:created>
  <dcterms:modified xsi:type="dcterms:W3CDTF">2014-07-24T23:07:54Z</dcterms:modified>
</cp:coreProperties>
</file>