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3" r:id="rId1"/>
  </p:sldMasterIdLst>
  <p:notesMasterIdLst>
    <p:notesMasterId r:id="rId22"/>
  </p:notesMasterIdLst>
  <p:sldIdLst>
    <p:sldId id="256" r:id="rId2"/>
    <p:sldId id="273" r:id="rId3"/>
    <p:sldId id="257" r:id="rId4"/>
    <p:sldId id="258" r:id="rId5"/>
    <p:sldId id="272" r:id="rId6"/>
    <p:sldId id="274" r:id="rId7"/>
    <p:sldId id="259" r:id="rId8"/>
    <p:sldId id="260" r:id="rId9"/>
    <p:sldId id="261" r:id="rId10"/>
    <p:sldId id="275" r:id="rId11"/>
    <p:sldId id="262" r:id="rId12"/>
    <p:sldId id="276" r:id="rId13"/>
    <p:sldId id="277" r:id="rId14"/>
    <p:sldId id="278" r:id="rId15"/>
    <p:sldId id="264" r:id="rId16"/>
    <p:sldId id="266" r:id="rId17"/>
    <p:sldId id="268" r:id="rId18"/>
    <p:sldId id="267" r:id="rId19"/>
    <p:sldId id="265" r:id="rId20"/>
    <p:sldId id="270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89" autoAdjust="0"/>
    <p:restoredTop sz="89875" autoAdjust="0"/>
  </p:normalViewPr>
  <p:slideViewPr>
    <p:cSldViewPr snapToGrid="0" snapToObjects="1">
      <p:cViewPr>
        <p:scale>
          <a:sx n="60" d="100"/>
          <a:sy n="60" d="100"/>
        </p:scale>
        <p:origin x="-1752" y="-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88C63-EAD0-0640-AA54-044C4AFF8841}" type="datetimeFigureOut">
              <a:rPr lang="en-US" smtClean="0"/>
              <a:t>7/24/14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5DF1E-3F6B-6C4F-AC4C-61E4E4880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78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Relationship Id="rId3" Type="http://schemas.openxmlformats.org/officeDocument/2006/relationships/hyperlink" Target="http://www.wpro.who.int/tobacco/documents/betelnut.pdf" TargetMode="Externa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Relationship Id="rId3" Type="http://schemas.openxmlformats.org/officeDocument/2006/relationships/hyperlink" Target="http://www.appealforcommunities.org/media/docs/2336_CessationKit05Final.pdf" TargetMode="Externa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Relationship Id="rId3" Type="http://schemas.openxmlformats.org/officeDocument/2006/relationships/hyperlink" Target="http://www.appealforcommunities.org/media/docs/2336_CessationKit05Final.pdf" TargetMode="Externa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Relationship Id="rId3" Type="http://schemas.openxmlformats.org/officeDocument/2006/relationships/hyperlink" Target="http://www.who.int/tobacco/resources/publications/en/chapter5_to_annex2.pdf" TargetMode="Externa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Relationship Id="rId3" Type="http://schemas.openxmlformats.org/officeDocument/2006/relationships/hyperlink" Target="http://www.appealforcommunities.org/media/docs/2336_CessationKit05Final.pdf" TargetMode="Externa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Relationship Id="rId3" Type="http://schemas.openxmlformats.org/officeDocument/2006/relationships/hyperlink" Target="http://www.appealforcommunities.org/media/docs/2336_CessationKit05Final.pdf" TargetMode="Externa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Relationship Id="rId3" Type="http://schemas.openxmlformats.org/officeDocument/2006/relationships/hyperlink" Target="http://www.cdc.gov/mmwr/PDF/wk/mm5745.pdf" TargetMode="Externa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Relationship Id="rId3" Type="http://schemas.openxmlformats.org/officeDocument/2006/relationships/hyperlink" Target="http://www.who.int/fctc/guidelines/adopted/article_13/en/" TargetMode="Externa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Relationship Id="rId3" Type="http://schemas.openxmlformats.org/officeDocument/2006/relationships/hyperlink" Target="http://www.wpro.who.int/tobacco/documents/betelnut.pdf" TargetMode="Externa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 picture:</a:t>
            </a:r>
            <a:r>
              <a:rPr lang="en-US" baseline="0" dirty="0" smtClean="0"/>
              <a:t> http://</a:t>
            </a:r>
            <a:r>
              <a:rPr lang="en-US" baseline="0" dirty="0" err="1" smtClean="0"/>
              <a:t>www.hkpr.on.ca</a:t>
            </a:r>
            <a:r>
              <a:rPr lang="en-US" baseline="0" dirty="0" smtClean="0"/>
              <a:t>/portals/0/gallery/Images%20-%20Adults/Stop%20Smoking.jpg</a:t>
            </a:r>
          </a:p>
          <a:p>
            <a:r>
              <a:rPr lang="en-US" baseline="0" dirty="0" smtClean="0"/>
              <a:t>Bottom picture: http://</a:t>
            </a:r>
            <a:r>
              <a:rPr lang="en-US" baseline="0" dirty="0" err="1" smtClean="0"/>
              <a:t>drrussfuller.com</a:t>
            </a:r>
            <a:r>
              <a:rPr lang="en-US" baseline="0" dirty="0" smtClean="0"/>
              <a:t>/psychotherapy/smoking-cessation/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5DF1E-3F6B-6C4F-AC4C-61E4E4880C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779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http://</a:t>
            </a:r>
            <a:r>
              <a:rPr lang="en-US" dirty="0" err="1" smtClean="0"/>
              <a:t>www.naccho.org</a:t>
            </a:r>
            <a:r>
              <a:rPr lang="en-US" dirty="0" smtClean="0"/>
              <a:t>/topics/</a:t>
            </a:r>
            <a:r>
              <a:rPr lang="en-US" dirty="0" err="1" smtClean="0"/>
              <a:t>hpdp</a:t>
            </a:r>
            <a:r>
              <a:rPr lang="en-US" dirty="0" smtClean="0"/>
              <a:t>/tobacco/upload/tobacco-prevention-learners-</a:t>
            </a:r>
            <a:r>
              <a:rPr lang="en-US" dirty="0" err="1" smtClean="0"/>
              <a:t>guide.pdf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5DF1E-3F6B-6C4F-AC4C-61E4E4880C1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7263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Review of Areca (Betel) Nut and Tobacco Use in the Pacific – A Technical Report by the WHO, Western Pacific Region focuses on the reduction of smokeless tobacco use. 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World Health Organization, Western Pacific Region. Published in 2012.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http://www.wpro.who.int/tobacco/documents/betelnut.pdf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5DF1E-3F6B-6C4F-AC4C-61E4E4880C1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828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Tobacco Cessation Among Asian American and Pacific Islanders: A Community Approach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Asian Pacific Partners for Empowerment, Advocacy, and Leadership (APPEAL). 2012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http://www.appealforcommunities.org/media/docs/2336_CessationKit05Final.pdf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5DF1E-3F6B-6C4F-AC4C-61E4E4880C1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3777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Tobacco Cessation Among Asian American and Pacific Islanders: A Community Approach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Asian Pacific Partners for Empowerment, Advocacy, and Leadership (APPEAL). 2012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http://www.appealforcommunities.org/media/docs/2336_CessationKit05Final.pdf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5DF1E-3F6B-6C4F-AC4C-61E4E4880C1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054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WHO report on the global tobacco epidemic, 2013,  </a:t>
            </a:r>
            <a:r>
              <a:rPr lang="pl-PL" sz="1200" dirty="0" smtClean="0"/>
              <a:t>http://</a:t>
            </a:r>
            <a:r>
              <a:rPr lang="pl-PL" sz="1200" dirty="0" err="1" smtClean="0"/>
              <a:t>apps.who.int</a:t>
            </a:r>
            <a:r>
              <a:rPr lang="pl-PL" sz="1200" dirty="0" smtClean="0"/>
              <a:t>/</a:t>
            </a:r>
            <a:r>
              <a:rPr lang="pl-PL" sz="1200" dirty="0" err="1" smtClean="0"/>
              <a:t>iris</a:t>
            </a:r>
            <a:r>
              <a:rPr lang="pl-PL" sz="1200" dirty="0" smtClean="0"/>
              <a:t>/</a:t>
            </a:r>
            <a:r>
              <a:rPr lang="pl-PL" sz="1200" dirty="0" err="1" smtClean="0"/>
              <a:t>bitstream</a:t>
            </a:r>
            <a:r>
              <a:rPr lang="pl-PL" sz="1200" dirty="0" smtClean="0"/>
              <a:t>/10665/85380/1/9789241505871_eng.pdf</a:t>
            </a:r>
          </a:p>
          <a:p>
            <a:r>
              <a:rPr lang="pl-PL" sz="1200" dirty="0" smtClean="0"/>
              <a:t>Picture: </a:t>
            </a:r>
            <a:r>
              <a:rPr lang="pl-PL" sz="1200" dirty="0" err="1" smtClean="0"/>
              <a:t>https</a:t>
            </a:r>
            <a:r>
              <a:rPr lang="pl-PL" sz="1200" dirty="0" smtClean="0"/>
              <a:t>://</a:t>
            </a:r>
            <a:r>
              <a:rPr lang="pl-PL" sz="1200" dirty="0" err="1" smtClean="0"/>
              <a:t>connection.asco.org</a:t>
            </a:r>
            <a:r>
              <a:rPr lang="pl-PL" sz="1200" dirty="0" smtClean="0"/>
              <a:t>/Magazine/</a:t>
            </a:r>
            <a:r>
              <a:rPr lang="pl-PL" sz="1200" dirty="0" err="1" smtClean="0"/>
              <a:t>Article</a:t>
            </a:r>
            <a:r>
              <a:rPr lang="pl-PL" sz="1200" dirty="0" smtClean="0"/>
              <a:t>/ID/3360/New-ASCO-Resources-Help-Oncologists-Discuss-Tobacco-Cessation.aspx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5DF1E-3F6B-6C4F-AC4C-61E4E4880C1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828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Tools for Advancing Tobacco Control in 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XXIst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century: Policy Recommendations for Smoking Cessation and Treatment of Tobacco Dependence. World Health Organization. 2003.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http://www.who.int/tobacco/resources/publications/en/chapter5_to_annex2.pdf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5DF1E-3F6B-6C4F-AC4C-61E4E4880C1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3777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Tobacco Cessation Among Asian American and Pacific Islanders: A Community Approach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Asian Pacific Partners for Empowerment, Advocacy, and Leadership (APPEAL). 2012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http://www.appealforcommunities.org/media/docs/2336_CessationKit05Final.pdf</a:t>
            </a:r>
            <a:r>
              <a:rPr lang="en-US" dirty="0" smtClean="0">
                <a:effectLst/>
              </a:rPr>
              <a:t>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effectLst/>
              </a:rPr>
              <a:t>Picture: http://</a:t>
            </a:r>
            <a:r>
              <a:rPr lang="en-US" dirty="0" err="1" smtClean="0">
                <a:effectLst/>
              </a:rPr>
              <a:t>stopsmokingaids.me</a:t>
            </a:r>
            <a:r>
              <a:rPr lang="en-US" smtClean="0">
                <a:effectLst/>
              </a:rPr>
              <a:t>/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5DF1E-3F6B-6C4F-AC4C-61E4E4880C1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054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WHO report on the global tobacco epidemic, 2013,  </a:t>
            </a:r>
            <a:r>
              <a:rPr lang="pl-PL" dirty="0" smtClean="0"/>
              <a:t>http://</a:t>
            </a:r>
            <a:r>
              <a:rPr lang="pl-PL" dirty="0" err="1" smtClean="0"/>
              <a:t>apps.who.int</a:t>
            </a:r>
            <a:r>
              <a:rPr lang="pl-PL" dirty="0" smtClean="0"/>
              <a:t>/</a:t>
            </a:r>
            <a:r>
              <a:rPr lang="pl-PL" dirty="0" err="1" smtClean="0"/>
              <a:t>iris</a:t>
            </a:r>
            <a:r>
              <a:rPr lang="pl-PL" dirty="0" smtClean="0"/>
              <a:t>/</a:t>
            </a:r>
            <a:r>
              <a:rPr lang="pl-PL" dirty="0" err="1" smtClean="0"/>
              <a:t>bitstream</a:t>
            </a:r>
            <a:r>
              <a:rPr lang="pl-PL" dirty="0" smtClean="0"/>
              <a:t>/10665/85380/1/9789241505871_eng.pdf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5DF1E-3F6B-6C4F-AC4C-61E4E4880C1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9894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Tobacco Cessation Among Asian American and Pacific Islanders: A Community Approach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Asian Pacific Partners for Empowerment, Advocacy, and Leadership (APPEAL)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Published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2006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http://www.appealforcommunities.org/media/docs/2336_CessationKit05Final.pdf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5DF1E-3F6B-6C4F-AC4C-61E4E4880C1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84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Morbidity and Mortality</a:t>
            </a:r>
            <a:r>
              <a:rPr lang="en-US" baseline="0" dirty="0" smtClean="0"/>
              <a:t> Weekly Report, November 14, 2008; 57(48): 1226-1228. </a:t>
            </a:r>
            <a:r>
              <a:rPr lang="en-US" dirty="0" smtClean="0">
                <a:hlinkClick r:id="rId3"/>
              </a:rPr>
              <a:t>http://www.cdc.gov/mmwr/PDF/wk/mm5745.pdf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56D1B-15C8-49FA-8D33-E7BE18D5FF7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944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Figure:</a:t>
            </a:r>
            <a:r>
              <a:rPr lang="en-US" baseline="0" dirty="0" smtClean="0"/>
              <a:t> CDC vital signs, September 2010 Fact Sheet,  </a:t>
            </a:r>
            <a:r>
              <a:rPr lang="en-US" dirty="0" smtClean="0"/>
              <a:t>http://</a:t>
            </a:r>
            <a:r>
              <a:rPr lang="en-US" dirty="0" err="1" smtClean="0"/>
              <a:t>www.cdc.gov</a:t>
            </a:r>
            <a:r>
              <a:rPr lang="en-US" dirty="0" smtClean="0"/>
              <a:t>/</a:t>
            </a:r>
            <a:r>
              <a:rPr lang="en-US" dirty="0" err="1" smtClean="0"/>
              <a:t>VitalSigns</a:t>
            </a:r>
            <a:r>
              <a:rPr lang="en-US" dirty="0" smtClean="0"/>
              <a:t>/</a:t>
            </a:r>
            <a:r>
              <a:rPr lang="en-US" dirty="0" err="1" smtClean="0"/>
              <a:t>pdf</a:t>
            </a:r>
            <a:r>
              <a:rPr lang="en-US" dirty="0" smtClean="0"/>
              <a:t>/2010-09-vitalsigns.pdf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5DF1E-3F6B-6C4F-AC4C-61E4E4880C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755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World Health</a:t>
            </a:r>
            <a:r>
              <a:rPr lang="en-US" baseline="0" dirty="0" smtClean="0"/>
              <a:t> Organization Fact Sheet July 2013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5DF1E-3F6B-6C4F-AC4C-61E4E4880C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036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</a:t>
            </a:r>
            <a:r>
              <a:rPr lang="en-US" baseline="0" dirty="0" smtClean="0"/>
              <a:t> http://</a:t>
            </a:r>
            <a:r>
              <a:rPr lang="en-US" baseline="0" dirty="0" err="1" smtClean="0"/>
              <a:t>m.today.duke.edu</a:t>
            </a:r>
            <a:r>
              <a:rPr lang="en-US" baseline="0" dirty="0" smtClean="0"/>
              <a:t>/sites/default/files/quit%20smoking%20body_800.jpg, American Cancer Society and the Center of Disease Control Prevention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5DF1E-3F6B-6C4F-AC4C-61E4E4880C1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036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Slide source: YAP Tobacco Jeannie McKenzie (2-12).ppt</a:t>
            </a:r>
            <a:r>
              <a:rPr lang="en-US" baseline="0" dirty="0" smtClean="0"/>
              <a:t>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 smtClean="0"/>
              <a:t>Data Sources:  WHO </a:t>
            </a:r>
            <a:r>
              <a:rPr lang="en-AU" sz="1200" dirty="0" err="1" smtClean="0"/>
              <a:t>STEPs</a:t>
            </a:r>
            <a:r>
              <a:rPr lang="en-AU" sz="1200" dirty="0" smtClean="0"/>
              <a:t> . Fiji 2005; Nauru 2007; American Samoa  2007; Tokelau 2007;   Marshall Islands 2007; </a:t>
            </a:r>
            <a:r>
              <a:rPr lang="en-AU" sz="1200" dirty="0" err="1" smtClean="0"/>
              <a:t>FSM</a:t>
            </a:r>
            <a:r>
              <a:rPr lang="en-AU" sz="1200" dirty="0" smtClean="0"/>
              <a:t> 2008; Kiribati 2009; Solomon Islands 2010, </a:t>
            </a:r>
            <a:r>
              <a:rPr lang="en-AU" sz="1200" dirty="0" err="1" smtClean="0"/>
              <a:t>SPC</a:t>
            </a:r>
            <a:r>
              <a:rPr lang="en-AU" sz="1200" dirty="0" smtClean="0"/>
              <a:t>-   Wallis and Futuna 2009</a:t>
            </a:r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It is estimated that two people die each minute from tobacco-related disease in the Western Pacific.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</a:t>
            </a: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Jha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P.,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Ramasundarahettige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C., Landsman, V.,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Rostron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B.,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Thun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M., Anderson, R.N., McAfee, T., &amp;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R. (2013) 21st Century Hazards of Smoking and Benefits of Cessation in the United States. 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 England Journal of Medicine,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368:341–50. </a:t>
            </a:r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graph above shows that in</a:t>
            </a:r>
            <a:r>
              <a:rPr lang="en-US" baseline="0" dirty="0" smtClean="0"/>
              <a:t> the Pacific smoking is common and tends to be common among males.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5DF1E-3F6B-6C4F-AC4C-61E4E4880C1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127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Text</a:t>
            </a:r>
            <a:r>
              <a:rPr lang="en-US" baseline="0" dirty="0" smtClean="0"/>
              <a:t> source: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http://www.who.int/fctc/guidelines/adopted/article_13/en/</a:t>
            </a:r>
            <a:r>
              <a:rPr lang="en-US" dirty="0" smtClean="0">
                <a:effectLst/>
              </a:rPr>
              <a:t> </a:t>
            </a:r>
            <a:endParaRPr lang="en-US" sz="1200" u="sng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 smtClean="0">
                <a:effectLst/>
              </a:rPr>
              <a:t>Images:</a:t>
            </a:r>
            <a:r>
              <a:rPr lang="en-US" baseline="0" dirty="0" smtClean="0">
                <a:effectLst/>
              </a:rPr>
              <a:t> http://</a:t>
            </a:r>
            <a:r>
              <a:rPr lang="en-US" baseline="0" dirty="0" err="1" smtClean="0">
                <a:effectLst/>
              </a:rPr>
              <a:t>www.fhcp.com</a:t>
            </a:r>
            <a:r>
              <a:rPr lang="en-US" baseline="0" dirty="0" smtClean="0">
                <a:effectLst/>
              </a:rPr>
              <a:t>/health/programs/smoking-cessation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5DF1E-3F6B-6C4F-AC4C-61E4E4880C1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361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Review of Areca (Betel) Nut and Tobacco Use in the Pacific – A Technical Report by the WHO, Western Pacific Region focuses on the reduction of smokeless tobacco use. 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World Health Organization, Western Pacific Region. Published in 2012.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http://www.wpro.who.int/tobacco/documents/betelnut.pdf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5DF1E-3F6B-6C4F-AC4C-61E4E4880C1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8272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WHO report on the global tobacco epidemic, 2013,  </a:t>
            </a:r>
            <a:r>
              <a:rPr lang="pl-PL" dirty="0" smtClean="0"/>
              <a:t>http://</a:t>
            </a:r>
            <a:r>
              <a:rPr lang="pl-PL" dirty="0" err="1" smtClean="0"/>
              <a:t>apps.who.int</a:t>
            </a:r>
            <a:r>
              <a:rPr lang="pl-PL" dirty="0" smtClean="0"/>
              <a:t>/</a:t>
            </a:r>
            <a:r>
              <a:rPr lang="pl-PL" dirty="0" err="1" smtClean="0"/>
              <a:t>iris</a:t>
            </a:r>
            <a:r>
              <a:rPr lang="pl-PL" dirty="0" smtClean="0"/>
              <a:t>/</a:t>
            </a:r>
            <a:r>
              <a:rPr lang="pl-PL" dirty="0" err="1" smtClean="0"/>
              <a:t>bitstream</a:t>
            </a:r>
            <a:r>
              <a:rPr lang="pl-PL" dirty="0" smtClean="0"/>
              <a:t>/10665/85380/1/</a:t>
            </a:r>
            <a:r>
              <a:rPr lang="pl-PL" dirty="0" smtClean="0"/>
              <a:t>9789241505871_eng.pdf</a:t>
            </a:r>
          </a:p>
          <a:p>
            <a:endParaRPr lang="pl-PL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The </a:t>
            </a:r>
            <a:r>
              <a:rPr lang="pl-PL" dirty="0" err="1" smtClean="0"/>
              <a:t>graph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shows</a:t>
            </a:r>
            <a:r>
              <a:rPr lang="pl-PL" baseline="0" dirty="0" smtClean="0"/>
              <a:t> the </a:t>
            </a:r>
            <a:r>
              <a:rPr lang="pl-PL" baseline="0" dirty="0" err="1" smtClean="0"/>
              <a:t>number</a:t>
            </a:r>
            <a:r>
              <a:rPr lang="pl-PL" baseline="0" dirty="0" smtClean="0"/>
              <a:t> of </a:t>
            </a:r>
            <a:r>
              <a:rPr lang="pl-PL" baseline="0" dirty="0" err="1" smtClean="0"/>
              <a:t>countries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that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use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tobacco</a:t>
            </a:r>
            <a:r>
              <a:rPr lang="pl-PL" baseline="0" dirty="0" smtClean="0"/>
              <a:t> </a:t>
            </a:r>
            <a:r>
              <a:rPr lang="pl-PL" baseline="0" dirty="0" err="1" smtClean="0"/>
              <a:t>dependence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treatment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based</a:t>
            </a:r>
            <a:r>
              <a:rPr lang="pl-PL" baseline="0" dirty="0" smtClean="0"/>
              <a:t> on high, </a:t>
            </a:r>
            <a:r>
              <a:rPr lang="pl-PL" baseline="0" dirty="0" err="1" smtClean="0"/>
              <a:t>middle</a:t>
            </a:r>
            <a:r>
              <a:rPr lang="pl-PL" baseline="0" dirty="0" smtClean="0"/>
              <a:t> and </a:t>
            </a:r>
            <a:r>
              <a:rPr lang="pl-PL" baseline="0" dirty="0" err="1" smtClean="0"/>
              <a:t>low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income</a:t>
            </a:r>
            <a:r>
              <a:rPr lang="pl-PL" baseline="0" dirty="0" smtClean="0"/>
              <a:t>.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5DF1E-3F6B-6C4F-AC4C-61E4E4880C1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284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7/24/14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088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8B65E-5D9B-FC45-8C0E-A7439272DCB9}" type="datetimeFigureOut">
              <a:rPr lang="en-US" smtClean="0"/>
              <a:t>7/24/14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290C-EFD8-7248-A091-40AA7F97C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652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8B65E-5D9B-FC45-8C0E-A7439272DCB9}" type="datetimeFigureOut">
              <a:rPr lang="en-US" smtClean="0"/>
              <a:t>7/24/14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290C-EFD8-7248-A091-40AA7F97C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596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8B65E-5D9B-FC45-8C0E-A7439272DCB9}" type="datetimeFigureOut">
              <a:rPr lang="en-US" smtClean="0"/>
              <a:t>7/24/14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290C-EFD8-7248-A091-40AA7F97C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61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8B65E-5D9B-FC45-8C0E-A7439272DCB9}" type="datetimeFigureOut">
              <a:rPr lang="en-US" smtClean="0"/>
              <a:t>7/24/14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290C-EFD8-7248-A091-40AA7F97C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2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7/24/14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881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8B65E-5D9B-FC45-8C0E-A7439272DCB9}" type="datetimeFigureOut">
              <a:rPr lang="en-US" smtClean="0"/>
              <a:t>7/24/14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290C-EFD8-7248-A091-40AA7F97C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493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8B65E-5D9B-FC45-8C0E-A7439272DCB9}" type="datetimeFigureOut">
              <a:rPr lang="en-US" smtClean="0"/>
              <a:t>7/24/14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290C-EFD8-7248-A091-40AA7F97C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66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8B65E-5D9B-FC45-8C0E-A7439272DCB9}" type="datetimeFigureOut">
              <a:rPr lang="en-US" smtClean="0"/>
              <a:t>7/24/14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290C-EFD8-7248-A091-40AA7F97C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68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8B65E-5D9B-FC45-8C0E-A7439272DCB9}" type="datetimeFigureOut">
              <a:rPr lang="en-US" smtClean="0"/>
              <a:t>7/24/14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290C-EFD8-7248-A091-40AA7F97C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478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8B65E-5D9B-FC45-8C0E-A7439272DCB9}" type="datetimeFigureOut">
              <a:rPr lang="en-US" smtClean="0"/>
              <a:t>7/24/14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290C-EFD8-7248-A091-40AA7F97C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72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8B65E-5D9B-FC45-8C0E-A7439272DCB9}" type="datetimeFigureOut">
              <a:rPr lang="en-US" smtClean="0"/>
              <a:t>7/24/14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290C-EFD8-7248-A091-40AA7F97C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20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8B65E-5D9B-FC45-8C0E-A7439272DCB9}" type="datetimeFigureOut">
              <a:rPr lang="en-US" smtClean="0"/>
              <a:t>7/24/14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5290C-EFD8-7248-A091-40AA7F97C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779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89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microsoft.com/office/2007/relationships/hdphoto" Target="../media/hdphoto2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11967" y="250674"/>
            <a:ext cx="7920066" cy="2022096"/>
          </a:xfrm>
          <a:prstGeom prst="roundRect">
            <a:avLst/>
          </a:prstGeom>
          <a:solidFill>
            <a:srgbClr val="000090"/>
          </a:solidFill>
          <a:effectLst>
            <a:glow rad="101600">
              <a:srgbClr val="3366FF">
                <a:alpha val="75000"/>
              </a:srgbClr>
            </a:glow>
            <a:outerShdw blurRad="123825" dist="25400" dir="5400000" algn="tl" rotWithShape="0">
              <a:schemeClr val="bg2">
                <a:alpha val="4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190" y="5431417"/>
            <a:ext cx="9145190" cy="921738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latin typeface="Calibri"/>
                <a:cs typeface="Calibri"/>
              </a:rPr>
              <a:t>Establish and Sustain Tobacco Cessation Programs </a:t>
            </a:r>
            <a:endParaRPr lang="en-US" sz="4400" b="1" dirty="0">
              <a:latin typeface="Calibri"/>
              <a:cs typeface="Calibri"/>
            </a:endParaRPr>
          </a:p>
        </p:txBody>
      </p:sp>
      <p:pic>
        <p:nvPicPr>
          <p:cNvPr id="5" name="Picture 4" descr="Stop Smoking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25" b="89668" l="3639" r="98576">
                        <a14:foregroundMark x1="26424" y1="18081" x2="31487" y2="32841"/>
                        <a14:foregroundMark x1="78165" y1="18081" x2="79747" y2="81919"/>
                        <a14:foregroundMark x1="21361" y1="20295" x2="9494" y2="291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914" y="0"/>
            <a:ext cx="8070447" cy="2556866"/>
          </a:xfrm>
          <a:prstGeom prst="rect">
            <a:avLst/>
          </a:prstGeom>
        </p:spPr>
      </p:pic>
      <p:pic>
        <p:nvPicPr>
          <p:cNvPr id="7" name="Picture 6" descr="therapy-to-quit-smoking.jpg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01" b="89739" l="6875" r="99000">
                        <a14:foregroundMark x1="44500" y1="72015" x2="31125" y2="73134"/>
                        <a14:foregroundMark x1="27375" y1="71642" x2="13750" y2="72575"/>
                        <a14:foregroundMark x1="29500" y1="55224" x2="33875" y2="60261"/>
                        <a14:foregroundMark x1="65125" y1="66978" x2="70875" y2="67537"/>
                        <a14:foregroundMark x1="73625" y1="72575" x2="72250" y2="72575"/>
                        <a14:backgroundMark x1="66500" y1="68470" x2="72625" y2="720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7930" y="2272771"/>
            <a:ext cx="4528140" cy="303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028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838"/>
            <a:ext cx="8229600" cy="10461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WHO Framework Convention on Tobacco Control – Article 14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00" y="1333500"/>
            <a:ext cx="8648700" cy="48895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The Framework Convention on Tobacco Control by the World Health Organization identifies key policy interventions critical to combat tobacco</a:t>
            </a:r>
            <a:r>
              <a:rPr lang="en-US" sz="1800" dirty="0" smtClean="0"/>
              <a:t>.</a:t>
            </a:r>
          </a:p>
          <a:p>
            <a:pPr marL="228600" indent="0">
              <a:buNone/>
            </a:pPr>
            <a:r>
              <a:rPr lang="en-US" sz="1800" dirty="0" smtClean="0"/>
              <a:t>(</a:t>
            </a:r>
            <a:r>
              <a:rPr lang="en-US" sz="1800" dirty="0"/>
              <a:t>a) design </a:t>
            </a:r>
            <a:r>
              <a:rPr lang="en-US" sz="1800" dirty="0" smtClean="0"/>
              <a:t>&amp; </a:t>
            </a:r>
            <a:r>
              <a:rPr lang="en-US" sz="1800" dirty="0"/>
              <a:t>implement effective </a:t>
            </a:r>
            <a:r>
              <a:rPr lang="en-US" sz="1800" dirty="0" smtClean="0"/>
              <a:t>programs </a:t>
            </a:r>
            <a:r>
              <a:rPr lang="en-US" sz="1800" dirty="0"/>
              <a:t>aimed at promoting the cessation of tobacco use, in such locations as educational institutions, health care facilities, workplaces </a:t>
            </a:r>
            <a:r>
              <a:rPr lang="en-US" sz="1800" dirty="0" smtClean="0"/>
              <a:t>&amp; </a:t>
            </a:r>
            <a:r>
              <a:rPr lang="en-US" sz="1800" dirty="0"/>
              <a:t>sporting environments;</a:t>
            </a:r>
          </a:p>
          <a:p>
            <a:pPr marL="0" indent="0">
              <a:buNone/>
            </a:pPr>
            <a:endParaRPr lang="en-US" sz="1800" dirty="0" smtClean="0"/>
          </a:p>
          <a:p>
            <a:pPr marL="228600" indent="0">
              <a:buNone/>
            </a:pPr>
            <a:r>
              <a:rPr lang="en-US" sz="1800" dirty="0" smtClean="0"/>
              <a:t>(</a:t>
            </a:r>
            <a:r>
              <a:rPr lang="en-US" sz="1800" dirty="0"/>
              <a:t>b) include diagnosis </a:t>
            </a:r>
            <a:r>
              <a:rPr lang="en-US" sz="1800" dirty="0" smtClean="0"/>
              <a:t>&amp; </a:t>
            </a:r>
            <a:r>
              <a:rPr lang="en-US" sz="1800" dirty="0"/>
              <a:t>treatment of tobacco dependence </a:t>
            </a:r>
            <a:r>
              <a:rPr lang="en-US" sz="1800" dirty="0" smtClean="0"/>
              <a:t>&amp; </a:t>
            </a:r>
            <a:r>
              <a:rPr lang="en-US" sz="1800" dirty="0"/>
              <a:t>counselling services on cessation of tobacco use in national health </a:t>
            </a:r>
            <a:r>
              <a:rPr lang="en-US" sz="1800" dirty="0" smtClean="0"/>
              <a:t>&amp; </a:t>
            </a:r>
            <a:r>
              <a:rPr lang="en-US" sz="1800" dirty="0"/>
              <a:t>education </a:t>
            </a:r>
            <a:r>
              <a:rPr lang="en-US" sz="1800" dirty="0" smtClean="0"/>
              <a:t>programs</a:t>
            </a:r>
            <a:r>
              <a:rPr lang="en-US" sz="1800" dirty="0"/>
              <a:t>, plans </a:t>
            </a:r>
            <a:r>
              <a:rPr lang="en-US" sz="1800" dirty="0" smtClean="0"/>
              <a:t>&amp; </a:t>
            </a:r>
            <a:r>
              <a:rPr lang="en-US" sz="1800" dirty="0"/>
              <a:t>strategies, with the participation of health workers, community workers </a:t>
            </a:r>
            <a:r>
              <a:rPr lang="en-US" sz="1800" dirty="0" smtClean="0"/>
              <a:t>&amp; </a:t>
            </a:r>
            <a:r>
              <a:rPr lang="en-US" sz="1800" dirty="0"/>
              <a:t>social workers as appropriate;</a:t>
            </a:r>
          </a:p>
          <a:p>
            <a:pPr marL="0" indent="0">
              <a:buNone/>
            </a:pPr>
            <a:endParaRPr lang="en-US" sz="1800" dirty="0" smtClean="0"/>
          </a:p>
          <a:p>
            <a:pPr marL="228600" indent="0">
              <a:buNone/>
            </a:pPr>
            <a:r>
              <a:rPr lang="en-US" sz="1800" dirty="0" smtClean="0"/>
              <a:t>(</a:t>
            </a:r>
            <a:r>
              <a:rPr lang="en-US" sz="1800" dirty="0"/>
              <a:t>c) establish in health care facilities </a:t>
            </a:r>
            <a:r>
              <a:rPr lang="en-US" sz="1800" dirty="0" smtClean="0"/>
              <a:t>&amp; </a:t>
            </a:r>
            <a:r>
              <a:rPr lang="en-US" sz="1800" dirty="0"/>
              <a:t>rehabilitation </a:t>
            </a:r>
            <a:r>
              <a:rPr lang="en-US" sz="1800" dirty="0" smtClean="0"/>
              <a:t>centers programs </a:t>
            </a:r>
            <a:r>
              <a:rPr lang="en-US" sz="1800" dirty="0"/>
              <a:t>for diagnosing, </a:t>
            </a:r>
            <a:r>
              <a:rPr lang="en-US" sz="1800" dirty="0" smtClean="0"/>
              <a:t>counseling</a:t>
            </a:r>
            <a:r>
              <a:rPr lang="en-US" sz="1800" dirty="0"/>
              <a:t>, preventing </a:t>
            </a:r>
            <a:r>
              <a:rPr lang="en-US" sz="1800" dirty="0" smtClean="0"/>
              <a:t>&amp; treating </a:t>
            </a:r>
            <a:r>
              <a:rPr lang="en-US" sz="1800" dirty="0"/>
              <a:t>tobacco dependence</a:t>
            </a:r>
            <a:r>
              <a:rPr lang="en-US" sz="1800" dirty="0" smtClean="0"/>
              <a:t>;</a:t>
            </a:r>
          </a:p>
          <a:p>
            <a:pPr marL="0" indent="0">
              <a:buNone/>
            </a:pPr>
            <a:endParaRPr lang="en-US" sz="1800" dirty="0" smtClean="0"/>
          </a:p>
          <a:p>
            <a:pPr marL="228600" indent="0">
              <a:buNone/>
            </a:pPr>
            <a:r>
              <a:rPr lang="en-US" sz="1800" dirty="0" smtClean="0"/>
              <a:t>(d) collaborate </a:t>
            </a:r>
            <a:r>
              <a:rPr lang="en-US" sz="1800" dirty="0"/>
              <a:t>with other Parties to facilitate </a:t>
            </a:r>
            <a:r>
              <a:rPr lang="en-US" sz="1800" dirty="0" smtClean="0"/>
              <a:t>accessibility &amp; affordability </a:t>
            </a:r>
            <a:r>
              <a:rPr lang="en-US" sz="1800" dirty="0"/>
              <a:t>for treatment of tobacco dependence including pharmaceutical products pursuant to Article 22. Such products </a:t>
            </a:r>
            <a:r>
              <a:rPr lang="en-US" sz="1800" dirty="0" smtClean="0"/>
              <a:t>&amp; their </a:t>
            </a:r>
            <a:r>
              <a:rPr lang="en-US" sz="1800" dirty="0"/>
              <a:t>constituents may include medicines, products used to administer medicines </a:t>
            </a:r>
            <a:r>
              <a:rPr lang="en-US" sz="1800" dirty="0" smtClean="0"/>
              <a:t>&amp; diagnostics </a:t>
            </a:r>
            <a:r>
              <a:rPr lang="en-US" sz="1800" dirty="0"/>
              <a:t>when appropriate.</a:t>
            </a:r>
          </a:p>
        </p:txBody>
      </p:sp>
    </p:spTree>
    <p:extLst>
      <p:ext uri="{BB962C8B-B14F-4D97-AF65-F5344CB8AC3E}">
        <p14:creationId xmlns:p14="http://schemas.microsoft.com/office/powerpoint/2010/main" val="1814811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147638"/>
            <a:ext cx="8712200" cy="9445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alibri"/>
                <a:cs typeface="Calibri"/>
              </a:rPr>
              <a:t>Examples of Tobacco Cessation Services 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1752"/>
            <a:ext cx="8229600" cy="535524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Cessation counseling by medical provider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/>
                <a:cs typeface="Calibri"/>
              </a:rPr>
              <a:t>Smoke-Free Families 5 A’s          1. </a:t>
            </a:r>
            <a:r>
              <a:rPr lang="en-US" sz="1800" dirty="0" smtClean="0">
                <a:solidFill>
                  <a:srgbClr val="FF0000"/>
                </a:solidFill>
                <a:latin typeface="Calibri"/>
                <a:cs typeface="Calibri"/>
              </a:rPr>
              <a:t>ask</a:t>
            </a:r>
            <a:r>
              <a:rPr lang="en-US" sz="1800" dirty="0" smtClean="0">
                <a:latin typeface="Calibri"/>
                <a:cs typeface="Calibri"/>
              </a:rPr>
              <a:t> about smoking behavior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en-US" sz="1800" dirty="0">
                <a:latin typeface="Calibri"/>
                <a:cs typeface="Calibri"/>
              </a:rPr>
              <a:t>	</a:t>
            </a:r>
            <a:r>
              <a:rPr lang="en-US" sz="1800" dirty="0" smtClean="0">
                <a:latin typeface="Calibri"/>
                <a:cs typeface="Calibri"/>
              </a:rPr>
              <a:t>			2. </a:t>
            </a:r>
            <a:r>
              <a:rPr lang="en-US" sz="1800" dirty="0" smtClean="0">
                <a:solidFill>
                  <a:srgbClr val="FF0000"/>
                </a:solidFill>
                <a:latin typeface="Calibri"/>
                <a:cs typeface="Calibri"/>
              </a:rPr>
              <a:t>advise</a:t>
            </a:r>
            <a:r>
              <a:rPr lang="en-US" sz="1800" dirty="0" smtClean="0">
                <a:latin typeface="Calibri"/>
                <a:cs typeface="Calibri"/>
              </a:rPr>
              <a:t> all smokers to stop</a:t>
            </a:r>
          </a:p>
          <a:p>
            <a:pPr marL="914400" lvl="2" indent="0">
              <a:lnSpc>
                <a:spcPct val="80000"/>
              </a:lnSpc>
              <a:buNone/>
            </a:pPr>
            <a:r>
              <a:rPr lang="en-US" sz="1800" dirty="0" smtClean="0">
                <a:latin typeface="Calibri"/>
                <a:cs typeface="Calibri"/>
              </a:rPr>
              <a:t>			3. </a:t>
            </a:r>
            <a:r>
              <a:rPr lang="en-US" sz="1800" dirty="0" smtClean="0">
                <a:solidFill>
                  <a:srgbClr val="FF0000"/>
                </a:solidFill>
                <a:latin typeface="Calibri"/>
                <a:cs typeface="Calibri"/>
              </a:rPr>
              <a:t>assess</a:t>
            </a:r>
            <a:r>
              <a:rPr lang="en-US" sz="1800" dirty="0" smtClean="0">
                <a:latin typeface="Calibri"/>
                <a:cs typeface="Calibri"/>
              </a:rPr>
              <a:t> willingness to stop</a:t>
            </a:r>
          </a:p>
          <a:p>
            <a:pPr marL="914400" lvl="2" indent="0">
              <a:lnSpc>
                <a:spcPct val="80000"/>
              </a:lnSpc>
              <a:buNone/>
            </a:pPr>
            <a:r>
              <a:rPr lang="en-US" sz="1800" dirty="0" smtClean="0">
                <a:latin typeface="Calibri"/>
                <a:cs typeface="Calibri"/>
              </a:rPr>
              <a:t>			4.</a:t>
            </a:r>
            <a:r>
              <a:rPr lang="en-US" sz="1800" dirty="0" smtClean="0">
                <a:solidFill>
                  <a:srgbClr val="FF0000"/>
                </a:solidFill>
                <a:latin typeface="Calibri"/>
                <a:cs typeface="Calibri"/>
              </a:rPr>
              <a:t> assist </a:t>
            </a:r>
            <a:r>
              <a:rPr lang="en-US" sz="1800" dirty="0" smtClean="0">
                <a:latin typeface="Calibri"/>
                <a:cs typeface="Calibri"/>
              </a:rPr>
              <a:t>smokers to stop</a:t>
            </a:r>
          </a:p>
          <a:p>
            <a:pPr marL="914400" lvl="2" indent="0">
              <a:lnSpc>
                <a:spcPct val="80000"/>
              </a:lnSpc>
              <a:buNone/>
            </a:pPr>
            <a:r>
              <a:rPr lang="en-US" sz="1800" dirty="0" smtClean="0">
                <a:latin typeface="Calibri"/>
                <a:cs typeface="Calibri"/>
              </a:rPr>
              <a:t>			5. </a:t>
            </a:r>
            <a:r>
              <a:rPr lang="en-US" sz="1800" dirty="0" smtClean="0">
                <a:solidFill>
                  <a:srgbClr val="FF0000"/>
                </a:solidFill>
                <a:latin typeface="Calibri"/>
                <a:cs typeface="Calibri"/>
              </a:rPr>
              <a:t>arrange</a:t>
            </a:r>
            <a:r>
              <a:rPr lang="en-US" sz="1800" dirty="0" smtClean="0">
                <a:latin typeface="Calibri"/>
                <a:cs typeface="Calibri"/>
              </a:rPr>
              <a:t> follow-up visits 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Interventions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/>
                <a:cs typeface="Calibri"/>
              </a:rPr>
              <a:t>Individual, group, telephone, or online counseling 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/>
                <a:cs typeface="Calibri"/>
              </a:rPr>
              <a:t>Provide social support and enhance problem solving ability 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Over-the-counter nicotine replacement therapy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/>
                <a:cs typeface="Calibri"/>
              </a:rPr>
              <a:t>Patches, gum, nasal spray  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Prescription medication 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System changes recommended by the Agency for Healthcare Research and Quality (AHRQ) including: 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/>
                <a:cs typeface="Calibri"/>
              </a:rPr>
              <a:t>Implement a tobacco-use screening system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/>
                <a:cs typeface="Calibri"/>
              </a:rPr>
              <a:t>Implement healthcare provider training and feedback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/>
                <a:cs typeface="Calibri"/>
              </a:rPr>
              <a:t>Designating staff to be responsible for treatment program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libri"/>
                <a:cs typeface="Calibri"/>
              </a:rPr>
              <a:t>Providing insurance coverage for proven treatments </a:t>
            </a:r>
            <a:endParaRPr lang="en-US"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5632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81454"/>
            <a:ext cx="8534400" cy="758952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Calibri"/>
                <a:cs typeface="Calibri"/>
              </a:rPr>
              <a:t>Action for Control of </a:t>
            </a:r>
            <a:r>
              <a:rPr lang="en-US" sz="2800" b="1" dirty="0" smtClean="0">
                <a:latin typeface="Calibri"/>
                <a:cs typeface="Calibri"/>
              </a:rPr>
              <a:t>Betel </a:t>
            </a:r>
            <a:r>
              <a:rPr lang="en-US" sz="2800" b="1" dirty="0">
                <a:latin typeface="Calibri"/>
                <a:cs typeface="Calibri"/>
              </a:rPr>
              <a:t>N</a:t>
            </a:r>
            <a:r>
              <a:rPr lang="en-US" sz="2800" b="1" dirty="0" smtClean="0">
                <a:latin typeface="Calibri"/>
                <a:cs typeface="Calibri"/>
              </a:rPr>
              <a:t>ut </a:t>
            </a:r>
            <a:r>
              <a:rPr lang="en-US" sz="2800" b="1" dirty="0">
                <a:latin typeface="Calibri"/>
                <a:cs typeface="Calibri"/>
              </a:rPr>
              <a:t>and </a:t>
            </a:r>
            <a:r>
              <a:rPr lang="en-US" sz="2800" b="1" dirty="0" smtClean="0">
                <a:latin typeface="Calibri"/>
                <a:cs typeface="Calibri"/>
              </a:rPr>
              <a:t>Tobacco </a:t>
            </a:r>
            <a:r>
              <a:rPr lang="en-US" sz="2800" b="1" dirty="0">
                <a:latin typeface="Calibri"/>
                <a:cs typeface="Calibri"/>
              </a:rPr>
              <a:t>U</a:t>
            </a:r>
            <a:r>
              <a:rPr lang="en-US" sz="2800" b="1" dirty="0" smtClean="0">
                <a:latin typeface="Calibri"/>
                <a:cs typeface="Calibri"/>
              </a:rPr>
              <a:t>se</a:t>
            </a:r>
            <a:r>
              <a:rPr lang="en-US" sz="2800" b="1" dirty="0">
                <a:latin typeface="Calibri"/>
                <a:cs typeface="Calibri"/>
              </a:rPr>
              <a:t>: </a:t>
            </a:r>
            <a:r>
              <a:rPr lang="en-US" sz="2800" b="1" dirty="0" smtClean="0">
                <a:latin typeface="Calibri"/>
                <a:cs typeface="Calibri"/>
              </a:rPr>
              <a:t>Legislation </a:t>
            </a:r>
            <a:r>
              <a:rPr lang="en-US" sz="2800" b="1" dirty="0">
                <a:latin typeface="Calibri"/>
                <a:cs typeface="Calibri"/>
              </a:rPr>
              <a:t>and </a:t>
            </a:r>
            <a:r>
              <a:rPr lang="en-US" sz="2800" b="1" dirty="0" smtClean="0">
                <a:latin typeface="Calibri"/>
                <a:cs typeface="Calibri"/>
              </a:rPr>
              <a:t>Policies </a:t>
            </a:r>
            <a:endParaRPr lang="en-US" sz="2800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104" y="1254557"/>
            <a:ext cx="8889628" cy="5492520"/>
          </a:xfrm>
        </p:spPr>
        <p:txBody>
          <a:bodyPr>
            <a:noAutofit/>
          </a:bodyPr>
          <a:lstStyle/>
          <a:p>
            <a:pPr lvl="0"/>
            <a:r>
              <a:rPr lang="en-US" sz="2000" dirty="0">
                <a:latin typeface="Calibri"/>
                <a:cs typeface="Calibri"/>
              </a:rPr>
              <a:t>Social determinants (environmental, economic and sociocultural): 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Regulate sales of betel nut (make laws restricting sales to minors) 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Establish import and export trade policies 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Establish laws restricting betel nut use on school properties and at health care facilities</a:t>
            </a:r>
          </a:p>
          <a:p>
            <a:pPr lvl="0"/>
            <a:r>
              <a:rPr lang="en-US" sz="2000" dirty="0">
                <a:latin typeface="Calibri"/>
                <a:cs typeface="Calibri"/>
              </a:rPr>
              <a:t>Risk factors (chewing betel nut alone, chewing with tobacco or other substances)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Implement relevant supply and demand reduction provisions of the WHO FCTC</a:t>
            </a:r>
          </a:p>
          <a:p>
            <a:pPr lvl="0"/>
            <a:r>
              <a:rPr lang="en-US" sz="2000" dirty="0">
                <a:latin typeface="Calibri"/>
                <a:cs typeface="Calibri"/>
              </a:rPr>
              <a:t>Intermediate conditions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Mandate funding for oral screening and cessation services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Establish guidelines for screening precancerous conditions by oral health care providers</a:t>
            </a:r>
          </a:p>
          <a:p>
            <a:pPr lvl="0"/>
            <a:r>
              <a:rPr lang="en-US" sz="2000" dirty="0">
                <a:latin typeface="Calibri"/>
                <a:cs typeface="Calibri"/>
              </a:rPr>
              <a:t>End disease (oral cancer, other tobacco-related cancers)</a:t>
            </a:r>
          </a:p>
          <a:p>
            <a:pPr lvl="1"/>
            <a:r>
              <a:rPr lang="en-US" sz="2000" dirty="0">
                <a:latin typeface="Calibri"/>
                <a:cs typeface="Calibri"/>
              </a:rPr>
              <a:t>Pass legislation to support cancer registries, including mandatory reporting of oral and other cancers </a:t>
            </a:r>
          </a:p>
          <a:p>
            <a:pPr>
              <a:lnSpc>
                <a:spcPct val="120000"/>
              </a:lnSpc>
            </a:pPr>
            <a:endParaRPr lang="en-US"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8175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107" y="228600"/>
            <a:ext cx="8830919" cy="758952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Calibri"/>
                <a:cs typeface="Calibri"/>
              </a:rPr>
              <a:t>Key Steps to Implementing Cessation Programs and Policies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133517"/>
            <a:ext cx="8503920" cy="554668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800" b="1" dirty="0">
                <a:latin typeface="Calibri"/>
                <a:cs typeface="Calibri"/>
              </a:rPr>
              <a:t>Step 1</a:t>
            </a:r>
            <a:endParaRPr lang="en-US" sz="1800" dirty="0">
              <a:latin typeface="Calibri"/>
              <a:cs typeface="Calibri"/>
            </a:endParaRPr>
          </a:p>
          <a:p>
            <a:pPr marL="0" indent="0" algn="ctr">
              <a:buNone/>
            </a:pPr>
            <a:r>
              <a:rPr lang="en-US" sz="1800" dirty="0">
                <a:latin typeface="Calibri"/>
                <a:cs typeface="Calibri"/>
              </a:rPr>
              <a:t> Conduct Community Assessment</a:t>
            </a:r>
          </a:p>
          <a:p>
            <a:pPr marL="0" indent="0" algn="ctr">
              <a:buNone/>
            </a:pPr>
            <a:r>
              <a:rPr lang="en-US" sz="1800" dirty="0">
                <a:latin typeface="Calibri"/>
                <a:cs typeface="Calibri"/>
              </a:rPr>
              <a:t>Look to see if actions need to be done to still develop support, gather resources, and conduct appropriate research</a:t>
            </a:r>
          </a:p>
          <a:p>
            <a:pPr marL="0" indent="0" algn="ctr">
              <a:buNone/>
            </a:pPr>
            <a:r>
              <a:rPr lang="en-US" sz="1800" dirty="0">
                <a:latin typeface="Calibri"/>
                <a:cs typeface="Calibri"/>
              </a:rPr>
              <a:t> </a:t>
            </a:r>
          </a:p>
          <a:p>
            <a:pPr marL="0" indent="0" algn="ctr">
              <a:buNone/>
            </a:pPr>
            <a:r>
              <a:rPr lang="en-US" sz="1800" b="1" dirty="0">
                <a:latin typeface="Calibri"/>
                <a:cs typeface="Calibri"/>
              </a:rPr>
              <a:t> </a:t>
            </a:r>
            <a:endParaRPr lang="en-US" sz="1800" dirty="0">
              <a:latin typeface="Calibri"/>
              <a:cs typeface="Calibri"/>
            </a:endParaRPr>
          </a:p>
          <a:p>
            <a:pPr marL="0" indent="0" algn="ctr">
              <a:buNone/>
            </a:pPr>
            <a:r>
              <a:rPr lang="en-US" sz="1800" b="1" dirty="0">
                <a:latin typeface="Calibri"/>
                <a:cs typeface="Calibri"/>
              </a:rPr>
              <a:t>Step 2</a:t>
            </a:r>
            <a:endParaRPr lang="en-US" sz="1800" dirty="0">
              <a:latin typeface="Calibri"/>
              <a:cs typeface="Calibri"/>
            </a:endParaRPr>
          </a:p>
          <a:p>
            <a:pPr marL="0" indent="0" algn="ctr">
              <a:buNone/>
            </a:pPr>
            <a:r>
              <a:rPr lang="en-US" sz="1800" dirty="0">
                <a:latin typeface="Calibri"/>
                <a:cs typeface="Calibri"/>
              </a:rPr>
              <a:t>Locate Available Resources</a:t>
            </a:r>
          </a:p>
          <a:p>
            <a:pPr marL="0" indent="0" algn="ctr">
              <a:buNone/>
            </a:pPr>
            <a:r>
              <a:rPr lang="en-US" sz="1800" dirty="0">
                <a:latin typeface="Calibri"/>
                <a:cs typeface="Calibri"/>
              </a:rPr>
              <a:t>Use results of the communicate assessment to determine available resources and resources that are still needed</a:t>
            </a:r>
          </a:p>
          <a:p>
            <a:pPr marL="0" indent="0" algn="ctr">
              <a:buNone/>
            </a:pPr>
            <a:r>
              <a:rPr lang="en-US" sz="1800" dirty="0">
                <a:latin typeface="Calibri"/>
                <a:cs typeface="Calibri"/>
              </a:rPr>
              <a:t> </a:t>
            </a:r>
          </a:p>
          <a:p>
            <a:pPr marL="0" indent="0" algn="ctr">
              <a:buNone/>
            </a:pPr>
            <a:r>
              <a:rPr lang="en-US" sz="1800" dirty="0">
                <a:latin typeface="Calibri"/>
                <a:cs typeface="Calibri"/>
              </a:rPr>
              <a:t> </a:t>
            </a:r>
          </a:p>
          <a:p>
            <a:pPr marL="0" indent="0" algn="ctr">
              <a:buNone/>
            </a:pPr>
            <a:r>
              <a:rPr lang="en-US" sz="1800" b="1" dirty="0">
                <a:latin typeface="Calibri"/>
                <a:cs typeface="Calibri"/>
              </a:rPr>
              <a:t>Step 3</a:t>
            </a:r>
            <a:endParaRPr lang="en-US" sz="1800" dirty="0">
              <a:latin typeface="Calibri"/>
              <a:cs typeface="Calibri"/>
            </a:endParaRPr>
          </a:p>
          <a:p>
            <a:pPr marL="0" indent="0" algn="ctr">
              <a:buNone/>
            </a:pPr>
            <a:r>
              <a:rPr lang="en-US" sz="1800" dirty="0">
                <a:latin typeface="Calibri"/>
                <a:cs typeface="Calibri"/>
              </a:rPr>
              <a:t>Identify Cessation Strategies</a:t>
            </a:r>
          </a:p>
          <a:p>
            <a:pPr marL="0" indent="0" algn="ctr">
              <a:buNone/>
            </a:pPr>
            <a:r>
              <a:rPr lang="en-US" sz="1800" dirty="0">
                <a:latin typeface="Calibri"/>
                <a:cs typeface="Calibri"/>
              </a:rPr>
              <a:t>Consider pros and cons of different ways to approach cessation along with results from community assessments to determine what approaches might work best </a:t>
            </a:r>
          </a:p>
          <a:p>
            <a:pPr marL="0" indent="0" algn="ctr">
              <a:buNone/>
            </a:pPr>
            <a:r>
              <a:rPr lang="en-US" sz="1800" dirty="0">
                <a:latin typeface="Calibri"/>
                <a:cs typeface="Calibri"/>
              </a:rPr>
              <a:t>For lasting impact, consider policy strategies that will affect large groups of people</a:t>
            </a:r>
          </a:p>
          <a:p>
            <a:pPr marL="0" indent="0" algn="ctr">
              <a:buNone/>
            </a:pPr>
            <a:r>
              <a:rPr lang="en-US" sz="1800" dirty="0">
                <a:latin typeface="Calibri"/>
                <a:cs typeface="Calibri"/>
              </a:rPr>
              <a:t> </a:t>
            </a:r>
          </a:p>
          <a:p>
            <a:pPr marL="0" indent="0" algn="ctr">
              <a:buNone/>
            </a:pPr>
            <a:endParaRPr lang="en-US" sz="1800" dirty="0">
              <a:latin typeface="Calibri"/>
              <a:cs typeface="Calibri"/>
            </a:endParaRPr>
          </a:p>
          <a:p>
            <a:pPr marL="0" indent="0" algn="ctr">
              <a:buNone/>
            </a:pPr>
            <a:r>
              <a:rPr lang="en-US" sz="1800" dirty="0">
                <a:latin typeface="Calibri"/>
                <a:cs typeface="Calibri"/>
              </a:rPr>
              <a:t> </a:t>
            </a:r>
          </a:p>
          <a:p>
            <a:pPr marL="0" indent="0" algn="ctr">
              <a:buNone/>
            </a:pPr>
            <a:endParaRPr lang="en-US" sz="1800" dirty="0">
              <a:latin typeface="Calibri"/>
              <a:cs typeface="Calibri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350786" y="2524257"/>
            <a:ext cx="435079" cy="56439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4323746" y="4472844"/>
            <a:ext cx="435079" cy="56439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318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/>
                <a:cs typeface="Calibri"/>
              </a:rPr>
              <a:t>Key Steps (continued) 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403770"/>
            <a:ext cx="8503920" cy="5149430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en-US" dirty="0">
                <a:latin typeface="Calibri"/>
                <a:cs typeface="Calibri"/>
              </a:rPr>
              <a:t> </a:t>
            </a:r>
          </a:p>
          <a:p>
            <a:pPr marL="0" indent="0" algn="ctr">
              <a:buNone/>
            </a:pPr>
            <a:r>
              <a:rPr lang="en-US" sz="3800" b="1" dirty="0">
                <a:latin typeface="Calibri"/>
                <a:cs typeface="Calibri"/>
              </a:rPr>
              <a:t>Step 4</a:t>
            </a:r>
            <a:endParaRPr lang="en-US" sz="3800" dirty="0">
              <a:latin typeface="Calibri"/>
              <a:cs typeface="Calibri"/>
            </a:endParaRPr>
          </a:p>
          <a:p>
            <a:pPr marL="0" indent="0" algn="ctr">
              <a:buNone/>
            </a:pPr>
            <a:r>
              <a:rPr lang="en-US" sz="3800" dirty="0">
                <a:latin typeface="Calibri"/>
                <a:cs typeface="Calibri"/>
              </a:rPr>
              <a:t>Adopt strategies for cultural appropriateness</a:t>
            </a:r>
          </a:p>
          <a:p>
            <a:pPr marL="0" indent="0" algn="ctr">
              <a:buNone/>
            </a:pPr>
            <a:r>
              <a:rPr lang="en-US" sz="3800" dirty="0">
                <a:latin typeface="Calibri"/>
                <a:cs typeface="Calibri"/>
              </a:rPr>
              <a:t>Use results of community assessments and expertise of community leaders to reflect upon which aspects of selected strategies need to be uniquely designed to be successful</a:t>
            </a:r>
          </a:p>
          <a:p>
            <a:pPr marL="0" indent="0" algn="ctr">
              <a:buNone/>
            </a:pPr>
            <a:r>
              <a:rPr lang="en-US" dirty="0">
                <a:latin typeface="Calibri"/>
                <a:cs typeface="Calibri"/>
              </a:rPr>
              <a:t> </a:t>
            </a:r>
          </a:p>
          <a:p>
            <a:pPr marL="0" indent="0" algn="ctr">
              <a:buNone/>
            </a:pPr>
            <a:r>
              <a:rPr lang="en-US" dirty="0">
                <a:latin typeface="Calibri"/>
                <a:cs typeface="Calibri"/>
              </a:rPr>
              <a:t> </a:t>
            </a:r>
          </a:p>
          <a:p>
            <a:pPr marL="0" indent="0" algn="ctr">
              <a:buNone/>
            </a:pPr>
            <a:r>
              <a:rPr lang="en-US" b="1" dirty="0">
                <a:latin typeface="Calibri"/>
                <a:cs typeface="Calibri"/>
              </a:rPr>
              <a:t> </a:t>
            </a:r>
            <a:endParaRPr lang="en-US" dirty="0">
              <a:latin typeface="Calibri"/>
              <a:cs typeface="Calibri"/>
            </a:endParaRPr>
          </a:p>
          <a:p>
            <a:pPr marL="0" indent="0" algn="ctr">
              <a:buNone/>
            </a:pPr>
            <a:r>
              <a:rPr lang="en-US" sz="3800" b="1" dirty="0">
                <a:latin typeface="Calibri"/>
                <a:cs typeface="Calibri"/>
              </a:rPr>
              <a:t>Step 5</a:t>
            </a:r>
            <a:endParaRPr lang="en-US" sz="3800" dirty="0">
              <a:latin typeface="Calibri"/>
              <a:cs typeface="Calibri"/>
            </a:endParaRPr>
          </a:p>
          <a:p>
            <a:pPr marL="0" indent="0" algn="ctr">
              <a:buNone/>
            </a:pPr>
            <a:r>
              <a:rPr lang="en-US" sz="3800" dirty="0">
                <a:latin typeface="Calibri"/>
                <a:cs typeface="Calibri"/>
              </a:rPr>
              <a:t>Conduct Program or Policy Campaign</a:t>
            </a:r>
          </a:p>
          <a:p>
            <a:pPr marL="0" indent="0" algn="ctr">
              <a:buNone/>
            </a:pPr>
            <a:r>
              <a:rPr lang="en-US" sz="3800" dirty="0">
                <a:latin typeface="Calibri"/>
                <a:cs typeface="Calibri"/>
              </a:rPr>
              <a:t>Put your plan into actions to create the necessary policy and laws to achieve cessation programs</a:t>
            </a:r>
          </a:p>
          <a:p>
            <a:pPr marL="0" indent="0" algn="ctr">
              <a:buNone/>
            </a:pPr>
            <a:r>
              <a:rPr lang="en-US" b="1" dirty="0">
                <a:latin typeface="Calibri"/>
                <a:cs typeface="Calibri"/>
              </a:rPr>
              <a:t> </a:t>
            </a:r>
            <a:endParaRPr lang="en-US" dirty="0">
              <a:latin typeface="Calibri"/>
              <a:cs typeface="Calibri"/>
            </a:endParaRPr>
          </a:p>
          <a:p>
            <a:pPr marL="0" indent="0" algn="ctr">
              <a:buNone/>
            </a:pPr>
            <a:r>
              <a:rPr lang="en-US" b="1" dirty="0">
                <a:latin typeface="Calibri"/>
                <a:cs typeface="Calibri"/>
              </a:rPr>
              <a:t> </a:t>
            </a:r>
            <a:endParaRPr lang="en-US" dirty="0">
              <a:latin typeface="Calibri"/>
              <a:cs typeface="Calibri"/>
            </a:endParaRPr>
          </a:p>
          <a:p>
            <a:pPr marL="0" indent="0" algn="ctr">
              <a:buNone/>
            </a:pPr>
            <a:endParaRPr lang="en-US" b="1" dirty="0" smtClean="0">
              <a:latin typeface="Calibri"/>
              <a:cs typeface="Calibri"/>
            </a:endParaRPr>
          </a:p>
          <a:p>
            <a:pPr marL="0" indent="0" algn="ctr">
              <a:buNone/>
            </a:pPr>
            <a:r>
              <a:rPr lang="en-US" sz="3800" b="1" dirty="0" smtClean="0">
                <a:latin typeface="Calibri"/>
                <a:cs typeface="Calibri"/>
              </a:rPr>
              <a:t>Step </a:t>
            </a:r>
            <a:r>
              <a:rPr lang="en-US" sz="3800" b="1" dirty="0">
                <a:latin typeface="Calibri"/>
                <a:cs typeface="Calibri"/>
              </a:rPr>
              <a:t>6</a:t>
            </a:r>
            <a:endParaRPr lang="en-US" sz="3800" dirty="0">
              <a:latin typeface="Calibri"/>
              <a:cs typeface="Calibri"/>
            </a:endParaRPr>
          </a:p>
          <a:p>
            <a:pPr marL="0" indent="0" algn="ctr">
              <a:buNone/>
            </a:pPr>
            <a:r>
              <a:rPr lang="en-US" sz="3800" dirty="0">
                <a:latin typeface="Calibri"/>
                <a:cs typeface="Calibri"/>
              </a:rPr>
              <a:t>Evaluate Efforts</a:t>
            </a:r>
          </a:p>
          <a:p>
            <a:pPr marL="0" indent="0" algn="ctr">
              <a:buNone/>
            </a:pPr>
            <a:r>
              <a:rPr lang="en-US" sz="3800" dirty="0">
                <a:latin typeface="Calibri"/>
                <a:cs typeface="Calibri"/>
              </a:rPr>
              <a:t>Set up ways to determine whether or not cessation program and policy is meeting its original </a:t>
            </a:r>
            <a:r>
              <a:rPr lang="en-US" sz="3800" dirty="0" smtClean="0">
                <a:latin typeface="Calibri"/>
                <a:cs typeface="Calibri"/>
              </a:rPr>
              <a:t>goals</a:t>
            </a:r>
            <a:endParaRPr lang="en-US" sz="3800" dirty="0">
              <a:latin typeface="Calibri"/>
              <a:cs typeface="Calibri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361846" y="4510944"/>
            <a:ext cx="435079" cy="56439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4336446" y="2748175"/>
            <a:ext cx="435079" cy="56439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566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17954"/>
            <a:ext cx="8534400" cy="75895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Calibri"/>
                <a:cs typeface="Calibri"/>
              </a:rPr>
              <a:t>Government’s Role in Tobacco Cessation Services </a:t>
            </a:r>
            <a:endParaRPr lang="en-US" sz="3200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1102157"/>
            <a:ext cx="4673600" cy="54925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Calibri"/>
                <a:cs typeface="Calibri"/>
              </a:rPr>
              <a:t>Governments </a:t>
            </a:r>
            <a:r>
              <a:rPr lang="en-US" sz="2400" dirty="0">
                <a:latin typeface="Calibri"/>
                <a:cs typeface="Calibri"/>
              </a:rPr>
              <a:t>must support tobacco cessation programs.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en-US" sz="2400" dirty="0">
                <a:latin typeface="Calibri"/>
                <a:cs typeface="Calibri"/>
              </a:rPr>
              <a:t>Each country’s health care system should have primary responsibility for providing smoking cessation programs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en-US" sz="2400" dirty="0">
                <a:latin typeface="Calibri"/>
                <a:cs typeface="Calibri"/>
              </a:rPr>
              <a:t>Treatment and cessation services most effective when incorporated into a coordinated national tobacco control program</a:t>
            </a:r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en-US" sz="2400" dirty="0">
                <a:latin typeface="Calibri"/>
                <a:cs typeface="Calibri"/>
              </a:rPr>
              <a:t>Recommended that each country’s essential medicine list include nicotine replacement therapy (NRT)</a:t>
            </a:r>
          </a:p>
          <a:p>
            <a:pPr>
              <a:lnSpc>
                <a:spcPct val="120000"/>
              </a:lnSpc>
            </a:pP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4" name="Picture 3" descr="AC-2012-11_277x220_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8252" y="2295092"/>
            <a:ext cx="35179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383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107" y="228599"/>
            <a:ext cx="8830919" cy="1019217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Calibri"/>
                <a:cs typeface="Calibri"/>
              </a:rPr>
              <a:t>How Governments can Reduce Likelihood of Tobacco-Related </a:t>
            </a:r>
            <a:r>
              <a:rPr lang="en-US" sz="3200" b="1" dirty="0">
                <a:latin typeface="Calibri"/>
                <a:cs typeface="Calibri"/>
              </a:rPr>
              <a:t>D</a:t>
            </a:r>
            <a:r>
              <a:rPr lang="en-US" sz="3200" b="1" dirty="0" smtClean="0">
                <a:latin typeface="Calibri"/>
                <a:cs typeface="Calibri"/>
              </a:rPr>
              <a:t>iseases </a:t>
            </a:r>
            <a:endParaRPr lang="en-US" sz="3200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247817"/>
            <a:ext cx="8503920" cy="534769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i="1" dirty="0" smtClean="0">
                <a:latin typeface="Calibri"/>
                <a:cs typeface="Calibri"/>
              </a:rPr>
              <a:t>Recommendations by the Mayo Clinic</a:t>
            </a:r>
          </a:p>
          <a:p>
            <a:pPr lvl="0"/>
            <a:r>
              <a:rPr lang="en-US" sz="2200" dirty="0" smtClean="0">
                <a:latin typeface="Calibri"/>
                <a:cs typeface="Calibri"/>
              </a:rPr>
              <a:t>Make </a:t>
            </a:r>
            <a:r>
              <a:rPr lang="en-US" sz="2200" dirty="0">
                <a:latin typeface="Calibri"/>
                <a:cs typeface="Calibri"/>
              </a:rPr>
              <a:t>treatment a public health priority </a:t>
            </a:r>
          </a:p>
          <a:p>
            <a:pPr lvl="1">
              <a:buFontTx/>
              <a:buChar char="-"/>
            </a:pPr>
            <a:r>
              <a:rPr lang="en-US" sz="2200" dirty="0" smtClean="0">
                <a:latin typeface="Calibri"/>
                <a:cs typeface="Calibri"/>
              </a:rPr>
              <a:t>Governments </a:t>
            </a:r>
            <a:r>
              <a:rPr lang="en-US" sz="2200" dirty="0">
                <a:latin typeface="Calibri"/>
                <a:cs typeface="Calibri"/>
              </a:rPr>
              <a:t>must rank tobacco use treatment as an important public health </a:t>
            </a:r>
            <a:r>
              <a:rPr lang="en-US" sz="2200" dirty="0" smtClean="0">
                <a:latin typeface="Calibri"/>
                <a:cs typeface="Calibri"/>
              </a:rPr>
              <a:t>policy</a:t>
            </a:r>
            <a:endParaRPr lang="en-US" sz="2200" dirty="0">
              <a:latin typeface="Calibri"/>
              <a:cs typeface="Calibri"/>
            </a:endParaRPr>
          </a:p>
          <a:p>
            <a:pPr lvl="0"/>
            <a:r>
              <a:rPr lang="en-US" sz="2200" dirty="0">
                <a:latin typeface="Calibri"/>
                <a:cs typeface="Calibri"/>
              </a:rPr>
              <a:t>Set an example for peers and patients by ceasing tobacco use</a:t>
            </a:r>
          </a:p>
          <a:p>
            <a:pPr lvl="1">
              <a:buFontTx/>
              <a:buChar char="-"/>
            </a:pPr>
            <a:r>
              <a:rPr lang="en-US" sz="2200" dirty="0" smtClean="0">
                <a:latin typeface="Calibri"/>
                <a:cs typeface="Calibri"/>
              </a:rPr>
              <a:t>Government </a:t>
            </a:r>
            <a:r>
              <a:rPr lang="en-US" sz="2200" dirty="0">
                <a:latin typeface="Calibri"/>
                <a:cs typeface="Calibri"/>
              </a:rPr>
              <a:t>can help this process by funding treatment and education programs for health professionals in training </a:t>
            </a:r>
          </a:p>
          <a:p>
            <a:pPr lvl="0"/>
            <a:r>
              <a:rPr lang="en-US" sz="2200" dirty="0">
                <a:latin typeface="Calibri"/>
                <a:cs typeface="Calibri"/>
              </a:rPr>
              <a:t>Fund effective treatment</a:t>
            </a:r>
          </a:p>
          <a:p>
            <a:pPr lvl="1">
              <a:buFontTx/>
              <a:buChar char="-"/>
            </a:pPr>
            <a:r>
              <a:rPr lang="en-US" sz="2200" dirty="0" smtClean="0">
                <a:latin typeface="Calibri"/>
                <a:cs typeface="Calibri"/>
              </a:rPr>
              <a:t>Find </a:t>
            </a:r>
            <a:r>
              <a:rPr lang="en-US" sz="2200" dirty="0">
                <a:latin typeface="Calibri"/>
                <a:cs typeface="Calibri"/>
              </a:rPr>
              <a:t>treatments based on methods that have been demonstrated to be effective </a:t>
            </a:r>
            <a:endParaRPr lang="en-US" sz="2200" dirty="0" smtClean="0">
              <a:latin typeface="Calibri"/>
              <a:cs typeface="Calibri"/>
            </a:endParaRPr>
          </a:p>
          <a:p>
            <a:pPr lvl="1">
              <a:buFontTx/>
              <a:buChar char="-"/>
            </a:pPr>
            <a:r>
              <a:rPr lang="en-US" sz="2200" dirty="0" smtClean="0">
                <a:latin typeface="Calibri"/>
                <a:cs typeface="Calibri"/>
              </a:rPr>
              <a:t>Make </a:t>
            </a:r>
            <a:r>
              <a:rPr lang="en-US" sz="2200" dirty="0">
                <a:latin typeface="Calibri"/>
                <a:cs typeface="Calibri"/>
              </a:rPr>
              <a:t>these effective treatments widely available </a:t>
            </a:r>
            <a:endParaRPr lang="en-US" sz="2200" dirty="0" smtClean="0">
              <a:latin typeface="Calibri"/>
              <a:cs typeface="Calibri"/>
            </a:endParaRPr>
          </a:p>
          <a:p>
            <a:pPr lvl="1">
              <a:buFontTx/>
              <a:buChar char="-"/>
            </a:pPr>
            <a:r>
              <a:rPr lang="en-US" sz="2200" dirty="0" smtClean="0">
                <a:latin typeface="Calibri"/>
                <a:cs typeface="Calibri"/>
              </a:rPr>
              <a:t>Full </a:t>
            </a:r>
            <a:r>
              <a:rPr lang="en-US" sz="2200" dirty="0">
                <a:latin typeface="Calibri"/>
                <a:cs typeface="Calibri"/>
              </a:rPr>
              <a:t>range of treatments (ex: behavioral and pharmacological, singly or both) should be offered and made accessible to all tobacco users </a:t>
            </a:r>
          </a:p>
          <a:p>
            <a:pPr marL="0" indent="0">
              <a:buNone/>
            </a:pPr>
            <a:endParaRPr lang="en-US"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5611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>
                <a:latin typeface="Calibri"/>
                <a:cs typeface="Calibri"/>
              </a:rPr>
              <a:t>How </a:t>
            </a:r>
            <a:r>
              <a:rPr lang="en-US" sz="3600" b="1" dirty="0" smtClean="0">
                <a:latin typeface="Calibri"/>
                <a:cs typeface="Calibri"/>
              </a:rPr>
              <a:t>Governments </a:t>
            </a:r>
            <a:r>
              <a:rPr lang="en-US" sz="3600" b="1" dirty="0">
                <a:latin typeface="Calibri"/>
                <a:cs typeface="Calibri"/>
              </a:rPr>
              <a:t>can Reduce Likelihood of Tobacco-Related Diseases </a:t>
            </a:r>
            <a:r>
              <a:rPr lang="en-US" sz="3600" b="1" dirty="0" smtClean="0">
                <a:latin typeface="Calibri"/>
                <a:cs typeface="Calibri"/>
              </a:rPr>
              <a:t>(continued)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9364" y="1403770"/>
            <a:ext cx="6336307" cy="4980040"/>
          </a:xfrm>
        </p:spPr>
        <p:txBody>
          <a:bodyPr>
            <a:normAutofit/>
          </a:bodyPr>
          <a:lstStyle/>
          <a:p>
            <a:pPr lvl="0"/>
            <a:r>
              <a:rPr lang="en-US" sz="2200" dirty="0">
                <a:latin typeface="Calibri"/>
                <a:cs typeface="Calibri"/>
              </a:rPr>
              <a:t>Motivate tobacco users to quit</a:t>
            </a:r>
          </a:p>
          <a:p>
            <a:pPr lvl="1">
              <a:buFontTx/>
              <a:buChar char="-"/>
            </a:pPr>
            <a:r>
              <a:rPr lang="en-US" sz="2200" dirty="0" smtClean="0">
                <a:latin typeface="Calibri"/>
                <a:cs typeface="Calibri"/>
              </a:rPr>
              <a:t>Responsible </a:t>
            </a:r>
            <a:r>
              <a:rPr lang="en-US" sz="2200" dirty="0">
                <a:latin typeface="Calibri"/>
                <a:cs typeface="Calibri"/>
              </a:rPr>
              <a:t>for educating the public about health risks of tobacco use and encouraging tobacco users to seek treatment </a:t>
            </a:r>
            <a:endParaRPr lang="en-US" sz="2200" dirty="0" smtClean="0">
              <a:latin typeface="Calibri"/>
              <a:cs typeface="Calibri"/>
            </a:endParaRPr>
          </a:p>
          <a:p>
            <a:pPr lvl="1">
              <a:buFontTx/>
              <a:buChar char="-"/>
            </a:pPr>
            <a:r>
              <a:rPr lang="en-US" sz="2200" dirty="0" smtClean="0">
                <a:latin typeface="Calibri"/>
                <a:cs typeface="Calibri"/>
              </a:rPr>
              <a:t>Help </a:t>
            </a:r>
            <a:r>
              <a:rPr lang="en-US" sz="2200" dirty="0">
                <a:latin typeface="Calibri"/>
                <a:cs typeface="Calibri"/>
              </a:rPr>
              <a:t>make treatment more available, accessible and </a:t>
            </a:r>
            <a:r>
              <a:rPr lang="en-US" sz="2200" dirty="0" smtClean="0">
                <a:latin typeface="Calibri"/>
                <a:cs typeface="Calibri"/>
              </a:rPr>
              <a:t>affordable</a:t>
            </a:r>
          </a:p>
          <a:p>
            <a:pPr marL="457200" lvl="1" indent="0">
              <a:buNone/>
            </a:pPr>
            <a:endParaRPr lang="en-US" sz="2200" dirty="0">
              <a:latin typeface="Calibri"/>
              <a:cs typeface="Calibri"/>
            </a:endParaRPr>
          </a:p>
          <a:p>
            <a:pPr lvl="0"/>
            <a:r>
              <a:rPr lang="en-US" sz="2200" dirty="0">
                <a:latin typeface="Calibri"/>
                <a:cs typeface="Calibri"/>
              </a:rPr>
              <a:t>Monitor and regulate tobacco processing, marketing, and sales</a:t>
            </a:r>
          </a:p>
          <a:p>
            <a:pPr lvl="1">
              <a:buFontTx/>
              <a:buChar char="-"/>
            </a:pPr>
            <a:r>
              <a:rPr lang="en-US" sz="2200" dirty="0" smtClean="0">
                <a:latin typeface="Calibri"/>
                <a:cs typeface="Calibri"/>
              </a:rPr>
              <a:t>Governments </a:t>
            </a:r>
            <a:r>
              <a:rPr lang="en-US" sz="2200" dirty="0">
                <a:latin typeface="Calibri"/>
                <a:cs typeface="Calibri"/>
              </a:rPr>
              <a:t>should monitor and report on tobacco use and should tax and regulate sales of tobacco products -&gt; can reduce initiation of tobacco use and help fund effective </a:t>
            </a:r>
            <a:r>
              <a:rPr lang="en-US" sz="2200" dirty="0" smtClean="0">
                <a:latin typeface="Calibri"/>
                <a:cs typeface="Calibri"/>
              </a:rPr>
              <a:t>treatment</a:t>
            </a:r>
          </a:p>
          <a:p>
            <a:pPr marL="457200" lvl="1" indent="0">
              <a:buNone/>
            </a:pPr>
            <a:endParaRPr lang="en-US" sz="2200" dirty="0">
              <a:latin typeface="Calibri"/>
              <a:cs typeface="Calibri"/>
            </a:endParaRPr>
          </a:p>
          <a:p>
            <a:pPr marL="0" indent="0" algn="ctr">
              <a:buNone/>
            </a:pPr>
            <a:endParaRPr lang="en-US" sz="2000" dirty="0">
              <a:latin typeface="Calibri"/>
              <a:cs typeface="Calibri"/>
            </a:endParaRPr>
          </a:p>
        </p:txBody>
      </p:sp>
      <p:pic>
        <p:nvPicPr>
          <p:cNvPr id="7" name="Picture 6" descr="smoking-cessation-programs-232x30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496" y="2320914"/>
            <a:ext cx="212140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128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Calibri"/>
                <a:cs typeface="Calibri"/>
              </a:rPr>
              <a:t>Example of Successful Quit Line: Thailand 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3" y="1527048"/>
            <a:ext cx="4378282" cy="493999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6600"/>
                </a:solidFill>
                <a:latin typeface="Calibri"/>
                <a:cs typeface="Calibri"/>
              </a:rPr>
              <a:t>2009: set up national Quit line</a:t>
            </a:r>
            <a:r>
              <a:rPr lang="en-US" dirty="0" smtClean="0">
                <a:latin typeface="Calibri"/>
                <a:cs typeface="Calibri"/>
              </a:rPr>
              <a:t>, </a:t>
            </a:r>
            <a:r>
              <a:rPr lang="en-US" dirty="0" err="1" smtClean="0">
                <a:latin typeface="Calibri"/>
                <a:cs typeface="Calibri"/>
              </a:rPr>
              <a:t>Quitline</a:t>
            </a:r>
            <a:r>
              <a:rPr lang="en-US" dirty="0" smtClean="0">
                <a:latin typeface="Calibri"/>
                <a:cs typeface="Calibri"/>
              </a:rPr>
              <a:t> 1600</a:t>
            </a:r>
          </a:p>
          <a:p>
            <a:r>
              <a:rPr lang="en-US" dirty="0" smtClean="0">
                <a:latin typeface="Calibri"/>
                <a:cs typeface="Calibri"/>
              </a:rPr>
              <a:t>Has been operating 12.5 hours/day, 5 days/week</a:t>
            </a:r>
          </a:p>
          <a:p>
            <a:r>
              <a:rPr lang="en-US" dirty="0" smtClean="0">
                <a:latin typeface="Calibri"/>
                <a:cs typeface="Calibri"/>
              </a:rPr>
              <a:t>Have </a:t>
            </a:r>
            <a:r>
              <a:rPr lang="en-US" dirty="0" smtClean="0">
                <a:solidFill>
                  <a:srgbClr val="FF6600"/>
                </a:solidFill>
                <a:latin typeface="Calibri"/>
                <a:cs typeface="Calibri"/>
              </a:rPr>
              <a:t>more than 11,000 calls</a:t>
            </a:r>
            <a:r>
              <a:rPr lang="en-US" dirty="0" smtClean="0">
                <a:latin typeface="Calibri"/>
                <a:cs typeface="Calibri"/>
              </a:rPr>
              <a:t> logged each month</a:t>
            </a:r>
          </a:p>
          <a:p>
            <a:r>
              <a:rPr lang="en-US" dirty="0" smtClean="0">
                <a:solidFill>
                  <a:srgbClr val="FF6600"/>
                </a:solidFill>
                <a:latin typeface="Calibri"/>
                <a:cs typeface="Calibri"/>
              </a:rPr>
              <a:t>Quality monitoring system implemented in 2011 </a:t>
            </a:r>
            <a:r>
              <a:rPr lang="en-US" dirty="0" smtClean="0">
                <a:latin typeface="Calibri"/>
                <a:cs typeface="Calibri"/>
              </a:rPr>
              <a:t>to provide counselors with feedback</a:t>
            </a:r>
          </a:p>
          <a:p>
            <a:r>
              <a:rPr lang="en-US" dirty="0" smtClean="0">
                <a:solidFill>
                  <a:srgbClr val="FF6600"/>
                </a:solidFill>
                <a:latin typeface="Calibri"/>
                <a:cs typeface="Calibri"/>
              </a:rPr>
              <a:t>30%</a:t>
            </a:r>
            <a:r>
              <a:rPr lang="en-US" dirty="0" smtClean="0">
                <a:latin typeface="Calibri"/>
                <a:cs typeface="Calibri"/>
              </a:rPr>
              <a:t> of those who quit remain abstinent 6 months later-&gt; </a:t>
            </a:r>
            <a:r>
              <a:rPr lang="en-US" dirty="0" smtClean="0">
                <a:solidFill>
                  <a:srgbClr val="FF6600"/>
                </a:solidFill>
                <a:latin typeface="Calibri"/>
                <a:cs typeface="Calibri"/>
              </a:rPr>
              <a:t>3x the rate of those receiving no assistance </a:t>
            </a:r>
          </a:p>
          <a:p>
            <a:endParaRPr lang="en-US" dirty="0" smtClean="0">
              <a:latin typeface="Calibri"/>
              <a:cs typeface="Calibri"/>
            </a:endParaRPr>
          </a:p>
        </p:txBody>
      </p:sp>
      <p:pic>
        <p:nvPicPr>
          <p:cNvPr id="5" name="Picture 4" descr="Screen Shot 2013-11-28 at 12.11.17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0035" y="1966224"/>
            <a:ext cx="4250284" cy="294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148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9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alibri"/>
                <a:cs typeface="Calibri"/>
              </a:rPr>
              <a:t>Example of Tobacco Cessation Service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102909"/>
            <a:ext cx="8610599" cy="55010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Calibri"/>
                <a:cs typeface="Calibri"/>
              </a:rPr>
              <a:t>Project Habit: Hmong Against Big Tobacco</a:t>
            </a:r>
          </a:p>
          <a:p>
            <a:r>
              <a:rPr lang="en-US" sz="1600" dirty="0" smtClean="0">
                <a:latin typeface="Calibri"/>
                <a:cs typeface="Calibri"/>
              </a:rPr>
              <a:t>Collaboration between Hmong community and La Crosse County Health Department in Wisconsin</a:t>
            </a:r>
          </a:p>
          <a:p>
            <a:r>
              <a:rPr lang="en-US" sz="1600" dirty="0" smtClean="0">
                <a:latin typeface="Calibri"/>
                <a:cs typeface="Calibri"/>
              </a:rPr>
              <a:t>Gathered community input and conducted surveys </a:t>
            </a:r>
          </a:p>
          <a:p>
            <a:pPr lvl="1"/>
            <a:r>
              <a:rPr lang="en-US" sz="1600" dirty="0" smtClean="0">
                <a:latin typeface="Calibri"/>
                <a:cs typeface="Calibri"/>
              </a:rPr>
              <a:t>Important cultural aspect: Hmong community is patriarchal and respect is paid to the elders -&gt; factors had to be interwoven into delivery of services </a:t>
            </a:r>
          </a:p>
          <a:p>
            <a:r>
              <a:rPr lang="en-US" sz="1600" dirty="0">
                <a:latin typeface="Calibri"/>
                <a:cs typeface="Calibri"/>
              </a:rPr>
              <a:t>C</a:t>
            </a:r>
            <a:r>
              <a:rPr lang="en-US" sz="1600" dirty="0" smtClean="0">
                <a:latin typeface="Calibri"/>
                <a:cs typeface="Calibri"/>
              </a:rPr>
              <a:t>ommunity education to increase tobacco issues and encourage smokers to quit </a:t>
            </a:r>
          </a:p>
          <a:p>
            <a:pPr lvl="1"/>
            <a:r>
              <a:rPr lang="en-US" sz="1600" dirty="0">
                <a:latin typeface="Calibri"/>
                <a:cs typeface="Calibri"/>
              </a:rPr>
              <a:t>Guest speakers: Hmong physicians, clan leaders, ex-smokers, key community </a:t>
            </a:r>
            <a:r>
              <a:rPr lang="en-US" sz="1600" dirty="0" smtClean="0">
                <a:latin typeface="Calibri"/>
                <a:cs typeface="Calibri"/>
              </a:rPr>
              <a:t>leaders </a:t>
            </a:r>
          </a:p>
          <a:p>
            <a:r>
              <a:rPr lang="en-US" sz="1600" dirty="0" smtClean="0">
                <a:latin typeface="Calibri"/>
                <a:cs typeface="Calibri"/>
              </a:rPr>
              <a:t>Individual counseling provided: </a:t>
            </a:r>
          </a:p>
          <a:p>
            <a:pPr lvl="1"/>
            <a:r>
              <a:rPr lang="en-US" sz="1600" dirty="0">
                <a:latin typeface="Calibri"/>
                <a:cs typeface="Calibri"/>
              </a:rPr>
              <a:t>American Lung Association’s Freedom from Smoking curriculum adopted </a:t>
            </a:r>
            <a:r>
              <a:rPr lang="en-US" sz="1600" dirty="0" smtClean="0">
                <a:latin typeface="Calibri"/>
                <a:cs typeface="Calibri"/>
              </a:rPr>
              <a:t>&amp; </a:t>
            </a:r>
            <a:r>
              <a:rPr lang="en-US" sz="1600" dirty="0">
                <a:latin typeface="Calibri"/>
                <a:cs typeface="Calibri"/>
              </a:rPr>
              <a:t>culturally tailored </a:t>
            </a:r>
          </a:p>
          <a:p>
            <a:pPr lvl="1"/>
            <a:r>
              <a:rPr lang="en-US" sz="1600" dirty="0">
                <a:latin typeface="Calibri"/>
                <a:cs typeface="Calibri"/>
              </a:rPr>
              <a:t>Pictures widely used to show tobacco related diseases </a:t>
            </a:r>
            <a:endParaRPr lang="en-US" sz="1600" dirty="0" smtClean="0">
              <a:latin typeface="Calibri"/>
              <a:cs typeface="Calibri"/>
            </a:endParaRPr>
          </a:p>
          <a:p>
            <a:r>
              <a:rPr lang="en-US" sz="1600" dirty="0" smtClean="0">
                <a:latin typeface="Calibri"/>
                <a:cs typeface="Calibri"/>
              </a:rPr>
              <a:t>Tobacco prevention and cessation video: </a:t>
            </a:r>
          </a:p>
          <a:p>
            <a:pPr lvl="1"/>
            <a:r>
              <a:rPr lang="en-US" sz="1600" dirty="0" smtClean="0">
                <a:latin typeface="Calibri"/>
                <a:cs typeface="Calibri"/>
              </a:rPr>
              <a:t>High </a:t>
            </a:r>
            <a:r>
              <a:rPr lang="en-US" sz="1600" dirty="0">
                <a:latin typeface="Calibri"/>
                <a:cs typeface="Calibri"/>
              </a:rPr>
              <a:t>illiteracy rate amongst Hmong elderly so video is highly effective </a:t>
            </a:r>
            <a:endParaRPr lang="en-US" sz="1600" dirty="0" smtClean="0">
              <a:latin typeface="Calibri"/>
              <a:cs typeface="Calibri"/>
            </a:endParaRPr>
          </a:p>
          <a:p>
            <a:r>
              <a:rPr lang="en-US" sz="1600" dirty="0" smtClean="0">
                <a:latin typeface="Calibri"/>
                <a:cs typeface="Calibri"/>
              </a:rPr>
              <a:t>Telephone quit line: </a:t>
            </a:r>
          </a:p>
          <a:p>
            <a:pPr lvl="1"/>
            <a:r>
              <a:rPr lang="en-US" sz="1600" dirty="0" smtClean="0">
                <a:latin typeface="Calibri"/>
                <a:cs typeface="Calibri"/>
              </a:rPr>
              <a:t>&lt; 1% of Hmong population call the quit line</a:t>
            </a:r>
          </a:p>
          <a:p>
            <a:pPr lvl="1"/>
            <a:r>
              <a:rPr lang="en-US" sz="1600" dirty="0" smtClean="0">
                <a:latin typeface="Calibri"/>
                <a:cs typeface="Calibri"/>
              </a:rPr>
              <a:t>Not a traditional practice in Hmong culture to call someone you do not know </a:t>
            </a:r>
          </a:p>
          <a:p>
            <a:pPr lvl="1"/>
            <a:r>
              <a:rPr lang="en-US" sz="1600" dirty="0" smtClean="0">
                <a:latin typeface="Calibri"/>
                <a:cs typeface="Calibri"/>
              </a:rPr>
              <a:t>Project HABIT working with quit line to obtain written consent from smokers which enables Quit Line to call smokers directly </a:t>
            </a:r>
          </a:p>
          <a:p>
            <a:pPr lvl="1"/>
            <a:r>
              <a:rPr lang="en-US" sz="1600" dirty="0" smtClean="0">
                <a:latin typeface="Calibri"/>
                <a:cs typeface="Calibri"/>
              </a:rPr>
              <a:t>Example of needing to consider cultural aspects when applying and developing effective cessation programs </a:t>
            </a:r>
          </a:p>
        </p:txBody>
      </p:sp>
    </p:spTree>
    <p:extLst>
      <p:ext uri="{BB962C8B-B14F-4D97-AF65-F5344CB8AC3E}">
        <p14:creationId xmlns:p14="http://schemas.microsoft.com/office/powerpoint/2010/main" val="4277338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Background</a:t>
            </a:r>
            <a:br>
              <a:rPr lang="en-US" b="1" dirty="0" smtClean="0"/>
            </a:br>
            <a:r>
              <a:rPr lang="en-US" b="1" dirty="0" smtClean="0"/>
              <a:t>Misuse and Abuse of Tobacco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56185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Increase rates of cancer</a:t>
            </a:r>
          </a:p>
          <a:p>
            <a:pPr lvl="1"/>
            <a:r>
              <a:rPr lang="en-US" sz="3200" dirty="0" smtClean="0"/>
              <a:t>Lung cancer</a:t>
            </a:r>
          </a:p>
          <a:p>
            <a:r>
              <a:rPr lang="en-US" dirty="0" smtClean="0"/>
              <a:t>Heart disease</a:t>
            </a:r>
          </a:p>
          <a:p>
            <a:r>
              <a:rPr lang="en-US" dirty="0" smtClean="0"/>
              <a:t>Poor circulation</a:t>
            </a:r>
          </a:p>
          <a:p>
            <a:pPr lvl="1"/>
            <a:r>
              <a:rPr lang="en-US" dirty="0" smtClean="0"/>
              <a:t>asthma</a:t>
            </a:r>
          </a:p>
          <a:p>
            <a:r>
              <a:rPr lang="en-US" dirty="0" smtClean="0"/>
              <a:t>High blood pressure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01692" y="117230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cig-smoking-chart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2608" y="1856154"/>
            <a:ext cx="4477376" cy="479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780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Who to contact?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James </a:t>
            </a:r>
            <a:r>
              <a:rPr lang="en-US" dirty="0" err="1" smtClean="0"/>
              <a:t>Rarick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Technical Officer, Tobacco Free Initiative</a:t>
            </a:r>
          </a:p>
          <a:p>
            <a:pPr marL="0" indent="0" algn="ctr">
              <a:buNone/>
            </a:pPr>
            <a:r>
              <a:rPr lang="en-US" dirty="0" smtClean="0"/>
              <a:t>WHO Western Pacific Regional Office</a:t>
            </a:r>
          </a:p>
          <a:p>
            <a:pPr marL="0" indent="0" algn="ctr">
              <a:buNone/>
            </a:pPr>
            <a:r>
              <a:rPr lang="en-US" dirty="0" smtClean="0"/>
              <a:t>Manila, Philippines</a:t>
            </a:r>
          </a:p>
          <a:p>
            <a:pPr marL="0" indent="0" algn="ctr">
              <a:buNone/>
            </a:pPr>
            <a:r>
              <a:rPr lang="en-US" dirty="0" smtClean="0"/>
              <a:t>E-mail: </a:t>
            </a:r>
            <a:r>
              <a:rPr lang="en-US" dirty="0" smtClean="0">
                <a:sym typeface="Webdings"/>
              </a:rPr>
              <a:t> </a:t>
            </a:r>
            <a:r>
              <a:rPr lang="en-US" dirty="0" smtClean="0"/>
              <a:t>rarickj@wpro.who.int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015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3-11-24 at 4.15.23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380" y="1428819"/>
            <a:ext cx="6035241" cy="43526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0258" y="5926950"/>
            <a:ext cx="926019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>
                <a:latin typeface="Calibri"/>
                <a:cs typeface="Calibri"/>
              </a:rPr>
              <a:t>Smoking can cause damage to the body leading to various cancers and chronic diseases </a:t>
            </a:r>
            <a:endParaRPr lang="en-US" sz="19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9472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latin typeface="Calibri"/>
                <a:cs typeface="Calibri"/>
              </a:rPr>
              <a:t>Did you know? 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527048"/>
            <a:ext cx="8503920" cy="4990538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>
                <a:latin typeface="Calibri"/>
                <a:cs typeface="Calibri"/>
              </a:rPr>
              <a:t>Tobacco kills </a:t>
            </a:r>
            <a:r>
              <a:rPr lang="en-US" dirty="0">
                <a:solidFill>
                  <a:srgbClr val="FF6600"/>
                </a:solidFill>
                <a:latin typeface="Calibri"/>
                <a:cs typeface="Calibri"/>
              </a:rPr>
              <a:t>up to half of its </a:t>
            </a:r>
            <a:r>
              <a:rPr lang="en-US" dirty="0" smtClean="0">
                <a:solidFill>
                  <a:srgbClr val="FF6600"/>
                </a:solidFill>
                <a:latin typeface="Calibri"/>
                <a:cs typeface="Calibri"/>
              </a:rPr>
              <a:t>users</a:t>
            </a:r>
            <a:r>
              <a:rPr lang="en-US" dirty="0" smtClean="0">
                <a:latin typeface="Calibri"/>
                <a:cs typeface="Calibri"/>
              </a:rPr>
              <a:t>,  about </a:t>
            </a:r>
            <a:r>
              <a:rPr lang="en-US" dirty="0" smtClean="0">
                <a:solidFill>
                  <a:srgbClr val="FF6600"/>
                </a:solidFill>
                <a:latin typeface="Calibri"/>
                <a:cs typeface="Calibri"/>
              </a:rPr>
              <a:t>6 million people each year</a:t>
            </a:r>
            <a:r>
              <a:rPr lang="en-US" dirty="0" smtClean="0">
                <a:latin typeface="Calibri"/>
                <a:cs typeface="Calibri"/>
              </a:rPr>
              <a:t>.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5 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million of those deaths are the result of direct tobacco 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use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M</a:t>
            </a: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ore 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than 600,000 deaths are the result of non-smokers being exposed to second-hand smoke. </a:t>
            </a:r>
            <a:endParaRPr lang="en-US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lvl="1"/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  <a:p>
            <a:pPr lvl="0"/>
            <a:r>
              <a:rPr lang="en-US" dirty="0">
                <a:latin typeface="Calibri"/>
                <a:cs typeface="Calibri"/>
              </a:rPr>
              <a:t>Nearly </a:t>
            </a:r>
            <a:r>
              <a:rPr lang="en-US" dirty="0">
                <a:solidFill>
                  <a:srgbClr val="FF6600"/>
                </a:solidFill>
                <a:latin typeface="Calibri"/>
                <a:cs typeface="Calibri"/>
              </a:rPr>
              <a:t>80% of the world’s one billion smokers live in low- and middle-income countries</a:t>
            </a:r>
            <a:r>
              <a:rPr lang="en-US" dirty="0">
                <a:latin typeface="Calibri"/>
                <a:cs typeface="Calibri"/>
              </a:rPr>
              <a:t>. </a:t>
            </a:r>
            <a:endParaRPr lang="en-US" dirty="0" smtClean="0">
              <a:latin typeface="Calibri"/>
              <a:cs typeface="Calibri"/>
            </a:endParaRPr>
          </a:p>
          <a:p>
            <a:pPr marL="0" lvl="0" indent="0">
              <a:buNone/>
            </a:pPr>
            <a:endParaRPr lang="en-US" dirty="0">
              <a:latin typeface="Calibri"/>
              <a:cs typeface="Calibri"/>
            </a:endParaRPr>
          </a:p>
          <a:p>
            <a:pPr lvl="0"/>
            <a:r>
              <a:rPr lang="en-US" dirty="0">
                <a:latin typeface="Calibri"/>
                <a:cs typeface="Calibri"/>
              </a:rPr>
              <a:t>Consumption of tobacco products is increasing globally, though it is </a:t>
            </a:r>
            <a:r>
              <a:rPr lang="en-US" dirty="0">
                <a:solidFill>
                  <a:srgbClr val="FF6600"/>
                </a:solidFill>
                <a:latin typeface="Calibri"/>
                <a:cs typeface="Calibri"/>
              </a:rPr>
              <a:t>decreasing in some high-income and upper middle-income countries</a:t>
            </a:r>
            <a:r>
              <a:rPr lang="en-US" dirty="0">
                <a:latin typeface="Calibri"/>
                <a:cs typeface="Calibri"/>
              </a:rPr>
              <a:t>. 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2000" y="180975"/>
            <a:ext cx="3111500" cy="127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004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Calibri"/>
                <a:cs typeface="Calibri"/>
              </a:rPr>
              <a:t>Did you know? </a:t>
            </a:r>
            <a:endParaRPr lang="en-US" b="1" dirty="0">
              <a:latin typeface="Calibri"/>
              <a:cs typeface="Calibri"/>
            </a:endParaRPr>
          </a:p>
        </p:txBody>
      </p:sp>
      <p:pic>
        <p:nvPicPr>
          <p:cNvPr id="5" name="Picture 4" descr="quit smoking body_800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5216" y="1775573"/>
            <a:ext cx="5689684" cy="48411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7343" y="1033913"/>
            <a:ext cx="8389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There are </a:t>
            </a:r>
            <a:r>
              <a:rPr lang="en-US" sz="2400" dirty="0" smtClean="0">
                <a:solidFill>
                  <a:srgbClr val="FF0000"/>
                </a:solidFill>
                <a:latin typeface="Calibri"/>
                <a:cs typeface="Calibri"/>
              </a:rPr>
              <a:t>immediate and long-term health benefits </a:t>
            </a:r>
            <a:r>
              <a:rPr lang="en-US" sz="2400" dirty="0" smtClean="0">
                <a:latin typeface="Calibri"/>
                <a:cs typeface="Calibri"/>
              </a:rPr>
              <a:t>to quitting smoking! </a:t>
            </a:r>
            <a:endParaRPr lang="en-U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2026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Calibri"/>
                <a:cs typeface="Calibri"/>
              </a:rPr>
              <a:t>Prevalence of Daily Smoking:  </a:t>
            </a:r>
            <a:br>
              <a:rPr lang="en-US" b="1" dirty="0" smtClean="0">
                <a:latin typeface="Calibri"/>
                <a:cs typeface="Calibri"/>
              </a:rPr>
            </a:br>
            <a:r>
              <a:rPr lang="en-US" b="1" dirty="0" smtClean="0">
                <a:latin typeface="Calibri"/>
                <a:cs typeface="Calibri"/>
              </a:rPr>
              <a:t>25-64 years old</a:t>
            </a:r>
            <a:endParaRPr lang="en-US" b="1" dirty="0">
              <a:latin typeface="Calibri"/>
              <a:cs typeface="Calibri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239" y="1438156"/>
            <a:ext cx="8665704" cy="4498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own Arrow 5"/>
          <p:cNvSpPr/>
          <p:nvPr/>
        </p:nvSpPr>
        <p:spPr>
          <a:xfrm>
            <a:off x="5021898" y="2175957"/>
            <a:ext cx="351912" cy="1361655"/>
          </a:xfrm>
          <a:prstGeom prst="downArrow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5771037" y="2175367"/>
            <a:ext cx="351912" cy="1361655"/>
          </a:xfrm>
          <a:prstGeom prst="downArrow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6566689" y="2190666"/>
            <a:ext cx="351912" cy="1361655"/>
          </a:xfrm>
          <a:prstGeom prst="downArrow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420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/>
                <a:cs typeface="Calibri"/>
              </a:rPr>
              <a:t>Did you know? 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732" y="1300457"/>
            <a:ext cx="8663312" cy="5278143"/>
          </a:xfrm>
        </p:spPr>
        <p:txBody>
          <a:bodyPr>
            <a:noAutofit/>
          </a:bodyPr>
          <a:lstStyle/>
          <a:p>
            <a:endParaRPr lang="en-US" sz="2200" dirty="0" smtClean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22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2200" dirty="0" smtClean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2400" dirty="0" smtClean="0">
                <a:latin typeface="Calibri"/>
                <a:cs typeface="Calibri"/>
              </a:rPr>
              <a:t>Most </a:t>
            </a:r>
            <a:r>
              <a:rPr lang="en-US" sz="2400" dirty="0">
                <a:latin typeface="Calibri"/>
                <a:cs typeface="Calibri"/>
              </a:rPr>
              <a:t>smokers that are aware of the </a:t>
            </a:r>
            <a:endParaRPr lang="en-US" sz="2400" dirty="0" smtClean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2400" dirty="0">
                <a:latin typeface="Calibri"/>
                <a:cs typeface="Calibri"/>
              </a:rPr>
              <a:t>h</a:t>
            </a:r>
            <a:r>
              <a:rPr lang="en-US" sz="2400" dirty="0" smtClean="0">
                <a:latin typeface="Calibri"/>
                <a:cs typeface="Calibri"/>
              </a:rPr>
              <a:t>ealth dangers </a:t>
            </a:r>
            <a:r>
              <a:rPr lang="en-US" sz="2400" dirty="0">
                <a:latin typeface="Calibri"/>
                <a:cs typeface="Calibri"/>
              </a:rPr>
              <a:t>of smoking do want to </a:t>
            </a:r>
            <a:r>
              <a:rPr lang="en-US" sz="2400" dirty="0" smtClean="0">
                <a:latin typeface="Calibri"/>
                <a:cs typeface="Calibri"/>
              </a:rPr>
              <a:t>quit</a:t>
            </a:r>
            <a:endParaRPr lang="en-US" sz="24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2400" dirty="0" smtClean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2400" dirty="0" smtClean="0">
                <a:latin typeface="Calibri"/>
                <a:cs typeface="Calibri"/>
              </a:rPr>
              <a:t>Counseling </a:t>
            </a:r>
            <a:r>
              <a:rPr lang="en-US" sz="2400" dirty="0">
                <a:latin typeface="Calibri"/>
                <a:cs typeface="Calibri"/>
              </a:rPr>
              <a:t>and medication </a:t>
            </a:r>
            <a:endParaRPr lang="en-US" sz="2400" dirty="0" smtClean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2400" dirty="0" smtClean="0">
                <a:latin typeface="Calibri"/>
                <a:cs typeface="Calibri"/>
              </a:rPr>
              <a:t>can </a:t>
            </a:r>
            <a:r>
              <a:rPr lang="en-US" sz="2400" dirty="0">
                <a:latin typeface="Calibri"/>
                <a:cs typeface="Calibri"/>
              </a:rPr>
              <a:t>more than double their chance </a:t>
            </a:r>
            <a:endParaRPr lang="en-US" sz="2400" dirty="0" smtClean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US" sz="2400" dirty="0" smtClean="0">
                <a:latin typeface="Calibri"/>
                <a:cs typeface="Calibri"/>
              </a:rPr>
              <a:t>of succeeding</a:t>
            </a:r>
          </a:p>
          <a:p>
            <a:pPr marL="0" indent="0">
              <a:buNone/>
            </a:pPr>
            <a:endParaRPr lang="en-US" sz="22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en-US" sz="22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0" indent="0" algn="ctr">
              <a:buNone/>
            </a:pPr>
            <a:r>
              <a:rPr lang="en-US" sz="2200" dirty="0" smtClean="0">
                <a:solidFill>
                  <a:srgbClr val="FF0000"/>
                </a:solidFill>
                <a:latin typeface="Calibri"/>
                <a:cs typeface="Calibri"/>
              </a:rPr>
              <a:t>BUT its very difficult to do so unaided due to the addictiveness of nicotine</a:t>
            </a:r>
            <a:endParaRPr lang="en-US" sz="2200" dirty="0">
              <a:solidFill>
                <a:srgbClr val="FF0000"/>
              </a:solidFill>
              <a:latin typeface="Calibri"/>
              <a:cs typeface="Calibri"/>
            </a:endParaRPr>
          </a:p>
          <a:p>
            <a:endParaRPr lang="en-US" sz="2200" dirty="0" smtClean="0">
              <a:latin typeface="Calibri"/>
              <a:cs typeface="Calibri"/>
            </a:endParaRPr>
          </a:p>
          <a:p>
            <a:endParaRPr lang="en-US" sz="2200" dirty="0">
              <a:latin typeface="Calibri"/>
              <a:cs typeface="Calibri"/>
            </a:endParaRPr>
          </a:p>
          <a:p>
            <a:endParaRPr lang="en-US" sz="2200" dirty="0" smtClean="0">
              <a:latin typeface="Calibri"/>
              <a:cs typeface="Calibri"/>
            </a:endParaRPr>
          </a:p>
          <a:p>
            <a:endParaRPr lang="en-US" sz="2200" dirty="0" smtClean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2200" dirty="0">
              <a:latin typeface="Calibri"/>
              <a:cs typeface="Calibri"/>
            </a:endParaRPr>
          </a:p>
        </p:txBody>
      </p:sp>
      <p:pic>
        <p:nvPicPr>
          <p:cNvPr id="8" name="Picture 7" descr="quit smoking hel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533" y="1476831"/>
            <a:ext cx="2972267" cy="393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513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1062"/>
          </a:xfrm>
        </p:spPr>
        <p:txBody>
          <a:bodyPr/>
          <a:lstStyle/>
          <a:p>
            <a:r>
              <a:rPr lang="en-US" b="1" dirty="0" smtClean="0">
                <a:latin typeface="Calibri"/>
                <a:cs typeface="Calibri"/>
              </a:rPr>
              <a:t>Facts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724" y="1114028"/>
            <a:ext cx="8979376" cy="786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Chewing betel nut </a:t>
            </a:r>
            <a:r>
              <a:rPr lang="en-US" sz="2000" dirty="0" smtClean="0">
                <a:solidFill>
                  <a:srgbClr val="FF6600"/>
                </a:solidFill>
                <a:latin typeface="Calibri"/>
                <a:cs typeface="Calibri"/>
              </a:rPr>
              <a:t>causes oral cancer </a:t>
            </a:r>
            <a:r>
              <a:rPr lang="en-US" sz="2000" dirty="0" smtClean="0">
                <a:latin typeface="Calibri"/>
                <a:cs typeface="Calibri"/>
              </a:rPr>
              <a:t>and</a:t>
            </a:r>
            <a:r>
              <a:rPr lang="en-US" sz="2000" dirty="0" smtClean="0">
                <a:solidFill>
                  <a:srgbClr val="FF6600"/>
                </a:solidFill>
                <a:latin typeface="Calibri"/>
                <a:cs typeface="Calibri"/>
              </a:rPr>
              <a:t>  </a:t>
            </a:r>
            <a:r>
              <a:rPr lang="en-US" sz="2000" dirty="0">
                <a:latin typeface="Calibri"/>
                <a:cs typeface="Calibri"/>
              </a:rPr>
              <a:t>a</a:t>
            </a:r>
            <a:r>
              <a:rPr lang="en-US" sz="2000" dirty="0" smtClean="0">
                <a:latin typeface="Calibri"/>
                <a:cs typeface="Calibri"/>
              </a:rPr>
              <a:t>dding </a:t>
            </a:r>
            <a:r>
              <a:rPr lang="en-US" sz="2000" dirty="0" smtClean="0">
                <a:solidFill>
                  <a:srgbClr val="FF6600"/>
                </a:solidFill>
                <a:latin typeface="Calibri"/>
                <a:cs typeface="Calibri"/>
              </a:rPr>
              <a:t>tobacco</a:t>
            </a:r>
            <a:r>
              <a:rPr lang="en-US" sz="2000" dirty="0" smtClean="0">
                <a:latin typeface="Calibri"/>
                <a:cs typeface="Calibri"/>
              </a:rPr>
              <a:t> </a:t>
            </a:r>
            <a:r>
              <a:rPr lang="en-US" sz="2000" i="1" dirty="0" smtClean="0">
                <a:solidFill>
                  <a:srgbClr val="FF6600"/>
                </a:solidFill>
                <a:latin typeface="Calibri"/>
                <a:cs typeface="Calibri"/>
              </a:rPr>
              <a:t>greatly</a:t>
            </a:r>
            <a:r>
              <a:rPr lang="en-US" sz="2000" dirty="0" smtClean="0">
                <a:solidFill>
                  <a:srgbClr val="FF6600"/>
                </a:solidFill>
                <a:latin typeface="Calibri"/>
                <a:cs typeface="Calibri"/>
              </a:rPr>
              <a:t> increases 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Calibri"/>
              </a:rPr>
              <a:t>the risk for oral cancer</a:t>
            </a:r>
          </a:p>
          <a:p>
            <a:pPr algn="ctr">
              <a:lnSpc>
                <a:spcPct val="80000"/>
              </a:lnSpc>
            </a:pPr>
            <a:endParaRPr lang="en-US" sz="1600" dirty="0"/>
          </a:p>
        </p:txBody>
      </p:sp>
      <p:pic>
        <p:nvPicPr>
          <p:cNvPr id="7" name="Picture 6" descr="Screen Shot 2013-11-28 at 12.26.28 PM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47717" y="2261679"/>
            <a:ext cx="3467242" cy="37519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1751" y="1867372"/>
            <a:ext cx="484174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latin typeface="Calibri"/>
                <a:cs typeface="Calibri"/>
              </a:rPr>
              <a:t>Betel nut chewing is prevalent in the Western Pacific Region: </a:t>
            </a:r>
          </a:p>
          <a:p>
            <a:pPr marL="285750" indent="-285750">
              <a:buFont typeface="Arial"/>
              <a:buChar char="•"/>
            </a:pPr>
            <a:r>
              <a:rPr lang="en-US" sz="1700" dirty="0" smtClean="0">
                <a:latin typeface="Calibri"/>
                <a:cs typeface="Calibri"/>
              </a:rPr>
              <a:t>Commonwealth of Northern Mariana Islands: 90% of survey participants reported betel nut chewing with tobacco</a:t>
            </a:r>
          </a:p>
          <a:p>
            <a:endParaRPr lang="en-US" sz="1700" dirty="0" smtClean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700" dirty="0" smtClean="0">
                <a:latin typeface="Calibri"/>
                <a:cs typeface="Calibri"/>
              </a:rPr>
              <a:t>Federated States of Micronesia: 29.9% of total population reported betel nut chewing</a:t>
            </a:r>
          </a:p>
          <a:p>
            <a:endParaRPr lang="en-US" sz="1700" dirty="0" smtClean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700" dirty="0" smtClean="0">
                <a:latin typeface="Calibri"/>
                <a:cs typeface="Calibri"/>
              </a:rPr>
              <a:t>Guam: Youth Behavioral Risk Survey (1999-2003) revealed significant percentage of high school students chewed tobacco with betel nut</a:t>
            </a:r>
          </a:p>
          <a:p>
            <a:endParaRPr lang="en-US" sz="1700" dirty="0" smtClean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700" dirty="0" smtClean="0">
                <a:latin typeface="Calibri"/>
                <a:cs typeface="Calibri"/>
              </a:rPr>
              <a:t>Republic of Palau: 86% of 1110 surveyed in 1996 aged 35-44 years old reported betel nut chewing</a:t>
            </a:r>
          </a:p>
          <a:p>
            <a:endParaRPr lang="en-US" sz="1700" dirty="0" smtClean="0"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700" dirty="0" smtClean="0">
                <a:latin typeface="Calibri"/>
                <a:cs typeface="Calibri"/>
              </a:rPr>
              <a:t>The Marshall Islands: 4.5% of total population use betel nut daily </a:t>
            </a:r>
            <a:endParaRPr lang="en-US" sz="17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2481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/>
                <a:cs typeface="Calibri"/>
              </a:rPr>
              <a:t>Facts on Tobacco Cessation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527047"/>
            <a:ext cx="4286123" cy="491404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Calibri"/>
                <a:cs typeface="Calibri"/>
              </a:rPr>
              <a:t>Clinical cessation interventions are </a:t>
            </a:r>
            <a:r>
              <a:rPr lang="en-US" dirty="0" smtClean="0">
                <a:solidFill>
                  <a:srgbClr val="FF6600"/>
                </a:solidFill>
                <a:latin typeface="Calibri"/>
                <a:cs typeface="Calibri"/>
              </a:rPr>
              <a:t>effective </a:t>
            </a:r>
            <a:r>
              <a:rPr lang="en-US" i="1" dirty="0" smtClean="0">
                <a:solidFill>
                  <a:srgbClr val="FF6600"/>
                </a:solidFill>
                <a:latin typeface="Calibri"/>
                <a:cs typeface="Calibri"/>
              </a:rPr>
              <a:t>and </a:t>
            </a:r>
            <a:r>
              <a:rPr lang="en-US" dirty="0" smtClean="0">
                <a:solidFill>
                  <a:srgbClr val="FF6600"/>
                </a:solidFill>
                <a:latin typeface="Calibri"/>
                <a:cs typeface="Calibri"/>
              </a:rPr>
              <a:t>cost-effective </a:t>
            </a:r>
            <a:endParaRPr lang="en-US" dirty="0">
              <a:solidFill>
                <a:srgbClr val="FF660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en-US" dirty="0">
              <a:solidFill>
                <a:srgbClr val="FF6600"/>
              </a:solidFill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However, only </a:t>
            </a:r>
            <a:r>
              <a:rPr lang="en-US" dirty="0" smtClean="0">
                <a:solidFill>
                  <a:srgbClr val="FF6600"/>
                </a:solidFill>
                <a:latin typeface="Calibri"/>
                <a:cs typeface="Calibri"/>
              </a:rPr>
              <a:t>15% of the world’s population </a:t>
            </a:r>
            <a:r>
              <a:rPr lang="en-US" dirty="0" smtClean="0">
                <a:latin typeface="Calibri"/>
                <a:cs typeface="Calibri"/>
              </a:rPr>
              <a:t>live in the 21 countries that provide appropriate cessation services </a:t>
            </a:r>
          </a:p>
          <a:p>
            <a:endParaRPr lang="en-US" dirty="0">
              <a:latin typeface="Calibri"/>
              <a:cs typeface="Calibri"/>
            </a:endParaRPr>
          </a:p>
          <a:p>
            <a:r>
              <a:rPr lang="en-US" dirty="0" smtClean="0">
                <a:solidFill>
                  <a:srgbClr val="FF6600"/>
                </a:solidFill>
                <a:latin typeface="Calibri"/>
                <a:cs typeface="Calibri"/>
              </a:rPr>
              <a:t>More tobacco cessation programs are needed worldwide! </a:t>
            </a:r>
            <a:endParaRPr lang="en-US" dirty="0">
              <a:solidFill>
                <a:srgbClr val="FF6600"/>
              </a:solidFill>
              <a:latin typeface="Calibri"/>
              <a:cs typeface="Calibri"/>
            </a:endParaRPr>
          </a:p>
        </p:txBody>
      </p:sp>
      <p:pic>
        <p:nvPicPr>
          <p:cNvPr id="5" name="Picture 4" descr="Screen Shot 2013-11-28 at 11.57.07 A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3099" y="1763738"/>
            <a:ext cx="4377069" cy="467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019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2616</TotalTime>
  <Words>2063</Words>
  <Application>Microsoft Macintosh PowerPoint</Application>
  <PresentationFormat>On-screen Show (4:3)</PresentationFormat>
  <Paragraphs>231</Paragraphs>
  <Slides>20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Establish and Sustain Tobacco Cessation Programs </vt:lpstr>
      <vt:lpstr>Background Misuse and Abuse of Tobacco</vt:lpstr>
      <vt:lpstr>PowerPoint Presentation</vt:lpstr>
      <vt:lpstr>Did you know? </vt:lpstr>
      <vt:lpstr>Did you know? </vt:lpstr>
      <vt:lpstr>Prevalence of Daily Smoking:   25-64 years old</vt:lpstr>
      <vt:lpstr>Did you know? </vt:lpstr>
      <vt:lpstr>Facts</vt:lpstr>
      <vt:lpstr>Facts on Tobacco Cessation</vt:lpstr>
      <vt:lpstr>WHO Framework Convention on Tobacco Control – Article 14</vt:lpstr>
      <vt:lpstr>Examples of Tobacco Cessation Services </vt:lpstr>
      <vt:lpstr>Action for Control of Betel Nut and Tobacco Use: Legislation and Policies </vt:lpstr>
      <vt:lpstr>Key Steps to Implementing Cessation Programs and Policies </vt:lpstr>
      <vt:lpstr>Key Steps (continued) </vt:lpstr>
      <vt:lpstr>Government’s Role in Tobacco Cessation Services </vt:lpstr>
      <vt:lpstr>How Governments can Reduce Likelihood of Tobacco-Related Diseases </vt:lpstr>
      <vt:lpstr>How Governments can Reduce Likelihood of Tobacco-Related Diseases (continued)</vt:lpstr>
      <vt:lpstr>Example of Successful Quit Line: Thailand </vt:lpstr>
      <vt:lpstr>Example of Tobacco Cessation Service</vt:lpstr>
      <vt:lpstr>Who to contact?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 All Forms of Tobacco Advertising</dc:title>
  <dc:creator>Shannon Kogachi</dc:creator>
  <cp:lastModifiedBy>Erica Wong</cp:lastModifiedBy>
  <cp:revision>72</cp:revision>
  <dcterms:created xsi:type="dcterms:W3CDTF">2013-11-25T01:43:59Z</dcterms:created>
  <dcterms:modified xsi:type="dcterms:W3CDTF">2014-07-24T23:11:03Z</dcterms:modified>
</cp:coreProperties>
</file>