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3" r:id="rId1"/>
  </p:sldMasterIdLst>
  <p:notesMasterIdLst>
    <p:notesMasterId r:id="rId20"/>
  </p:notesMasterIdLst>
  <p:sldIdLst>
    <p:sldId id="256" r:id="rId2"/>
    <p:sldId id="273" r:id="rId3"/>
    <p:sldId id="257" r:id="rId4"/>
    <p:sldId id="258" r:id="rId5"/>
    <p:sldId id="272" r:id="rId6"/>
    <p:sldId id="274" r:id="rId7"/>
    <p:sldId id="259" r:id="rId8"/>
    <p:sldId id="260" r:id="rId9"/>
    <p:sldId id="261" r:id="rId10"/>
    <p:sldId id="275" r:id="rId11"/>
    <p:sldId id="262" r:id="rId12"/>
    <p:sldId id="277" r:id="rId13"/>
    <p:sldId id="278" r:id="rId14"/>
    <p:sldId id="279" r:id="rId15"/>
    <p:sldId id="280" r:id="rId16"/>
    <p:sldId id="267" r:id="rId17"/>
    <p:sldId id="265" r:id="rId18"/>
    <p:sldId id="2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89" autoAdjust="0"/>
    <p:restoredTop sz="89875" autoAdjust="0"/>
  </p:normalViewPr>
  <p:slideViewPr>
    <p:cSldViewPr snapToGrid="0" snapToObjects="1">
      <p:cViewPr>
        <p:scale>
          <a:sx n="60" d="100"/>
          <a:sy n="60" d="100"/>
        </p:scale>
        <p:origin x="-1752"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88C63-EAD0-0640-AA54-044C4AFF8841}" type="datetimeFigureOut">
              <a:rPr lang="en-US" smtClean="0"/>
              <a:t>7/24/14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65DF1E-3F6B-6C4F-AC4C-61E4E4880C10}" type="slidenum">
              <a:rPr lang="en-US" smtClean="0"/>
              <a:t>‹#›</a:t>
            </a:fld>
            <a:endParaRPr lang="en-US"/>
          </a:p>
        </p:txBody>
      </p:sp>
    </p:spTree>
    <p:extLst>
      <p:ext uri="{BB962C8B-B14F-4D97-AF65-F5344CB8AC3E}">
        <p14:creationId xmlns:p14="http://schemas.microsoft.com/office/powerpoint/2010/main" val="29373782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appealforcommunities.org/media/docs/2336_CessationKit05Final.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appealforcommunities.org/media/docs/2336_CessationKit05Final.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www.appealforcommunities.org/media/docs/2336_CessationKit05Final.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cdc.gov/mmwr/PDF/wk/mm5745.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who.int/fctc/guidelines/adopted/article_13/e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wpro.who.int/tobacco/documents/betelnut.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picture:</a:t>
            </a:r>
            <a:r>
              <a:rPr lang="en-US" baseline="0" dirty="0" smtClean="0"/>
              <a:t> http://</a:t>
            </a:r>
            <a:r>
              <a:rPr lang="en-US" baseline="0" dirty="0" err="1" smtClean="0"/>
              <a:t>www.hkpr.on.ca</a:t>
            </a:r>
            <a:r>
              <a:rPr lang="en-US" baseline="0" dirty="0" smtClean="0"/>
              <a:t>/portals/0/gallery/Images%20-%20Adults/Stop%20Smoking.jpg</a:t>
            </a:r>
          </a:p>
          <a:p>
            <a:r>
              <a:rPr lang="en-US" baseline="0" dirty="0" smtClean="0"/>
              <a:t>Bottom picture: http://</a:t>
            </a:r>
            <a:r>
              <a:rPr lang="en-US" baseline="0" dirty="0" err="1" smtClean="0"/>
              <a:t>drrussfuller.com</a:t>
            </a:r>
            <a:r>
              <a:rPr lang="en-US" baseline="0" dirty="0" smtClean="0"/>
              <a:t>/psychotherapy/smoking-cessation/</a:t>
            </a:r>
          </a:p>
          <a:p>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1</a:t>
            </a:fld>
            <a:endParaRPr lang="en-US"/>
          </a:p>
        </p:txBody>
      </p:sp>
    </p:spTree>
    <p:extLst>
      <p:ext uri="{BB962C8B-B14F-4D97-AF65-F5344CB8AC3E}">
        <p14:creationId xmlns:p14="http://schemas.microsoft.com/office/powerpoint/2010/main" val="4061779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a:t>
            </a:r>
            <a:r>
              <a:rPr lang="en-US" dirty="0" err="1" smtClean="0"/>
              <a:t>www.naccho.org</a:t>
            </a:r>
            <a:r>
              <a:rPr lang="en-US" dirty="0" smtClean="0"/>
              <a:t>/topics/</a:t>
            </a:r>
            <a:r>
              <a:rPr lang="en-US" dirty="0" err="1" smtClean="0"/>
              <a:t>hpdp</a:t>
            </a:r>
            <a:r>
              <a:rPr lang="en-US" dirty="0" smtClean="0"/>
              <a:t>/tobacco/upload/tobacco-prevention-learners-</a:t>
            </a:r>
            <a:r>
              <a:rPr lang="en-US" dirty="0" err="1" smtClean="0"/>
              <a:t>guide.pdf</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11</a:t>
            </a:fld>
            <a:endParaRPr lang="en-US"/>
          </a:p>
        </p:txBody>
      </p:sp>
    </p:spTree>
    <p:extLst>
      <p:ext uri="{BB962C8B-B14F-4D97-AF65-F5344CB8AC3E}">
        <p14:creationId xmlns:p14="http://schemas.microsoft.com/office/powerpoint/2010/main" val="827726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Tobacco Cessation Among Asian American and Pacific Islanders: A Community Approach</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Asian Pacific Partners for Empowerment, Advocacy, and Leadership (APPEAL). 2012</a:t>
            </a:r>
            <a:r>
              <a:rPr lang="en-US" sz="1200" i="1"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http://www.appealforcommunities.org/media/docs/2336_CessationKit05Final.pdf</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12</a:t>
            </a:fld>
            <a:endParaRPr lang="en-US"/>
          </a:p>
        </p:txBody>
      </p:sp>
    </p:spTree>
    <p:extLst>
      <p:ext uri="{BB962C8B-B14F-4D97-AF65-F5344CB8AC3E}">
        <p14:creationId xmlns:p14="http://schemas.microsoft.com/office/powerpoint/2010/main" val="2618377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Tobacco Cessation Among Asian American and Pacific Islanders: A Community Approach</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Asian Pacific Partners for Empowerment, Advocacy, and Leadership (APPEAL). 2012</a:t>
            </a:r>
            <a:r>
              <a:rPr lang="en-US" sz="1200" i="1"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http://www.appealforcommunities.org/media/docs/2336_CessationKit05Final.pdf</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13</a:t>
            </a:fld>
            <a:endParaRPr lang="en-US"/>
          </a:p>
        </p:txBody>
      </p:sp>
    </p:spTree>
    <p:extLst>
      <p:ext uri="{BB962C8B-B14F-4D97-AF65-F5344CB8AC3E}">
        <p14:creationId xmlns:p14="http://schemas.microsoft.com/office/powerpoint/2010/main" val="3011605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Text: http://</a:t>
            </a:r>
            <a:r>
              <a:rPr lang="en-US" sz="1200" kern="1200" dirty="0" err="1" smtClean="0">
                <a:solidFill>
                  <a:schemeClr val="tx1"/>
                </a:solidFill>
                <a:effectLst/>
                <a:latin typeface="+mn-lt"/>
                <a:ea typeface="+mn-ea"/>
                <a:cs typeface="+mn-cs"/>
              </a:rPr>
              <a:t>www.oxha.org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cih_manual</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index.php</a:t>
            </a:r>
            <a:r>
              <a:rPr lang="en-US" sz="1200" kern="1200" dirty="0" smtClean="0">
                <a:solidFill>
                  <a:schemeClr val="tx1"/>
                </a:solidFill>
                <a:effectLst/>
                <a:latin typeface="+mn-lt"/>
                <a:ea typeface="+mn-ea"/>
                <a:cs typeface="+mn-cs"/>
              </a:rPr>
              <a:t>/provide-support-groups-for-tobacco-cessation</a:t>
            </a:r>
            <a:r>
              <a:rPr lang="en-US" dirty="0" smtClean="0">
                <a:effectLst/>
              </a:rPr>
              <a:t> </a:t>
            </a:r>
          </a:p>
          <a:p>
            <a:r>
              <a:rPr lang="pl-PL" sz="1200" dirty="0" smtClean="0"/>
              <a:t>Picture: http://</a:t>
            </a:r>
            <a:r>
              <a:rPr lang="pl-PL" sz="1200" dirty="0" err="1" smtClean="0"/>
              <a:t>www.clker.com</a:t>
            </a:r>
            <a:r>
              <a:rPr lang="pl-PL" sz="1200" dirty="0" smtClean="0"/>
              <a:t>/clipart-12243.html</a:t>
            </a:r>
          </a:p>
          <a:p>
            <a:r>
              <a:rPr lang="pl-PL" sz="1200" dirty="0" smtClean="0"/>
              <a:t>Picture no smoking</a:t>
            </a:r>
            <a:r>
              <a:rPr lang="pl-PL" sz="1200" baseline="0" dirty="0" smtClean="0"/>
              <a:t> </a:t>
            </a:r>
            <a:r>
              <a:rPr lang="pl-PL" sz="1200" baseline="0" dirty="0" err="1" smtClean="0"/>
              <a:t>sign</a:t>
            </a:r>
            <a:r>
              <a:rPr lang="pl-PL" sz="1200" baseline="0" dirty="0" smtClean="0"/>
              <a:t>: </a:t>
            </a:r>
            <a:r>
              <a:rPr lang="pl-PL" sz="1200" dirty="0" smtClean="0"/>
              <a:t>http://</a:t>
            </a:r>
            <a:r>
              <a:rPr lang="pl-PL" sz="1200" dirty="0" err="1" smtClean="0"/>
              <a:t>commons.wikimedia.org</a:t>
            </a:r>
            <a:r>
              <a:rPr lang="pl-PL" sz="1200" dirty="0" smtClean="0"/>
              <a:t>/</a:t>
            </a:r>
            <a:r>
              <a:rPr lang="pl-PL" sz="1200" dirty="0" err="1" smtClean="0"/>
              <a:t>wiki</a:t>
            </a:r>
            <a:r>
              <a:rPr lang="pl-PL" sz="1200" dirty="0" smtClean="0"/>
              <a:t>/</a:t>
            </a:r>
            <a:r>
              <a:rPr lang="pl-PL" sz="1200" dirty="0" err="1" smtClean="0"/>
              <a:t>File:NoSmoking-pn.svg</a:t>
            </a:r>
            <a:endParaRPr lang="en-US" sz="1200" dirty="0"/>
          </a:p>
        </p:txBody>
      </p:sp>
      <p:sp>
        <p:nvSpPr>
          <p:cNvPr id="4" name="Slide Number Placeholder 3"/>
          <p:cNvSpPr>
            <a:spLocks noGrp="1"/>
          </p:cNvSpPr>
          <p:nvPr>
            <p:ph type="sldNum" sz="quarter" idx="10"/>
          </p:nvPr>
        </p:nvSpPr>
        <p:spPr/>
        <p:txBody>
          <a:bodyPr/>
          <a:lstStyle/>
          <a:p>
            <a:fld id="{D665DF1E-3F6B-6C4F-AC4C-61E4E4880C10}" type="slidenum">
              <a:rPr lang="en-US" smtClean="0"/>
              <a:t>14</a:t>
            </a:fld>
            <a:endParaRPr lang="en-US"/>
          </a:p>
        </p:txBody>
      </p:sp>
    </p:spTree>
    <p:extLst>
      <p:ext uri="{BB962C8B-B14F-4D97-AF65-F5344CB8AC3E}">
        <p14:creationId xmlns:p14="http://schemas.microsoft.com/office/powerpoint/2010/main" val="3524382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Text: http://</a:t>
            </a:r>
            <a:r>
              <a:rPr lang="en-US" sz="1200" kern="1200" dirty="0" err="1" smtClean="0">
                <a:solidFill>
                  <a:schemeClr val="tx1"/>
                </a:solidFill>
                <a:effectLst/>
                <a:latin typeface="+mn-lt"/>
                <a:ea typeface="+mn-ea"/>
                <a:cs typeface="+mn-cs"/>
              </a:rPr>
              <a:t>www.oxha.org</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cih_manual</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index.php</a:t>
            </a:r>
            <a:r>
              <a:rPr lang="en-US" sz="1200" kern="1200" dirty="0" smtClean="0">
                <a:solidFill>
                  <a:schemeClr val="tx1"/>
                </a:solidFill>
                <a:effectLst/>
                <a:latin typeface="+mn-lt"/>
                <a:ea typeface="+mn-ea"/>
                <a:cs typeface="+mn-cs"/>
              </a:rPr>
              <a:t>/provide-support-groups-for-tobacco-cessation</a:t>
            </a:r>
            <a:r>
              <a:rPr lang="en-US" dirty="0" smtClean="0">
                <a:effectLst/>
              </a:rPr>
              <a:t> </a:t>
            </a:r>
          </a:p>
          <a:p>
            <a:r>
              <a:rPr lang="pl-PL" sz="1200" dirty="0" smtClean="0"/>
              <a:t>Picture: http://</a:t>
            </a:r>
            <a:r>
              <a:rPr lang="pl-PL" sz="1200" dirty="0" err="1" smtClean="0"/>
              <a:t>www.clker.com</a:t>
            </a:r>
            <a:r>
              <a:rPr lang="pl-PL" sz="1200" dirty="0" smtClean="0"/>
              <a:t>/clipart-12243.html</a:t>
            </a:r>
          </a:p>
          <a:p>
            <a:r>
              <a:rPr lang="pl-PL" sz="1200" dirty="0" smtClean="0"/>
              <a:t>Picture no smoking</a:t>
            </a:r>
            <a:r>
              <a:rPr lang="pl-PL" sz="1200" baseline="0" dirty="0" smtClean="0"/>
              <a:t> </a:t>
            </a:r>
            <a:r>
              <a:rPr lang="pl-PL" sz="1200" baseline="0" dirty="0" err="1" smtClean="0"/>
              <a:t>sign</a:t>
            </a:r>
            <a:r>
              <a:rPr lang="pl-PL" sz="1200" baseline="0" dirty="0" smtClean="0"/>
              <a:t>: </a:t>
            </a:r>
            <a:r>
              <a:rPr lang="pl-PL" sz="1200" dirty="0" smtClean="0"/>
              <a:t>http://</a:t>
            </a:r>
            <a:r>
              <a:rPr lang="pl-PL" sz="1200" dirty="0" err="1" smtClean="0"/>
              <a:t>commons.wikimedia.org</a:t>
            </a:r>
            <a:r>
              <a:rPr lang="pl-PL" sz="1200" dirty="0" smtClean="0"/>
              <a:t>/</a:t>
            </a:r>
            <a:r>
              <a:rPr lang="pl-PL" sz="1200" dirty="0" err="1" smtClean="0"/>
              <a:t>wiki</a:t>
            </a:r>
            <a:r>
              <a:rPr lang="pl-PL" sz="1200" dirty="0" smtClean="0"/>
              <a:t>/</a:t>
            </a:r>
            <a:r>
              <a:rPr lang="pl-PL" sz="1200" dirty="0" err="1" smtClean="0"/>
              <a:t>File:NoSmoking-pn.svg</a:t>
            </a:r>
            <a:endParaRPr lang="en-US" sz="1200" dirty="0"/>
          </a:p>
        </p:txBody>
      </p:sp>
      <p:sp>
        <p:nvSpPr>
          <p:cNvPr id="4" name="Slide Number Placeholder 3"/>
          <p:cNvSpPr>
            <a:spLocks noGrp="1"/>
          </p:cNvSpPr>
          <p:nvPr>
            <p:ph type="sldNum" sz="quarter" idx="10"/>
          </p:nvPr>
        </p:nvSpPr>
        <p:spPr/>
        <p:txBody>
          <a:bodyPr/>
          <a:lstStyle/>
          <a:p>
            <a:fld id="{D665DF1E-3F6B-6C4F-AC4C-61E4E4880C10}" type="slidenum">
              <a:rPr lang="en-US" smtClean="0"/>
              <a:t>15</a:t>
            </a:fld>
            <a:endParaRPr lang="en-US"/>
          </a:p>
        </p:txBody>
      </p:sp>
    </p:spTree>
    <p:extLst>
      <p:ext uri="{BB962C8B-B14F-4D97-AF65-F5344CB8AC3E}">
        <p14:creationId xmlns:p14="http://schemas.microsoft.com/office/powerpoint/2010/main" val="3524382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WHO report on the global tobacco epidemic, 2013,  </a:t>
            </a:r>
            <a:r>
              <a:rPr lang="pl-PL" dirty="0" smtClean="0"/>
              <a:t>http://</a:t>
            </a:r>
            <a:r>
              <a:rPr lang="pl-PL" dirty="0" err="1" smtClean="0"/>
              <a:t>apps.who.int</a:t>
            </a:r>
            <a:r>
              <a:rPr lang="pl-PL" dirty="0" smtClean="0"/>
              <a:t>/</a:t>
            </a:r>
            <a:r>
              <a:rPr lang="pl-PL" dirty="0" err="1" smtClean="0"/>
              <a:t>iris</a:t>
            </a:r>
            <a:r>
              <a:rPr lang="pl-PL" dirty="0" smtClean="0"/>
              <a:t>/</a:t>
            </a:r>
            <a:r>
              <a:rPr lang="pl-PL" dirty="0" err="1" smtClean="0"/>
              <a:t>bitstream</a:t>
            </a:r>
            <a:r>
              <a:rPr lang="pl-PL" dirty="0" smtClean="0"/>
              <a:t>/10665/85380/1/9789241505871_eng.pdf</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16</a:t>
            </a:fld>
            <a:endParaRPr lang="en-US"/>
          </a:p>
        </p:txBody>
      </p:sp>
    </p:spTree>
    <p:extLst>
      <p:ext uri="{BB962C8B-B14F-4D97-AF65-F5344CB8AC3E}">
        <p14:creationId xmlns:p14="http://schemas.microsoft.com/office/powerpoint/2010/main" val="4111989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Tobacco Cessation Among Asian American and Pacific Islanders: A Community Approach</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Asian Pacific Partners for Empowerment, Advocacy, and Leadership (APPEAL)</a:t>
            </a:r>
          </a:p>
          <a:p>
            <a:r>
              <a:rPr lang="en-US" sz="1200" kern="1200" dirty="0" smtClean="0">
                <a:solidFill>
                  <a:schemeClr val="tx1"/>
                </a:solidFill>
                <a:effectLst/>
                <a:latin typeface="+mn-lt"/>
                <a:ea typeface="+mn-ea"/>
                <a:cs typeface="+mn-cs"/>
              </a:rPr>
              <a:t>Published</a:t>
            </a:r>
            <a:r>
              <a:rPr lang="en-US" sz="1200" kern="1200" smtClean="0">
                <a:solidFill>
                  <a:schemeClr val="tx1"/>
                </a:solidFill>
                <a:effectLst/>
                <a:latin typeface="+mn-lt"/>
                <a:ea typeface="+mn-ea"/>
                <a:cs typeface="+mn-cs"/>
              </a:rPr>
              <a:t>: 2006</a:t>
            </a:r>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http://www.appealforcommunities.org/media/docs/2336_CessationKit05Final.pdf</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17</a:t>
            </a:fld>
            <a:endParaRPr lang="en-US"/>
          </a:p>
        </p:txBody>
      </p:sp>
    </p:spTree>
    <p:extLst>
      <p:ext uri="{BB962C8B-B14F-4D97-AF65-F5344CB8AC3E}">
        <p14:creationId xmlns:p14="http://schemas.microsoft.com/office/powerpoint/2010/main" val="187508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Morbidity and Mortality</a:t>
            </a:r>
            <a:r>
              <a:rPr lang="en-US" baseline="0" dirty="0" smtClean="0"/>
              <a:t> Weekly Report, November 14, 2008; 57(48): 1226-1228. </a:t>
            </a:r>
            <a:r>
              <a:rPr lang="en-US" dirty="0" smtClean="0">
                <a:hlinkClick r:id="rId3"/>
              </a:rPr>
              <a:t>http://www.cdc.gov/mmwr/PDF/wk/mm5745.pdf</a:t>
            </a:r>
            <a:endParaRPr lang="en-US" dirty="0" smtClean="0"/>
          </a:p>
          <a:p>
            <a:endParaRPr lang="en-US" dirty="0"/>
          </a:p>
        </p:txBody>
      </p:sp>
      <p:sp>
        <p:nvSpPr>
          <p:cNvPr id="4" name="Slide Number Placeholder 3"/>
          <p:cNvSpPr>
            <a:spLocks noGrp="1"/>
          </p:cNvSpPr>
          <p:nvPr>
            <p:ph type="sldNum" sz="quarter" idx="10"/>
          </p:nvPr>
        </p:nvSpPr>
        <p:spPr/>
        <p:txBody>
          <a:bodyPr/>
          <a:lstStyle/>
          <a:p>
            <a:fld id="{FCD56D1B-15C8-49FA-8D33-E7BE18D5FF75}" type="slidenum">
              <a:rPr lang="en-US" smtClean="0"/>
              <a:t>2</a:t>
            </a:fld>
            <a:endParaRPr lang="en-US"/>
          </a:p>
        </p:txBody>
      </p:sp>
    </p:spTree>
    <p:extLst>
      <p:ext uri="{BB962C8B-B14F-4D97-AF65-F5344CB8AC3E}">
        <p14:creationId xmlns:p14="http://schemas.microsoft.com/office/powerpoint/2010/main" val="126594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CDC vital signs, September 2010 Fact Sheet,  </a:t>
            </a:r>
            <a:r>
              <a:rPr lang="en-US" dirty="0" smtClean="0"/>
              <a:t>http://</a:t>
            </a:r>
            <a:r>
              <a:rPr lang="en-US" dirty="0" err="1" smtClean="0"/>
              <a:t>www.cdc.gov</a:t>
            </a:r>
            <a:r>
              <a:rPr lang="en-US" dirty="0" smtClean="0"/>
              <a:t>/</a:t>
            </a:r>
            <a:r>
              <a:rPr lang="en-US" dirty="0" err="1" smtClean="0"/>
              <a:t>VitalSigns</a:t>
            </a:r>
            <a:r>
              <a:rPr lang="en-US" dirty="0" smtClean="0"/>
              <a:t>/</a:t>
            </a:r>
            <a:r>
              <a:rPr lang="en-US" dirty="0" err="1" smtClean="0"/>
              <a:t>pdf</a:t>
            </a:r>
            <a:r>
              <a:rPr lang="en-US" dirty="0" smtClean="0"/>
              <a:t>/2010-09-vitalsigns.pdf</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3</a:t>
            </a:fld>
            <a:endParaRPr lang="en-US"/>
          </a:p>
        </p:txBody>
      </p:sp>
    </p:spTree>
    <p:extLst>
      <p:ext uri="{BB962C8B-B14F-4D97-AF65-F5344CB8AC3E}">
        <p14:creationId xmlns:p14="http://schemas.microsoft.com/office/powerpoint/2010/main" val="298975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World Health</a:t>
            </a:r>
            <a:r>
              <a:rPr lang="en-US" baseline="0" dirty="0" smtClean="0"/>
              <a:t> Organization Fact Sheet July 2013 </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4</a:t>
            </a:fld>
            <a:endParaRPr lang="en-US"/>
          </a:p>
        </p:txBody>
      </p:sp>
    </p:spTree>
    <p:extLst>
      <p:ext uri="{BB962C8B-B14F-4D97-AF65-F5344CB8AC3E}">
        <p14:creationId xmlns:p14="http://schemas.microsoft.com/office/powerpoint/2010/main" val="250503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a:t>
            </a:r>
            <a:r>
              <a:rPr lang="en-US" baseline="0" dirty="0" err="1" smtClean="0"/>
              <a:t>m.today.duke.edu</a:t>
            </a:r>
            <a:r>
              <a:rPr lang="en-US" baseline="0" dirty="0" smtClean="0"/>
              <a:t>/sites/default/files/quit%20smoking%20body_800.jpg, American Cancer Society and the Center of Disease Control Prevention </a:t>
            </a:r>
          </a:p>
          <a:p>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5</a:t>
            </a:fld>
            <a:endParaRPr lang="en-US"/>
          </a:p>
        </p:txBody>
      </p:sp>
    </p:spTree>
    <p:extLst>
      <p:ext uri="{BB962C8B-B14F-4D97-AF65-F5344CB8AC3E}">
        <p14:creationId xmlns:p14="http://schemas.microsoft.com/office/powerpoint/2010/main" val="250503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 source: YAP Tobacco Jeannie McKenzie (2-12).ppt</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t>Data Sources:  WHO </a:t>
            </a:r>
            <a:r>
              <a:rPr lang="en-AU" sz="1200" dirty="0" err="1" smtClean="0"/>
              <a:t>STEPs</a:t>
            </a:r>
            <a:r>
              <a:rPr lang="en-AU" sz="1200" dirty="0" smtClean="0"/>
              <a:t> . Fiji 2005; Nauru 2007; American Samoa  2007; Tokelau 2007;   Marshall Islands 2007; </a:t>
            </a:r>
            <a:r>
              <a:rPr lang="en-AU" sz="1200" dirty="0" err="1" smtClean="0"/>
              <a:t>FSM</a:t>
            </a:r>
            <a:r>
              <a:rPr lang="en-AU" sz="1200" dirty="0" smtClean="0"/>
              <a:t> 2008; Kiribati 2009; Solomon Islands 2010, </a:t>
            </a:r>
            <a:r>
              <a:rPr lang="en-AU" sz="1200" dirty="0" err="1" smtClean="0"/>
              <a:t>SPC</a:t>
            </a:r>
            <a:r>
              <a:rPr lang="en-AU" sz="1200" dirty="0" smtClean="0"/>
              <a:t>-   Wallis and Futuna 2009</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estimated that two people die each minute from tobacco-related disease in the Western Pacific.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sz="1200" u="none" kern="1200" dirty="0" smtClean="0">
                <a:solidFill>
                  <a:schemeClr val="tx1"/>
                </a:solidFill>
                <a:effectLst/>
                <a:latin typeface="+mn-lt"/>
                <a:ea typeface="+mn-ea"/>
                <a:cs typeface="+mn-cs"/>
              </a:rPr>
              <a:t>Source: </a:t>
            </a:r>
            <a:r>
              <a:rPr lang="en-US" sz="1200" kern="1200" dirty="0" err="1" smtClean="0">
                <a:solidFill>
                  <a:schemeClr val="tx1"/>
                </a:solidFill>
                <a:effectLst/>
                <a:latin typeface="+mn-lt"/>
                <a:ea typeface="+mn-ea"/>
                <a:cs typeface="+mn-cs"/>
              </a:rPr>
              <a:t>Jha</a:t>
            </a:r>
            <a:r>
              <a:rPr lang="en-US" sz="1200" kern="1200" dirty="0" smtClean="0">
                <a:solidFill>
                  <a:schemeClr val="tx1"/>
                </a:solidFill>
                <a:effectLst/>
                <a:latin typeface="+mn-lt"/>
                <a:ea typeface="+mn-ea"/>
                <a:cs typeface="+mn-cs"/>
              </a:rPr>
              <a:t>, P., </a:t>
            </a:r>
            <a:r>
              <a:rPr lang="en-US" sz="1200" kern="1200" dirty="0" err="1" smtClean="0">
                <a:solidFill>
                  <a:schemeClr val="tx1"/>
                </a:solidFill>
                <a:effectLst/>
                <a:latin typeface="+mn-lt"/>
                <a:ea typeface="+mn-ea"/>
                <a:cs typeface="+mn-cs"/>
              </a:rPr>
              <a:t>Ramasundarahettige</a:t>
            </a:r>
            <a:r>
              <a:rPr lang="en-US" sz="1200" kern="1200" dirty="0" smtClean="0">
                <a:solidFill>
                  <a:schemeClr val="tx1"/>
                </a:solidFill>
                <a:effectLst/>
                <a:latin typeface="+mn-lt"/>
                <a:ea typeface="+mn-ea"/>
                <a:cs typeface="+mn-cs"/>
              </a:rPr>
              <a:t>, C., Landsman, V., </a:t>
            </a:r>
            <a:r>
              <a:rPr lang="en-US" sz="1200" kern="1200" dirty="0" err="1" smtClean="0">
                <a:solidFill>
                  <a:schemeClr val="tx1"/>
                </a:solidFill>
                <a:effectLst/>
                <a:latin typeface="+mn-lt"/>
                <a:ea typeface="+mn-ea"/>
                <a:cs typeface="+mn-cs"/>
              </a:rPr>
              <a:t>Rostron</a:t>
            </a:r>
            <a:r>
              <a:rPr lang="en-US" sz="1200" kern="1200" dirty="0" smtClean="0">
                <a:solidFill>
                  <a:schemeClr val="tx1"/>
                </a:solidFill>
                <a:effectLst/>
                <a:latin typeface="+mn-lt"/>
                <a:ea typeface="+mn-ea"/>
                <a:cs typeface="+mn-cs"/>
              </a:rPr>
              <a:t>, B., </a:t>
            </a:r>
            <a:r>
              <a:rPr lang="en-US" sz="1200" kern="1200" dirty="0" err="1" smtClean="0">
                <a:solidFill>
                  <a:schemeClr val="tx1"/>
                </a:solidFill>
                <a:effectLst/>
                <a:latin typeface="+mn-lt"/>
                <a:ea typeface="+mn-ea"/>
                <a:cs typeface="+mn-cs"/>
              </a:rPr>
              <a:t>Thun</a:t>
            </a:r>
            <a:r>
              <a:rPr lang="en-US" sz="1200" kern="1200" dirty="0" smtClean="0">
                <a:solidFill>
                  <a:schemeClr val="tx1"/>
                </a:solidFill>
                <a:effectLst/>
                <a:latin typeface="+mn-lt"/>
                <a:ea typeface="+mn-ea"/>
                <a:cs typeface="+mn-cs"/>
              </a:rPr>
              <a:t>, M., Anderson, R.N., McAfee, T., &amp; </a:t>
            </a:r>
            <a:r>
              <a:rPr lang="en-US" sz="1200" kern="1200" dirty="0" err="1" smtClean="0">
                <a:solidFill>
                  <a:schemeClr val="tx1"/>
                </a:solidFill>
                <a:effectLst/>
                <a:latin typeface="+mn-lt"/>
                <a:ea typeface="+mn-ea"/>
                <a:cs typeface="+mn-cs"/>
              </a:rPr>
              <a:t>Peto</a:t>
            </a:r>
            <a:r>
              <a:rPr lang="en-US" sz="1200" kern="1200" dirty="0" smtClean="0">
                <a:solidFill>
                  <a:schemeClr val="tx1"/>
                </a:solidFill>
                <a:effectLst/>
                <a:latin typeface="+mn-lt"/>
                <a:ea typeface="+mn-ea"/>
                <a:cs typeface="+mn-cs"/>
              </a:rPr>
              <a:t>, R. (2013) 21st Century Hazards of Smoking and Benefits of Cessation in the United States.  </a:t>
            </a:r>
            <a:r>
              <a:rPr lang="en-US" sz="1200" i="1" kern="1200" dirty="0" smtClean="0">
                <a:solidFill>
                  <a:schemeClr val="tx1"/>
                </a:solidFill>
                <a:effectLst/>
                <a:latin typeface="+mn-lt"/>
                <a:ea typeface="+mn-ea"/>
                <a:cs typeface="+mn-cs"/>
              </a:rPr>
              <a:t>New England Journal of Medicine, </a:t>
            </a:r>
            <a:r>
              <a:rPr lang="en-US" sz="1200" kern="1200" dirty="0" smtClean="0">
                <a:solidFill>
                  <a:schemeClr val="tx1"/>
                </a:solidFill>
                <a:effectLst/>
                <a:latin typeface="+mn-lt"/>
                <a:ea typeface="+mn-ea"/>
                <a:cs typeface="+mn-cs"/>
              </a:rPr>
              <a:t>368:341–50.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graph above shows that in</a:t>
            </a:r>
            <a:r>
              <a:rPr lang="en-US" baseline="0" dirty="0" smtClean="0"/>
              <a:t> the Pacific smoking is common and tends to be common among males.  </a:t>
            </a:r>
            <a:endParaRPr lang="en-US" dirty="0" smtClean="0"/>
          </a:p>
          <a:p>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6</a:t>
            </a:fld>
            <a:endParaRPr lang="en-US"/>
          </a:p>
        </p:txBody>
      </p:sp>
    </p:spTree>
    <p:extLst>
      <p:ext uri="{BB962C8B-B14F-4D97-AF65-F5344CB8AC3E}">
        <p14:creationId xmlns:p14="http://schemas.microsoft.com/office/powerpoint/2010/main" val="1082127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a:t>
            </a:r>
            <a:r>
              <a:rPr lang="en-US" baseline="0" dirty="0" smtClean="0"/>
              <a:t> source: </a:t>
            </a:r>
            <a:r>
              <a:rPr lang="en-US" sz="1200" u="sng" kern="1200" dirty="0" smtClean="0">
                <a:solidFill>
                  <a:schemeClr val="tx1"/>
                </a:solidFill>
                <a:effectLst/>
                <a:latin typeface="+mn-lt"/>
                <a:ea typeface="+mn-ea"/>
                <a:cs typeface="+mn-cs"/>
                <a:hlinkClick r:id="rId3"/>
              </a:rPr>
              <a:t>http://www.who.int/fctc/guidelines/adopted/article_13/en/</a:t>
            </a:r>
            <a:r>
              <a:rPr lang="en-US" dirty="0" smtClean="0">
                <a:effectLst/>
              </a:rPr>
              <a:t> </a:t>
            </a:r>
            <a:endParaRPr lang="en-US" sz="1200" u="sng" kern="1200" baseline="0" dirty="0" smtClean="0">
              <a:solidFill>
                <a:schemeClr val="tx1"/>
              </a:solidFill>
              <a:effectLst/>
              <a:latin typeface="+mn-lt"/>
              <a:ea typeface="+mn-ea"/>
              <a:cs typeface="+mn-cs"/>
            </a:endParaRPr>
          </a:p>
          <a:p>
            <a:r>
              <a:rPr lang="en-US" dirty="0" smtClean="0">
                <a:effectLst/>
              </a:rPr>
              <a:t>Images:</a:t>
            </a:r>
            <a:r>
              <a:rPr lang="en-US" baseline="0" dirty="0" smtClean="0">
                <a:effectLst/>
              </a:rPr>
              <a:t> http://</a:t>
            </a:r>
            <a:r>
              <a:rPr lang="en-US" baseline="0" dirty="0" err="1" smtClean="0">
                <a:effectLst/>
              </a:rPr>
              <a:t>www.fhcp.com</a:t>
            </a:r>
            <a:r>
              <a:rPr lang="en-US" baseline="0" dirty="0" smtClean="0">
                <a:effectLst/>
              </a:rPr>
              <a:t>/health/programs/smoking-cessation</a:t>
            </a:r>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7</a:t>
            </a:fld>
            <a:endParaRPr lang="en-US"/>
          </a:p>
        </p:txBody>
      </p:sp>
    </p:spTree>
    <p:extLst>
      <p:ext uri="{BB962C8B-B14F-4D97-AF65-F5344CB8AC3E}">
        <p14:creationId xmlns:p14="http://schemas.microsoft.com/office/powerpoint/2010/main" val="417236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Review of Areca (Betel) Nut and Tobacco Use in the Pacific – A Technical Report by the WHO, Western Pacific Region focuses on the reduction of smokeless tobacco use.  </a:t>
            </a:r>
            <a:r>
              <a:rPr lang="en-US" sz="1200" kern="1200" dirty="0" smtClean="0">
                <a:solidFill>
                  <a:schemeClr val="tx1"/>
                </a:solidFill>
                <a:effectLst/>
                <a:latin typeface="+mn-lt"/>
                <a:ea typeface="+mn-ea"/>
                <a:cs typeface="+mn-cs"/>
              </a:rPr>
              <a:t>By World Health Organization, Western Pacific Region. Published in 2012.</a:t>
            </a:r>
          </a:p>
          <a:p>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http://www.wpro.who.int/tobacco/documents/betelnut.pdf</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65DF1E-3F6B-6C4F-AC4C-61E4E4880C10}" type="slidenum">
              <a:rPr lang="en-US" smtClean="0"/>
              <a:t>8</a:t>
            </a:fld>
            <a:endParaRPr lang="en-US"/>
          </a:p>
        </p:txBody>
      </p:sp>
    </p:spTree>
    <p:extLst>
      <p:ext uri="{BB962C8B-B14F-4D97-AF65-F5344CB8AC3E}">
        <p14:creationId xmlns:p14="http://schemas.microsoft.com/office/powerpoint/2010/main" val="381882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WHO report on the global tobacco epidemic, 2013,  </a:t>
            </a:r>
            <a:r>
              <a:rPr lang="pl-PL" dirty="0" smtClean="0"/>
              <a:t>http://</a:t>
            </a:r>
            <a:r>
              <a:rPr lang="pl-PL" dirty="0" err="1" smtClean="0"/>
              <a:t>apps.who.int</a:t>
            </a:r>
            <a:r>
              <a:rPr lang="pl-PL" dirty="0" smtClean="0"/>
              <a:t>/</a:t>
            </a:r>
            <a:r>
              <a:rPr lang="pl-PL" dirty="0" err="1" smtClean="0"/>
              <a:t>iris</a:t>
            </a:r>
            <a:r>
              <a:rPr lang="pl-PL" dirty="0" smtClean="0"/>
              <a:t>/</a:t>
            </a:r>
            <a:r>
              <a:rPr lang="pl-PL" dirty="0" err="1" smtClean="0"/>
              <a:t>bitstream</a:t>
            </a:r>
            <a:r>
              <a:rPr lang="pl-PL" dirty="0" smtClean="0"/>
              <a:t>/10665/85380/1/</a:t>
            </a:r>
            <a:r>
              <a:rPr lang="pl-PL" dirty="0" smtClean="0"/>
              <a:t>9789241505871_eng.pdf</a:t>
            </a:r>
          </a:p>
          <a:p>
            <a:endParaRPr lang="pl-P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pl-PL" dirty="0" smtClean="0"/>
              <a:t>The </a:t>
            </a:r>
            <a:r>
              <a:rPr lang="pl-PL" dirty="0" err="1" smtClean="0"/>
              <a:t>graph</a:t>
            </a:r>
            <a:r>
              <a:rPr lang="pl-PL" baseline="0" dirty="0" smtClean="0"/>
              <a:t> </a:t>
            </a:r>
            <a:r>
              <a:rPr lang="pl-PL" baseline="0" dirty="0" err="1" smtClean="0"/>
              <a:t>shows</a:t>
            </a:r>
            <a:r>
              <a:rPr lang="pl-PL" baseline="0" dirty="0" smtClean="0"/>
              <a:t> the </a:t>
            </a:r>
            <a:r>
              <a:rPr lang="pl-PL" baseline="0" dirty="0" err="1" smtClean="0"/>
              <a:t>number</a:t>
            </a:r>
            <a:r>
              <a:rPr lang="pl-PL" baseline="0" dirty="0" smtClean="0"/>
              <a:t> of </a:t>
            </a:r>
            <a:r>
              <a:rPr lang="pl-PL" baseline="0" dirty="0" err="1" smtClean="0"/>
              <a:t>countries</a:t>
            </a:r>
            <a:r>
              <a:rPr lang="pl-PL" baseline="0" dirty="0" smtClean="0"/>
              <a:t> </a:t>
            </a:r>
            <a:r>
              <a:rPr lang="pl-PL" baseline="0" dirty="0" err="1" smtClean="0"/>
              <a:t>that</a:t>
            </a:r>
            <a:r>
              <a:rPr lang="pl-PL" baseline="0" dirty="0" smtClean="0"/>
              <a:t> </a:t>
            </a:r>
            <a:r>
              <a:rPr lang="pl-PL" baseline="0" dirty="0" err="1" smtClean="0"/>
              <a:t>use</a:t>
            </a:r>
            <a:r>
              <a:rPr lang="pl-PL" baseline="0" dirty="0" smtClean="0"/>
              <a:t> </a:t>
            </a:r>
            <a:r>
              <a:rPr lang="pl-PL" baseline="0" dirty="0" err="1" smtClean="0"/>
              <a:t>tobacco</a:t>
            </a:r>
            <a:r>
              <a:rPr lang="pl-PL" baseline="0" dirty="0" smtClean="0"/>
              <a:t> </a:t>
            </a:r>
            <a:r>
              <a:rPr lang="pl-PL" baseline="0" dirty="0" err="1" smtClean="0"/>
              <a:t>dependence</a:t>
            </a:r>
            <a:r>
              <a:rPr lang="pl-PL" baseline="0" dirty="0" smtClean="0"/>
              <a:t> </a:t>
            </a:r>
            <a:r>
              <a:rPr lang="pl-PL" baseline="0" dirty="0" err="1" smtClean="0"/>
              <a:t>treatment</a:t>
            </a:r>
            <a:r>
              <a:rPr lang="pl-PL" baseline="0" dirty="0" smtClean="0"/>
              <a:t> </a:t>
            </a:r>
            <a:r>
              <a:rPr lang="pl-PL" baseline="0" dirty="0" err="1" smtClean="0"/>
              <a:t>based</a:t>
            </a:r>
            <a:r>
              <a:rPr lang="pl-PL" baseline="0" dirty="0" smtClean="0"/>
              <a:t> on high, </a:t>
            </a:r>
            <a:r>
              <a:rPr lang="pl-PL" baseline="0" dirty="0" err="1" smtClean="0"/>
              <a:t>middle</a:t>
            </a:r>
            <a:r>
              <a:rPr lang="pl-PL" baseline="0" dirty="0" smtClean="0"/>
              <a:t> and </a:t>
            </a:r>
            <a:r>
              <a:rPr lang="pl-PL" baseline="0" dirty="0" err="1" smtClean="0"/>
              <a:t>low</a:t>
            </a:r>
            <a:r>
              <a:rPr lang="pl-PL" baseline="0" dirty="0" smtClean="0"/>
              <a:t> </a:t>
            </a:r>
            <a:r>
              <a:rPr lang="pl-PL" baseline="0" dirty="0" err="1" smtClean="0"/>
              <a:t>income</a:t>
            </a:r>
            <a:r>
              <a:rPr lang="pl-PL"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D665DF1E-3F6B-6C4F-AC4C-61E4E4880C10}" type="slidenum">
              <a:rPr lang="en-US" smtClean="0"/>
              <a:t>9</a:t>
            </a:fld>
            <a:endParaRPr lang="en-US"/>
          </a:p>
        </p:txBody>
      </p:sp>
    </p:spTree>
    <p:extLst>
      <p:ext uri="{BB962C8B-B14F-4D97-AF65-F5344CB8AC3E}">
        <p14:creationId xmlns:p14="http://schemas.microsoft.com/office/powerpoint/2010/main" val="1763284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115196-1C6F-4784-83AC-30756D8F10B3}" type="datetimeFigureOut">
              <a:rPr lang="en-US" smtClean="0"/>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chemeClr val="tx2"/>
              </a:solidFill>
            </a:endParaRPr>
          </a:p>
        </p:txBody>
      </p:sp>
    </p:spTree>
    <p:extLst>
      <p:ext uri="{BB962C8B-B14F-4D97-AF65-F5344CB8AC3E}">
        <p14:creationId xmlns:p14="http://schemas.microsoft.com/office/powerpoint/2010/main" val="2904088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8B65E-5D9B-FC45-8C0E-A7439272DCB9}" type="datetimeFigureOut">
              <a:rPr lang="en-US" smtClean="0"/>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273965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8B65E-5D9B-FC45-8C0E-A7439272DCB9}" type="datetimeFigureOut">
              <a:rPr lang="en-US" smtClean="0"/>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2963596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C8B65E-5D9B-FC45-8C0E-A7439272DCB9}" type="datetimeFigureOut">
              <a:rPr lang="en-US" smtClean="0"/>
              <a:t>7/24/14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2374613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8B65E-5D9B-FC45-8C0E-A7439272DCB9}" type="datetimeFigureOut">
              <a:rPr lang="en-US" smtClean="0"/>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42925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115196-1C6F-4784-83AC-30756D8F10B3}" type="datetimeFigureOut">
              <a:rPr lang="en-US" smtClean="0"/>
              <a:t>7/24/14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Tree>
    <p:extLst>
      <p:ext uri="{BB962C8B-B14F-4D97-AF65-F5344CB8AC3E}">
        <p14:creationId xmlns:p14="http://schemas.microsoft.com/office/powerpoint/2010/main" val="248288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C8B65E-5D9B-FC45-8C0E-A7439272DCB9}" type="datetimeFigureOut">
              <a:rPr lang="en-US" smtClean="0"/>
              <a:t>7/24/14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49649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8B65E-5D9B-FC45-8C0E-A7439272DCB9}" type="datetimeFigureOut">
              <a:rPr lang="en-US" smtClean="0"/>
              <a:t>7/24/14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213796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C8B65E-5D9B-FC45-8C0E-A7439272DCB9}" type="datetimeFigureOut">
              <a:rPr lang="en-US" smtClean="0"/>
              <a:t>7/24/14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204506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8B65E-5D9B-FC45-8C0E-A7439272DCB9}" type="datetimeFigureOut">
              <a:rPr lang="en-US" smtClean="0"/>
              <a:t>7/24/14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1220478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8B65E-5D9B-FC45-8C0E-A7439272DCB9}" type="datetimeFigureOut">
              <a:rPr lang="en-US" smtClean="0"/>
              <a:t>7/24/14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155677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8B65E-5D9B-FC45-8C0E-A7439272DCB9}" type="datetimeFigureOut">
              <a:rPr lang="en-US" smtClean="0"/>
              <a:t>7/24/14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35290C-EFD8-7248-A091-40AA7F97CB40}" type="slidenum">
              <a:rPr lang="en-US" smtClean="0"/>
              <a:t>‹#›</a:t>
            </a:fld>
            <a:endParaRPr lang="en-US"/>
          </a:p>
        </p:txBody>
      </p:sp>
    </p:spTree>
    <p:extLst>
      <p:ext uri="{BB962C8B-B14F-4D97-AF65-F5344CB8AC3E}">
        <p14:creationId xmlns:p14="http://schemas.microsoft.com/office/powerpoint/2010/main" val="1824208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8B65E-5D9B-FC45-8C0E-A7439272DCB9}" type="datetimeFigureOut">
              <a:rPr lang="en-US" smtClean="0"/>
              <a:t>7/24/14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35290C-EFD8-7248-A091-40AA7F97CB40}" type="slidenum">
              <a:rPr lang="en-US" smtClean="0"/>
              <a:t>‹#›</a:t>
            </a:fld>
            <a:endParaRPr lang="en-US"/>
          </a:p>
        </p:txBody>
      </p:sp>
    </p:spTree>
    <p:extLst>
      <p:ext uri="{BB962C8B-B14F-4D97-AF65-F5344CB8AC3E}">
        <p14:creationId xmlns:p14="http://schemas.microsoft.com/office/powerpoint/2010/main" val="157677921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89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11967" y="250674"/>
            <a:ext cx="7920066" cy="2022096"/>
          </a:xfrm>
          <a:prstGeom prst="roundRect">
            <a:avLst/>
          </a:prstGeom>
          <a:solidFill>
            <a:srgbClr val="000090"/>
          </a:solidFill>
          <a:effectLst>
            <a:glow rad="101600">
              <a:srgbClr val="3366FF">
                <a:alpha val="75000"/>
              </a:srgbClr>
            </a:glow>
            <a:outerShdw blurRad="123825" dist="25400" dir="5400000" algn="tl" rotWithShape="0">
              <a:schemeClr val="bg2">
                <a:alpha val="4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 y="5431417"/>
            <a:ext cx="9145190" cy="921738"/>
          </a:xfrm>
        </p:spPr>
        <p:txBody>
          <a:bodyPr>
            <a:noAutofit/>
          </a:bodyPr>
          <a:lstStyle/>
          <a:p>
            <a:r>
              <a:rPr lang="en-US" sz="4400" b="1" dirty="0" smtClean="0">
                <a:latin typeface="Calibri"/>
                <a:cs typeface="Calibri"/>
              </a:rPr>
              <a:t>Establish and Sustain Tobacco Cessation Programs </a:t>
            </a:r>
            <a:endParaRPr lang="en-US" sz="4400" b="1" dirty="0">
              <a:latin typeface="Calibri"/>
              <a:cs typeface="Calibri"/>
            </a:endParaRPr>
          </a:p>
        </p:txBody>
      </p:sp>
      <p:pic>
        <p:nvPicPr>
          <p:cNvPr id="5" name="Picture 4" descr="Stop Smoking.jpg"/>
          <p:cNvPicPr>
            <a:picLocks noChangeAspect="1"/>
          </p:cNvPicPr>
          <p:nvPr/>
        </p:nvPicPr>
        <p:blipFill>
          <a:blip r:embed="rId3">
            <a:extLst>
              <a:ext uri="{BEBA8EAE-BF5A-486C-A8C5-ECC9F3942E4B}">
                <a14:imgProps xmlns:a14="http://schemas.microsoft.com/office/drawing/2010/main">
                  <a14:imgLayer r:embed="rId4">
                    <a14:imgEffect>
                      <a14:backgroundRemoval t="9225" b="89668" l="3639" r="98576">
                        <a14:foregroundMark x1="26424" y1="18081" x2="31487" y2="32841"/>
                        <a14:foregroundMark x1="78165" y1="18081" x2="79747" y2="81919"/>
                        <a14:foregroundMark x1="21361" y1="20295" x2="9494" y2="29151"/>
                      </a14:backgroundRemoval>
                    </a14:imgEffect>
                  </a14:imgLayer>
                </a14:imgProps>
              </a:ext>
              <a:ext uri="{28A0092B-C50C-407E-A947-70E740481C1C}">
                <a14:useLocalDpi xmlns:a14="http://schemas.microsoft.com/office/drawing/2010/main"/>
              </a:ext>
            </a:extLst>
          </a:blip>
          <a:stretch>
            <a:fillRect/>
          </a:stretch>
        </p:blipFill>
        <p:spPr>
          <a:xfrm>
            <a:off x="327914" y="0"/>
            <a:ext cx="8070447" cy="2556866"/>
          </a:xfrm>
          <a:prstGeom prst="rect">
            <a:avLst/>
          </a:prstGeom>
        </p:spPr>
      </p:pic>
      <p:pic>
        <p:nvPicPr>
          <p:cNvPr id="7" name="Picture 6" descr="therapy-to-quit-smoking.jpg"/>
          <p:cNvPicPr>
            <a:picLocks noChangeAspect="1"/>
          </p:cNvPicPr>
          <p:nvPr/>
        </p:nvPicPr>
        <p:blipFill>
          <a:blip r:embed="rId5" cstate="email">
            <a:extLst>
              <a:ext uri="{BEBA8EAE-BF5A-486C-A8C5-ECC9F3942E4B}">
                <a14:imgProps xmlns:a14="http://schemas.microsoft.com/office/drawing/2010/main">
                  <a14:imgLayer r:embed="rId6">
                    <a14:imgEffect>
                      <a14:backgroundRemoval t="9701" b="89739" l="6875" r="99000">
                        <a14:foregroundMark x1="44500" y1="72015" x2="31125" y2="73134"/>
                        <a14:foregroundMark x1="27375" y1="71642" x2="13750" y2="72575"/>
                        <a14:foregroundMark x1="29500" y1="55224" x2="33875" y2="60261"/>
                        <a14:foregroundMark x1="65125" y1="66978" x2="70875" y2="67537"/>
                        <a14:foregroundMark x1="73625" y1="72575" x2="72250" y2="72575"/>
                        <a14:backgroundMark x1="66500" y1="68470" x2="72625" y2="72015"/>
                      </a14:backgroundRemoval>
                    </a14:imgEffect>
                  </a14:imgLayer>
                </a14:imgProps>
              </a:ext>
              <a:ext uri="{28A0092B-C50C-407E-A947-70E740481C1C}">
                <a14:useLocalDpi xmlns:a14="http://schemas.microsoft.com/office/drawing/2010/main"/>
              </a:ext>
            </a:extLst>
          </a:blip>
          <a:stretch>
            <a:fillRect/>
          </a:stretch>
        </p:blipFill>
        <p:spPr>
          <a:xfrm>
            <a:off x="2307930" y="2272771"/>
            <a:ext cx="4528140" cy="3033854"/>
          </a:xfrm>
          <a:prstGeom prst="rect">
            <a:avLst/>
          </a:prstGeom>
        </p:spPr>
      </p:pic>
    </p:spTree>
    <p:extLst>
      <p:ext uri="{BB962C8B-B14F-4D97-AF65-F5344CB8AC3E}">
        <p14:creationId xmlns:p14="http://schemas.microsoft.com/office/powerpoint/2010/main" val="9000285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38"/>
            <a:ext cx="8229600" cy="1046162"/>
          </a:xfrm>
        </p:spPr>
        <p:txBody>
          <a:bodyPr>
            <a:normAutofit fontScale="90000"/>
          </a:bodyPr>
          <a:lstStyle/>
          <a:p>
            <a:r>
              <a:rPr lang="en-US" b="1" dirty="0" smtClean="0"/>
              <a:t>WHO Framework Convention on Tobacco Control – Article 14</a:t>
            </a:r>
            <a:endParaRPr lang="en-US" b="1" dirty="0"/>
          </a:p>
        </p:txBody>
      </p:sp>
      <p:sp>
        <p:nvSpPr>
          <p:cNvPr id="3" name="Content Placeholder 2"/>
          <p:cNvSpPr>
            <a:spLocks noGrp="1"/>
          </p:cNvSpPr>
          <p:nvPr>
            <p:ph idx="1"/>
          </p:nvPr>
        </p:nvSpPr>
        <p:spPr>
          <a:xfrm>
            <a:off x="241300" y="1333500"/>
            <a:ext cx="8648700" cy="4889500"/>
          </a:xfrm>
        </p:spPr>
        <p:txBody>
          <a:bodyPr>
            <a:noAutofit/>
          </a:bodyPr>
          <a:lstStyle/>
          <a:p>
            <a:pPr marL="0" indent="0">
              <a:buNone/>
            </a:pPr>
            <a:r>
              <a:rPr lang="en-US" sz="1800" dirty="0"/>
              <a:t>The Framework Convention on Tobacco Control by the World Health Organization identifies key policy interventions critical to combat tobacco</a:t>
            </a:r>
            <a:r>
              <a:rPr lang="en-US" sz="1800" dirty="0" smtClean="0"/>
              <a:t>.</a:t>
            </a:r>
          </a:p>
          <a:p>
            <a:pPr marL="228600" indent="0">
              <a:buNone/>
            </a:pPr>
            <a:r>
              <a:rPr lang="en-US" sz="1800" dirty="0" smtClean="0"/>
              <a:t>(</a:t>
            </a:r>
            <a:r>
              <a:rPr lang="en-US" sz="1800" dirty="0"/>
              <a:t>a) design </a:t>
            </a:r>
            <a:r>
              <a:rPr lang="en-US" sz="1800" dirty="0" smtClean="0"/>
              <a:t>&amp; </a:t>
            </a:r>
            <a:r>
              <a:rPr lang="en-US" sz="1800" dirty="0"/>
              <a:t>implement effective </a:t>
            </a:r>
            <a:r>
              <a:rPr lang="en-US" sz="1800" dirty="0" smtClean="0"/>
              <a:t>programs </a:t>
            </a:r>
            <a:r>
              <a:rPr lang="en-US" sz="1800" dirty="0"/>
              <a:t>aimed at promoting the cessation of tobacco use, in such locations as educational institutions, health care facilities, workplaces </a:t>
            </a:r>
            <a:r>
              <a:rPr lang="en-US" sz="1800" dirty="0" smtClean="0"/>
              <a:t>&amp; </a:t>
            </a:r>
            <a:r>
              <a:rPr lang="en-US" sz="1800" dirty="0"/>
              <a:t>sporting environments;</a:t>
            </a:r>
          </a:p>
          <a:p>
            <a:pPr marL="0" indent="0">
              <a:buNone/>
            </a:pPr>
            <a:endParaRPr lang="en-US" sz="1800" dirty="0" smtClean="0"/>
          </a:p>
          <a:p>
            <a:pPr marL="228600" indent="0">
              <a:buNone/>
            </a:pPr>
            <a:r>
              <a:rPr lang="en-US" sz="1800" dirty="0" smtClean="0"/>
              <a:t>(</a:t>
            </a:r>
            <a:r>
              <a:rPr lang="en-US" sz="1800" dirty="0"/>
              <a:t>b) include diagnosis </a:t>
            </a:r>
            <a:r>
              <a:rPr lang="en-US" sz="1800" dirty="0" smtClean="0"/>
              <a:t>&amp; </a:t>
            </a:r>
            <a:r>
              <a:rPr lang="en-US" sz="1800" dirty="0"/>
              <a:t>treatment of tobacco dependence </a:t>
            </a:r>
            <a:r>
              <a:rPr lang="en-US" sz="1800" dirty="0" smtClean="0"/>
              <a:t>&amp; </a:t>
            </a:r>
            <a:r>
              <a:rPr lang="en-US" sz="1800" dirty="0"/>
              <a:t>counselling services on cessation of tobacco use in national health </a:t>
            </a:r>
            <a:r>
              <a:rPr lang="en-US" sz="1800" dirty="0" smtClean="0"/>
              <a:t>&amp; </a:t>
            </a:r>
            <a:r>
              <a:rPr lang="en-US" sz="1800" dirty="0"/>
              <a:t>education </a:t>
            </a:r>
            <a:r>
              <a:rPr lang="en-US" sz="1800" dirty="0" smtClean="0"/>
              <a:t>programs</a:t>
            </a:r>
            <a:r>
              <a:rPr lang="en-US" sz="1800" dirty="0"/>
              <a:t>, plans </a:t>
            </a:r>
            <a:r>
              <a:rPr lang="en-US" sz="1800" dirty="0" smtClean="0"/>
              <a:t>&amp; </a:t>
            </a:r>
            <a:r>
              <a:rPr lang="en-US" sz="1800" dirty="0"/>
              <a:t>strategies, with the participation of health workers, community workers </a:t>
            </a:r>
            <a:r>
              <a:rPr lang="en-US" sz="1800" dirty="0" smtClean="0"/>
              <a:t>&amp; </a:t>
            </a:r>
            <a:r>
              <a:rPr lang="en-US" sz="1800" dirty="0"/>
              <a:t>social workers as appropriate;</a:t>
            </a:r>
          </a:p>
          <a:p>
            <a:pPr marL="0" indent="0">
              <a:buNone/>
            </a:pPr>
            <a:endParaRPr lang="en-US" sz="1800" dirty="0" smtClean="0"/>
          </a:p>
          <a:p>
            <a:pPr marL="228600" indent="0">
              <a:buNone/>
            </a:pPr>
            <a:r>
              <a:rPr lang="en-US" sz="1800" dirty="0" smtClean="0"/>
              <a:t>(</a:t>
            </a:r>
            <a:r>
              <a:rPr lang="en-US" sz="1800" dirty="0"/>
              <a:t>c) establish in health care facilities </a:t>
            </a:r>
            <a:r>
              <a:rPr lang="en-US" sz="1800" dirty="0" smtClean="0"/>
              <a:t>&amp; </a:t>
            </a:r>
            <a:r>
              <a:rPr lang="en-US" sz="1800" dirty="0"/>
              <a:t>rehabilitation </a:t>
            </a:r>
            <a:r>
              <a:rPr lang="en-US" sz="1800" dirty="0" smtClean="0"/>
              <a:t>centers programs </a:t>
            </a:r>
            <a:r>
              <a:rPr lang="en-US" sz="1800" dirty="0"/>
              <a:t>for diagnosing, </a:t>
            </a:r>
            <a:r>
              <a:rPr lang="en-US" sz="1800" dirty="0" smtClean="0"/>
              <a:t>counseling</a:t>
            </a:r>
            <a:r>
              <a:rPr lang="en-US" sz="1800" dirty="0"/>
              <a:t>, preventing </a:t>
            </a:r>
            <a:r>
              <a:rPr lang="en-US" sz="1800" dirty="0" smtClean="0"/>
              <a:t>&amp; treating </a:t>
            </a:r>
            <a:r>
              <a:rPr lang="en-US" sz="1800" dirty="0"/>
              <a:t>tobacco dependence</a:t>
            </a:r>
            <a:r>
              <a:rPr lang="en-US" sz="1800" dirty="0" smtClean="0"/>
              <a:t>;</a:t>
            </a:r>
          </a:p>
          <a:p>
            <a:pPr marL="0" indent="0">
              <a:buNone/>
            </a:pPr>
            <a:endParaRPr lang="en-US" sz="1800" dirty="0" smtClean="0"/>
          </a:p>
          <a:p>
            <a:pPr marL="228600" indent="0">
              <a:buNone/>
            </a:pPr>
            <a:r>
              <a:rPr lang="en-US" sz="1800" dirty="0" smtClean="0"/>
              <a:t>(d) collaborate </a:t>
            </a:r>
            <a:r>
              <a:rPr lang="en-US" sz="1800" dirty="0"/>
              <a:t>with other Parties to facilitate </a:t>
            </a:r>
            <a:r>
              <a:rPr lang="en-US" sz="1800" dirty="0" smtClean="0"/>
              <a:t>accessibility &amp; affordability </a:t>
            </a:r>
            <a:r>
              <a:rPr lang="en-US" sz="1800" dirty="0"/>
              <a:t>for treatment of tobacco dependence including pharmaceutical products pursuant to Article 22. Such products </a:t>
            </a:r>
            <a:r>
              <a:rPr lang="en-US" sz="1800" dirty="0" smtClean="0"/>
              <a:t>&amp; their </a:t>
            </a:r>
            <a:r>
              <a:rPr lang="en-US" sz="1800" dirty="0"/>
              <a:t>constituents may include medicines, products used to administer medicines </a:t>
            </a:r>
            <a:r>
              <a:rPr lang="en-US" sz="1800" dirty="0" smtClean="0"/>
              <a:t>&amp; diagnostics </a:t>
            </a:r>
            <a:r>
              <a:rPr lang="en-US" sz="1800" dirty="0"/>
              <a:t>when appropriate.</a:t>
            </a:r>
          </a:p>
        </p:txBody>
      </p:sp>
    </p:spTree>
    <p:extLst>
      <p:ext uri="{BB962C8B-B14F-4D97-AF65-F5344CB8AC3E}">
        <p14:creationId xmlns:p14="http://schemas.microsoft.com/office/powerpoint/2010/main" val="18148111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47638"/>
            <a:ext cx="8712200" cy="944562"/>
          </a:xfrm>
        </p:spPr>
        <p:txBody>
          <a:bodyPr>
            <a:normAutofit fontScale="90000"/>
          </a:bodyPr>
          <a:lstStyle/>
          <a:p>
            <a:r>
              <a:rPr lang="en-US" b="1" dirty="0" smtClean="0">
                <a:latin typeface="Calibri"/>
                <a:cs typeface="Calibri"/>
              </a:rPr>
              <a:t>Examples of Tobacco Cessation Services </a:t>
            </a:r>
            <a:endParaRPr lang="en-US" b="1" dirty="0">
              <a:latin typeface="Calibri"/>
              <a:cs typeface="Calibri"/>
            </a:endParaRPr>
          </a:p>
        </p:txBody>
      </p:sp>
      <p:sp>
        <p:nvSpPr>
          <p:cNvPr id="3" name="Content Placeholder 2"/>
          <p:cNvSpPr>
            <a:spLocks noGrp="1"/>
          </p:cNvSpPr>
          <p:nvPr>
            <p:ph idx="1"/>
          </p:nvPr>
        </p:nvSpPr>
        <p:spPr>
          <a:xfrm>
            <a:off x="457200" y="1121752"/>
            <a:ext cx="8229600" cy="5355248"/>
          </a:xfrm>
        </p:spPr>
        <p:txBody>
          <a:bodyPr>
            <a:noAutofit/>
          </a:bodyPr>
          <a:lstStyle/>
          <a:p>
            <a:pPr>
              <a:lnSpc>
                <a:spcPct val="80000"/>
              </a:lnSpc>
            </a:pPr>
            <a:r>
              <a:rPr lang="en-US" sz="2000" dirty="0" smtClean="0">
                <a:latin typeface="Calibri"/>
                <a:cs typeface="Calibri"/>
              </a:rPr>
              <a:t>Cessation counseling by medical provider</a:t>
            </a:r>
          </a:p>
          <a:p>
            <a:pPr lvl="1">
              <a:lnSpc>
                <a:spcPct val="80000"/>
              </a:lnSpc>
              <a:buFont typeface="Arial" panose="020B0604020202020204" pitchFamily="34" charset="0"/>
              <a:buChar char="•"/>
            </a:pPr>
            <a:r>
              <a:rPr lang="en-US" sz="1800" dirty="0" smtClean="0">
                <a:latin typeface="Calibri"/>
                <a:cs typeface="Calibri"/>
              </a:rPr>
              <a:t>Smoke-Free Families 5 A’s          1. </a:t>
            </a:r>
            <a:r>
              <a:rPr lang="en-US" sz="1800" dirty="0" smtClean="0">
                <a:solidFill>
                  <a:srgbClr val="FF0000"/>
                </a:solidFill>
                <a:latin typeface="Calibri"/>
                <a:cs typeface="Calibri"/>
              </a:rPr>
              <a:t>ask</a:t>
            </a:r>
            <a:r>
              <a:rPr lang="en-US" sz="1800" dirty="0" smtClean="0">
                <a:latin typeface="Calibri"/>
                <a:cs typeface="Calibri"/>
              </a:rPr>
              <a:t> about smoking behavior</a:t>
            </a:r>
          </a:p>
          <a:p>
            <a:pPr marL="457200" lvl="1" indent="0">
              <a:lnSpc>
                <a:spcPct val="80000"/>
              </a:lnSpc>
              <a:buNone/>
            </a:pPr>
            <a:r>
              <a:rPr lang="en-US" sz="1800" dirty="0">
                <a:latin typeface="Calibri"/>
                <a:cs typeface="Calibri"/>
              </a:rPr>
              <a:t>	</a:t>
            </a:r>
            <a:r>
              <a:rPr lang="en-US" sz="1800" dirty="0" smtClean="0">
                <a:latin typeface="Calibri"/>
                <a:cs typeface="Calibri"/>
              </a:rPr>
              <a:t>			2. </a:t>
            </a:r>
            <a:r>
              <a:rPr lang="en-US" sz="1800" dirty="0" smtClean="0">
                <a:solidFill>
                  <a:srgbClr val="FF0000"/>
                </a:solidFill>
                <a:latin typeface="Calibri"/>
                <a:cs typeface="Calibri"/>
              </a:rPr>
              <a:t>advise</a:t>
            </a:r>
            <a:r>
              <a:rPr lang="en-US" sz="1800" dirty="0" smtClean="0">
                <a:latin typeface="Calibri"/>
                <a:cs typeface="Calibri"/>
              </a:rPr>
              <a:t> all smokers to stop</a:t>
            </a:r>
          </a:p>
          <a:p>
            <a:pPr marL="914400" lvl="2" indent="0">
              <a:lnSpc>
                <a:spcPct val="80000"/>
              </a:lnSpc>
              <a:buNone/>
            </a:pPr>
            <a:r>
              <a:rPr lang="en-US" sz="1800" dirty="0" smtClean="0">
                <a:latin typeface="Calibri"/>
                <a:cs typeface="Calibri"/>
              </a:rPr>
              <a:t>			3. </a:t>
            </a:r>
            <a:r>
              <a:rPr lang="en-US" sz="1800" dirty="0" smtClean="0">
                <a:solidFill>
                  <a:srgbClr val="FF0000"/>
                </a:solidFill>
                <a:latin typeface="Calibri"/>
                <a:cs typeface="Calibri"/>
              </a:rPr>
              <a:t>assess</a:t>
            </a:r>
            <a:r>
              <a:rPr lang="en-US" sz="1800" dirty="0" smtClean="0">
                <a:latin typeface="Calibri"/>
                <a:cs typeface="Calibri"/>
              </a:rPr>
              <a:t> willingness to stop</a:t>
            </a:r>
          </a:p>
          <a:p>
            <a:pPr marL="914400" lvl="2" indent="0">
              <a:lnSpc>
                <a:spcPct val="80000"/>
              </a:lnSpc>
              <a:buNone/>
            </a:pPr>
            <a:r>
              <a:rPr lang="en-US" sz="1800" dirty="0" smtClean="0">
                <a:latin typeface="Calibri"/>
                <a:cs typeface="Calibri"/>
              </a:rPr>
              <a:t>			4.</a:t>
            </a:r>
            <a:r>
              <a:rPr lang="en-US" sz="1800" dirty="0" smtClean="0">
                <a:solidFill>
                  <a:srgbClr val="FF0000"/>
                </a:solidFill>
                <a:latin typeface="Calibri"/>
                <a:cs typeface="Calibri"/>
              </a:rPr>
              <a:t> assist </a:t>
            </a:r>
            <a:r>
              <a:rPr lang="en-US" sz="1800" dirty="0" smtClean="0">
                <a:latin typeface="Calibri"/>
                <a:cs typeface="Calibri"/>
              </a:rPr>
              <a:t>smokers to stop</a:t>
            </a:r>
          </a:p>
          <a:p>
            <a:pPr marL="914400" lvl="2" indent="0">
              <a:lnSpc>
                <a:spcPct val="80000"/>
              </a:lnSpc>
              <a:buNone/>
            </a:pPr>
            <a:r>
              <a:rPr lang="en-US" sz="1800" dirty="0" smtClean="0">
                <a:latin typeface="Calibri"/>
                <a:cs typeface="Calibri"/>
              </a:rPr>
              <a:t>			5. </a:t>
            </a:r>
            <a:r>
              <a:rPr lang="en-US" sz="1800" dirty="0" smtClean="0">
                <a:solidFill>
                  <a:srgbClr val="FF0000"/>
                </a:solidFill>
                <a:latin typeface="Calibri"/>
                <a:cs typeface="Calibri"/>
              </a:rPr>
              <a:t>arrange</a:t>
            </a:r>
            <a:r>
              <a:rPr lang="en-US" sz="1800" dirty="0" smtClean="0">
                <a:latin typeface="Calibri"/>
                <a:cs typeface="Calibri"/>
              </a:rPr>
              <a:t> follow-up visits </a:t>
            </a:r>
          </a:p>
          <a:p>
            <a:pPr>
              <a:lnSpc>
                <a:spcPct val="80000"/>
              </a:lnSpc>
            </a:pPr>
            <a:r>
              <a:rPr lang="en-US" sz="2000" dirty="0" smtClean="0">
                <a:latin typeface="Calibri"/>
                <a:cs typeface="Calibri"/>
              </a:rPr>
              <a:t>Interventions</a:t>
            </a:r>
          </a:p>
          <a:p>
            <a:pPr lvl="1">
              <a:lnSpc>
                <a:spcPct val="80000"/>
              </a:lnSpc>
              <a:buFont typeface="Arial" panose="020B0604020202020204" pitchFamily="34" charset="0"/>
              <a:buChar char="•"/>
            </a:pPr>
            <a:r>
              <a:rPr lang="en-US" sz="1800" dirty="0" smtClean="0">
                <a:latin typeface="Calibri"/>
                <a:cs typeface="Calibri"/>
              </a:rPr>
              <a:t>Individual, group, telephone, or online counseling </a:t>
            </a:r>
          </a:p>
          <a:p>
            <a:pPr lvl="1">
              <a:lnSpc>
                <a:spcPct val="80000"/>
              </a:lnSpc>
              <a:buFont typeface="Arial" panose="020B0604020202020204" pitchFamily="34" charset="0"/>
              <a:buChar char="•"/>
            </a:pPr>
            <a:r>
              <a:rPr lang="en-US" sz="1800" dirty="0" smtClean="0">
                <a:latin typeface="Calibri"/>
                <a:cs typeface="Calibri"/>
              </a:rPr>
              <a:t>Provide social support and enhance problem solving ability </a:t>
            </a:r>
          </a:p>
          <a:p>
            <a:pPr>
              <a:lnSpc>
                <a:spcPct val="80000"/>
              </a:lnSpc>
            </a:pPr>
            <a:r>
              <a:rPr lang="en-US" sz="2000" dirty="0" smtClean="0">
                <a:latin typeface="Calibri"/>
                <a:cs typeface="Calibri"/>
              </a:rPr>
              <a:t>Over-the-counter nicotine replacement therapy</a:t>
            </a:r>
          </a:p>
          <a:p>
            <a:pPr lvl="1">
              <a:lnSpc>
                <a:spcPct val="80000"/>
              </a:lnSpc>
              <a:buFont typeface="Arial" panose="020B0604020202020204" pitchFamily="34" charset="0"/>
              <a:buChar char="•"/>
            </a:pPr>
            <a:r>
              <a:rPr lang="en-US" sz="1800" dirty="0" smtClean="0">
                <a:latin typeface="Calibri"/>
                <a:cs typeface="Calibri"/>
              </a:rPr>
              <a:t>Patches, gum, nasal spray  </a:t>
            </a:r>
          </a:p>
          <a:p>
            <a:pPr>
              <a:lnSpc>
                <a:spcPct val="80000"/>
              </a:lnSpc>
            </a:pPr>
            <a:r>
              <a:rPr lang="en-US" sz="2000" dirty="0" smtClean="0">
                <a:latin typeface="Calibri"/>
                <a:cs typeface="Calibri"/>
              </a:rPr>
              <a:t>Prescription medication </a:t>
            </a:r>
          </a:p>
          <a:p>
            <a:pPr>
              <a:lnSpc>
                <a:spcPct val="80000"/>
              </a:lnSpc>
            </a:pPr>
            <a:r>
              <a:rPr lang="en-US" sz="2000" dirty="0" smtClean="0">
                <a:latin typeface="Calibri"/>
                <a:cs typeface="Calibri"/>
              </a:rPr>
              <a:t>System changes recommended by the Agency for Healthcare Research and Quality (AHRQ) including: </a:t>
            </a:r>
          </a:p>
          <a:p>
            <a:pPr lvl="1">
              <a:lnSpc>
                <a:spcPct val="80000"/>
              </a:lnSpc>
              <a:buFont typeface="Arial" panose="020B0604020202020204" pitchFamily="34" charset="0"/>
              <a:buChar char="•"/>
            </a:pPr>
            <a:r>
              <a:rPr lang="en-US" sz="1800" dirty="0" smtClean="0">
                <a:latin typeface="Calibri"/>
                <a:cs typeface="Calibri"/>
              </a:rPr>
              <a:t>Implement a tobacco-use screening system</a:t>
            </a:r>
          </a:p>
          <a:p>
            <a:pPr lvl="1">
              <a:lnSpc>
                <a:spcPct val="80000"/>
              </a:lnSpc>
              <a:buFont typeface="Arial" panose="020B0604020202020204" pitchFamily="34" charset="0"/>
              <a:buChar char="•"/>
            </a:pPr>
            <a:r>
              <a:rPr lang="en-US" sz="1800" dirty="0" smtClean="0">
                <a:latin typeface="Calibri"/>
                <a:cs typeface="Calibri"/>
              </a:rPr>
              <a:t>Implement healthcare provider training and feedback</a:t>
            </a:r>
          </a:p>
          <a:p>
            <a:pPr lvl="1">
              <a:lnSpc>
                <a:spcPct val="80000"/>
              </a:lnSpc>
              <a:buFont typeface="Arial" panose="020B0604020202020204" pitchFamily="34" charset="0"/>
              <a:buChar char="•"/>
            </a:pPr>
            <a:r>
              <a:rPr lang="en-US" sz="1800" dirty="0" smtClean="0">
                <a:latin typeface="Calibri"/>
                <a:cs typeface="Calibri"/>
              </a:rPr>
              <a:t>Designating staff to be responsible for treatment program</a:t>
            </a:r>
          </a:p>
          <a:p>
            <a:pPr lvl="1">
              <a:lnSpc>
                <a:spcPct val="80000"/>
              </a:lnSpc>
              <a:buFont typeface="Arial" panose="020B0604020202020204" pitchFamily="34" charset="0"/>
              <a:buChar char="•"/>
            </a:pPr>
            <a:r>
              <a:rPr lang="en-US" sz="1800" dirty="0" smtClean="0">
                <a:latin typeface="Calibri"/>
                <a:cs typeface="Calibri"/>
              </a:rPr>
              <a:t>Providing insurance coverage for proven treatments </a:t>
            </a:r>
            <a:endParaRPr lang="en-US" sz="1800" dirty="0">
              <a:latin typeface="Calibri"/>
              <a:cs typeface="Calibri"/>
            </a:endParaRPr>
          </a:p>
        </p:txBody>
      </p:sp>
    </p:spTree>
    <p:extLst>
      <p:ext uri="{BB962C8B-B14F-4D97-AF65-F5344CB8AC3E}">
        <p14:creationId xmlns:p14="http://schemas.microsoft.com/office/powerpoint/2010/main" val="27756321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07" y="228600"/>
            <a:ext cx="8830919" cy="758952"/>
          </a:xfrm>
        </p:spPr>
        <p:txBody>
          <a:bodyPr>
            <a:noAutofit/>
          </a:bodyPr>
          <a:lstStyle/>
          <a:p>
            <a:r>
              <a:rPr lang="en-US" sz="2800" b="1" dirty="0">
                <a:latin typeface="Calibri"/>
                <a:cs typeface="Calibri"/>
              </a:rPr>
              <a:t>Key Steps to Implementing Cessation Programs and Policies </a:t>
            </a:r>
          </a:p>
        </p:txBody>
      </p:sp>
      <p:sp>
        <p:nvSpPr>
          <p:cNvPr id="3" name="Content Placeholder 2"/>
          <p:cNvSpPr>
            <a:spLocks noGrp="1"/>
          </p:cNvSpPr>
          <p:nvPr>
            <p:ph sz="quarter" idx="1"/>
          </p:nvPr>
        </p:nvSpPr>
        <p:spPr>
          <a:xfrm>
            <a:off x="301752" y="1133517"/>
            <a:ext cx="8503920" cy="5546683"/>
          </a:xfrm>
        </p:spPr>
        <p:txBody>
          <a:bodyPr>
            <a:noAutofit/>
          </a:bodyPr>
          <a:lstStyle/>
          <a:p>
            <a:pPr marL="0" indent="0" algn="ctr">
              <a:buNone/>
            </a:pPr>
            <a:r>
              <a:rPr lang="en-US" sz="1800" b="1" dirty="0">
                <a:latin typeface="Calibri"/>
                <a:cs typeface="Calibri"/>
              </a:rPr>
              <a:t>Step 1</a:t>
            </a:r>
            <a:endParaRPr lang="en-US" sz="1800" dirty="0">
              <a:latin typeface="Calibri"/>
              <a:cs typeface="Calibri"/>
            </a:endParaRPr>
          </a:p>
          <a:p>
            <a:pPr marL="0" indent="0" algn="ctr">
              <a:buNone/>
            </a:pPr>
            <a:r>
              <a:rPr lang="en-US" sz="1800" dirty="0">
                <a:latin typeface="Calibri"/>
                <a:cs typeface="Calibri"/>
              </a:rPr>
              <a:t> Conduct Community Assessment</a:t>
            </a:r>
          </a:p>
          <a:p>
            <a:pPr marL="0" indent="0" algn="ctr">
              <a:buNone/>
            </a:pPr>
            <a:r>
              <a:rPr lang="en-US" sz="1800" dirty="0">
                <a:latin typeface="Calibri"/>
                <a:cs typeface="Calibri"/>
              </a:rPr>
              <a:t>Look to see if actions need to be done to still develop support, gather resources, and conduct appropriate research</a:t>
            </a:r>
          </a:p>
          <a:p>
            <a:pPr marL="0" indent="0" algn="ctr">
              <a:buNone/>
            </a:pPr>
            <a:r>
              <a:rPr lang="en-US" sz="1800" dirty="0">
                <a:latin typeface="Calibri"/>
                <a:cs typeface="Calibri"/>
              </a:rPr>
              <a:t> </a:t>
            </a:r>
          </a:p>
          <a:p>
            <a:pPr marL="0" indent="0" algn="ctr">
              <a:buNone/>
            </a:pPr>
            <a:r>
              <a:rPr lang="en-US" sz="1800" b="1" dirty="0">
                <a:latin typeface="Calibri"/>
                <a:cs typeface="Calibri"/>
              </a:rPr>
              <a:t> </a:t>
            </a:r>
            <a:endParaRPr lang="en-US" sz="1800" dirty="0">
              <a:latin typeface="Calibri"/>
              <a:cs typeface="Calibri"/>
            </a:endParaRPr>
          </a:p>
          <a:p>
            <a:pPr marL="0" indent="0" algn="ctr">
              <a:buNone/>
            </a:pPr>
            <a:r>
              <a:rPr lang="en-US" sz="1800" b="1" dirty="0">
                <a:latin typeface="Calibri"/>
                <a:cs typeface="Calibri"/>
              </a:rPr>
              <a:t>Step 2</a:t>
            </a:r>
            <a:endParaRPr lang="en-US" sz="1800" dirty="0">
              <a:latin typeface="Calibri"/>
              <a:cs typeface="Calibri"/>
            </a:endParaRPr>
          </a:p>
          <a:p>
            <a:pPr marL="0" indent="0" algn="ctr">
              <a:buNone/>
            </a:pPr>
            <a:r>
              <a:rPr lang="en-US" sz="1800" dirty="0">
                <a:latin typeface="Calibri"/>
                <a:cs typeface="Calibri"/>
              </a:rPr>
              <a:t>Locate Available Resources</a:t>
            </a:r>
          </a:p>
          <a:p>
            <a:pPr marL="0" indent="0" algn="ctr">
              <a:buNone/>
            </a:pPr>
            <a:r>
              <a:rPr lang="en-US" sz="1800" dirty="0">
                <a:latin typeface="Calibri"/>
                <a:cs typeface="Calibri"/>
              </a:rPr>
              <a:t>Use results of the communicate assessment to determine available resources and resources that are still needed</a:t>
            </a:r>
          </a:p>
          <a:p>
            <a:pPr marL="0" indent="0" algn="ctr">
              <a:buNone/>
            </a:pPr>
            <a:r>
              <a:rPr lang="en-US" sz="1800" dirty="0">
                <a:latin typeface="Calibri"/>
                <a:cs typeface="Calibri"/>
              </a:rPr>
              <a:t> </a:t>
            </a:r>
          </a:p>
          <a:p>
            <a:pPr marL="0" indent="0" algn="ctr">
              <a:buNone/>
            </a:pPr>
            <a:r>
              <a:rPr lang="en-US" sz="1800" dirty="0">
                <a:latin typeface="Calibri"/>
                <a:cs typeface="Calibri"/>
              </a:rPr>
              <a:t> </a:t>
            </a:r>
          </a:p>
          <a:p>
            <a:pPr marL="0" indent="0" algn="ctr">
              <a:buNone/>
            </a:pPr>
            <a:r>
              <a:rPr lang="en-US" sz="1800" b="1" dirty="0">
                <a:latin typeface="Calibri"/>
                <a:cs typeface="Calibri"/>
              </a:rPr>
              <a:t>Step 3</a:t>
            </a:r>
            <a:endParaRPr lang="en-US" sz="1800" dirty="0">
              <a:latin typeface="Calibri"/>
              <a:cs typeface="Calibri"/>
            </a:endParaRPr>
          </a:p>
          <a:p>
            <a:pPr marL="0" indent="0" algn="ctr">
              <a:buNone/>
            </a:pPr>
            <a:r>
              <a:rPr lang="en-US" sz="1800" dirty="0">
                <a:latin typeface="Calibri"/>
                <a:cs typeface="Calibri"/>
              </a:rPr>
              <a:t>Identify Cessation Strategies</a:t>
            </a:r>
          </a:p>
          <a:p>
            <a:pPr marL="0" indent="0" algn="ctr">
              <a:buNone/>
            </a:pPr>
            <a:r>
              <a:rPr lang="en-US" sz="1800" dirty="0">
                <a:latin typeface="Calibri"/>
                <a:cs typeface="Calibri"/>
              </a:rPr>
              <a:t>Consider pros and cons of different ways to approach cessation along with results from community assessments to determine what approaches might work best </a:t>
            </a:r>
          </a:p>
          <a:p>
            <a:pPr marL="0" indent="0" algn="ctr">
              <a:buNone/>
            </a:pPr>
            <a:r>
              <a:rPr lang="en-US" sz="1800" dirty="0">
                <a:latin typeface="Calibri"/>
                <a:cs typeface="Calibri"/>
              </a:rPr>
              <a:t>For lasting impact, consider policy strategies that will affect large groups of people</a:t>
            </a:r>
          </a:p>
          <a:p>
            <a:pPr marL="0" indent="0" algn="ctr">
              <a:buNone/>
            </a:pPr>
            <a:r>
              <a:rPr lang="en-US" sz="1800" dirty="0">
                <a:latin typeface="Calibri"/>
                <a:cs typeface="Calibri"/>
              </a:rPr>
              <a:t> </a:t>
            </a:r>
          </a:p>
          <a:p>
            <a:pPr marL="0" indent="0" algn="ctr">
              <a:buNone/>
            </a:pPr>
            <a:endParaRPr lang="en-US" sz="1800" dirty="0">
              <a:latin typeface="Calibri"/>
              <a:cs typeface="Calibri"/>
            </a:endParaRPr>
          </a:p>
          <a:p>
            <a:pPr marL="0" indent="0" algn="ctr">
              <a:buNone/>
            </a:pPr>
            <a:r>
              <a:rPr lang="en-US" sz="1800" dirty="0">
                <a:latin typeface="Calibri"/>
                <a:cs typeface="Calibri"/>
              </a:rPr>
              <a:t> </a:t>
            </a:r>
          </a:p>
          <a:p>
            <a:pPr marL="0" indent="0" algn="ctr">
              <a:buNone/>
            </a:pPr>
            <a:endParaRPr lang="en-US" sz="1800" dirty="0">
              <a:latin typeface="Calibri"/>
              <a:cs typeface="Calibri"/>
            </a:endParaRPr>
          </a:p>
        </p:txBody>
      </p:sp>
      <p:sp>
        <p:nvSpPr>
          <p:cNvPr id="4" name="Down Arrow 3"/>
          <p:cNvSpPr/>
          <p:nvPr/>
        </p:nvSpPr>
        <p:spPr>
          <a:xfrm>
            <a:off x="4350786" y="2524257"/>
            <a:ext cx="435079" cy="5643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4323746" y="4472844"/>
            <a:ext cx="435079" cy="5643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3187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a:cs typeface="Calibri"/>
              </a:rPr>
              <a:t>Key Steps (continued) </a:t>
            </a:r>
            <a:endParaRPr lang="en-US" b="1" dirty="0">
              <a:latin typeface="Calibri"/>
              <a:cs typeface="Calibri"/>
            </a:endParaRPr>
          </a:p>
        </p:txBody>
      </p:sp>
      <p:sp>
        <p:nvSpPr>
          <p:cNvPr id="3" name="Content Placeholder 2"/>
          <p:cNvSpPr>
            <a:spLocks noGrp="1"/>
          </p:cNvSpPr>
          <p:nvPr>
            <p:ph sz="quarter" idx="1"/>
          </p:nvPr>
        </p:nvSpPr>
        <p:spPr>
          <a:xfrm>
            <a:off x="301752" y="1403770"/>
            <a:ext cx="8503920" cy="5149430"/>
          </a:xfrm>
        </p:spPr>
        <p:txBody>
          <a:bodyPr>
            <a:normAutofit fontScale="47500" lnSpcReduction="20000"/>
          </a:bodyPr>
          <a:lstStyle/>
          <a:p>
            <a:pPr marL="0" indent="0" algn="ctr">
              <a:buNone/>
            </a:pPr>
            <a:r>
              <a:rPr lang="en-US" dirty="0">
                <a:latin typeface="Calibri"/>
                <a:cs typeface="Calibri"/>
              </a:rPr>
              <a:t> </a:t>
            </a:r>
          </a:p>
          <a:p>
            <a:pPr marL="0" indent="0" algn="ctr">
              <a:buNone/>
            </a:pPr>
            <a:r>
              <a:rPr lang="en-US" sz="3800" b="1" dirty="0">
                <a:latin typeface="Calibri"/>
                <a:cs typeface="Calibri"/>
              </a:rPr>
              <a:t>Step 4</a:t>
            </a:r>
            <a:endParaRPr lang="en-US" sz="3800" dirty="0">
              <a:latin typeface="Calibri"/>
              <a:cs typeface="Calibri"/>
            </a:endParaRPr>
          </a:p>
          <a:p>
            <a:pPr marL="0" indent="0" algn="ctr">
              <a:buNone/>
            </a:pPr>
            <a:r>
              <a:rPr lang="en-US" sz="3800" dirty="0">
                <a:latin typeface="Calibri"/>
                <a:cs typeface="Calibri"/>
              </a:rPr>
              <a:t>Adopt strategies for cultural appropriateness</a:t>
            </a:r>
          </a:p>
          <a:p>
            <a:pPr marL="0" indent="0" algn="ctr">
              <a:buNone/>
            </a:pPr>
            <a:r>
              <a:rPr lang="en-US" sz="3800" dirty="0">
                <a:latin typeface="Calibri"/>
                <a:cs typeface="Calibri"/>
              </a:rPr>
              <a:t>Use results of community assessments and expertise of community leaders to reflect upon which aspects of selected strategies need to be uniquely designed to be successful</a:t>
            </a:r>
          </a:p>
          <a:p>
            <a:pPr marL="0" indent="0" algn="ctr">
              <a:buNone/>
            </a:pPr>
            <a:r>
              <a:rPr lang="en-US" dirty="0">
                <a:latin typeface="Calibri"/>
                <a:cs typeface="Calibri"/>
              </a:rPr>
              <a:t> </a:t>
            </a:r>
          </a:p>
          <a:p>
            <a:pPr marL="0" indent="0" algn="ctr">
              <a:buNone/>
            </a:pPr>
            <a:r>
              <a:rPr lang="en-US" dirty="0">
                <a:latin typeface="Calibri"/>
                <a:cs typeface="Calibri"/>
              </a:rPr>
              <a:t> </a:t>
            </a:r>
          </a:p>
          <a:p>
            <a:pPr marL="0" indent="0" algn="ctr">
              <a:buNone/>
            </a:pPr>
            <a:r>
              <a:rPr lang="en-US" b="1" dirty="0">
                <a:latin typeface="Calibri"/>
                <a:cs typeface="Calibri"/>
              </a:rPr>
              <a:t> </a:t>
            </a:r>
            <a:endParaRPr lang="en-US" dirty="0">
              <a:latin typeface="Calibri"/>
              <a:cs typeface="Calibri"/>
            </a:endParaRPr>
          </a:p>
          <a:p>
            <a:pPr marL="0" indent="0" algn="ctr">
              <a:buNone/>
            </a:pPr>
            <a:r>
              <a:rPr lang="en-US" sz="3800" b="1" dirty="0">
                <a:latin typeface="Calibri"/>
                <a:cs typeface="Calibri"/>
              </a:rPr>
              <a:t>Step 5</a:t>
            </a:r>
            <a:endParaRPr lang="en-US" sz="3800" dirty="0">
              <a:latin typeface="Calibri"/>
              <a:cs typeface="Calibri"/>
            </a:endParaRPr>
          </a:p>
          <a:p>
            <a:pPr marL="0" indent="0" algn="ctr">
              <a:buNone/>
            </a:pPr>
            <a:r>
              <a:rPr lang="en-US" sz="3800" dirty="0">
                <a:latin typeface="Calibri"/>
                <a:cs typeface="Calibri"/>
              </a:rPr>
              <a:t>Conduct Program or Policy Campaign</a:t>
            </a:r>
          </a:p>
          <a:p>
            <a:pPr marL="0" indent="0" algn="ctr">
              <a:buNone/>
            </a:pPr>
            <a:r>
              <a:rPr lang="en-US" sz="3800" dirty="0">
                <a:latin typeface="Calibri"/>
                <a:cs typeface="Calibri"/>
              </a:rPr>
              <a:t>Put your plan into actions to create the necessary policy and laws to achieve cessation programs</a:t>
            </a:r>
          </a:p>
          <a:p>
            <a:pPr marL="0" indent="0" algn="ctr">
              <a:buNone/>
            </a:pPr>
            <a:r>
              <a:rPr lang="en-US" b="1" dirty="0">
                <a:latin typeface="Calibri"/>
                <a:cs typeface="Calibri"/>
              </a:rPr>
              <a:t> </a:t>
            </a:r>
            <a:endParaRPr lang="en-US" dirty="0">
              <a:latin typeface="Calibri"/>
              <a:cs typeface="Calibri"/>
            </a:endParaRPr>
          </a:p>
          <a:p>
            <a:pPr marL="0" indent="0" algn="ctr">
              <a:buNone/>
            </a:pPr>
            <a:r>
              <a:rPr lang="en-US" b="1" dirty="0">
                <a:latin typeface="Calibri"/>
                <a:cs typeface="Calibri"/>
              </a:rPr>
              <a:t> </a:t>
            </a:r>
            <a:endParaRPr lang="en-US" dirty="0">
              <a:latin typeface="Calibri"/>
              <a:cs typeface="Calibri"/>
            </a:endParaRPr>
          </a:p>
          <a:p>
            <a:pPr marL="0" indent="0" algn="ctr">
              <a:buNone/>
            </a:pPr>
            <a:endParaRPr lang="en-US" b="1" dirty="0" smtClean="0">
              <a:latin typeface="Calibri"/>
              <a:cs typeface="Calibri"/>
            </a:endParaRPr>
          </a:p>
          <a:p>
            <a:pPr marL="0" indent="0" algn="ctr">
              <a:buNone/>
            </a:pPr>
            <a:r>
              <a:rPr lang="en-US" sz="3800" b="1" dirty="0" smtClean="0">
                <a:latin typeface="Calibri"/>
                <a:cs typeface="Calibri"/>
              </a:rPr>
              <a:t>Step </a:t>
            </a:r>
            <a:r>
              <a:rPr lang="en-US" sz="3800" b="1" dirty="0">
                <a:latin typeface="Calibri"/>
                <a:cs typeface="Calibri"/>
              </a:rPr>
              <a:t>6</a:t>
            </a:r>
            <a:endParaRPr lang="en-US" sz="3800" dirty="0">
              <a:latin typeface="Calibri"/>
              <a:cs typeface="Calibri"/>
            </a:endParaRPr>
          </a:p>
          <a:p>
            <a:pPr marL="0" indent="0" algn="ctr">
              <a:buNone/>
            </a:pPr>
            <a:r>
              <a:rPr lang="en-US" sz="3800" dirty="0">
                <a:latin typeface="Calibri"/>
                <a:cs typeface="Calibri"/>
              </a:rPr>
              <a:t>Evaluate Efforts</a:t>
            </a:r>
          </a:p>
          <a:p>
            <a:pPr marL="0" indent="0" algn="ctr">
              <a:buNone/>
            </a:pPr>
            <a:r>
              <a:rPr lang="en-US" sz="3800" dirty="0">
                <a:latin typeface="Calibri"/>
                <a:cs typeface="Calibri"/>
              </a:rPr>
              <a:t>Set up ways to determine whether or not cessation program and policy is meeting its original </a:t>
            </a:r>
            <a:r>
              <a:rPr lang="en-US" sz="3800" dirty="0" smtClean="0">
                <a:latin typeface="Calibri"/>
                <a:cs typeface="Calibri"/>
              </a:rPr>
              <a:t>goals</a:t>
            </a:r>
            <a:endParaRPr lang="en-US" sz="3800" dirty="0">
              <a:latin typeface="Calibri"/>
              <a:cs typeface="Calibri"/>
            </a:endParaRPr>
          </a:p>
        </p:txBody>
      </p:sp>
      <p:sp>
        <p:nvSpPr>
          <p:cNvPr id="4" name="Down Arrow 3"/>
          <p:cNvSpPr/>
          <p:nvPr/>
        </p:nvSpPr>
        <p:spPr>
          <a:xfrm>
            <a:off x="4361846" y="4510944"/>
            <a:ext cx="435079" cy="5643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4336446" y="2748175"/>
            <a:ext cx="435079" cy="5643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5663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747px-NoSmoking-pn.svg.png"/>
          <p:cNvPicPr>
            <a:picLocks noChangeAspect="1"/>
          </p:cNvPicPr>
          <p:nvPr/>
        </p:nvPicPr>
        <p:blipFill>
          <a:blip r:embed="rId3" cstate="email">
            <a:alphaModFix amt="9000"/>
            <a:extLst>
              <a:ext uri="{28A0092B-C50C-407E-A947-70E740481C1C}">
                <a14:useLocalDpi xmlns:a14="http://schemas.microsoft.com/office/drawing/2010/main"/>
              </a:ext>
            </a:extLst>
          </a:blip>
          <a:stretch>
            <a:fillRect/>
          </a:stretch>
        </p:blipFill>
        <p:spPr>
          <a:xfrm>
            <a:off x="4274561" y="1716705"/>
            <a:ext cx="4757682" cy="3821431"/>
          </a:xfrm>
          <a:prstGeom prst="rect">
            <a:avLst/>
          </a:prstGeom>
        </p:spPr>
      </p:pic>
      <p:pic>
        <p:nvPicPr>
          <p:cNvPr id="11" name="Picture 10" descr="1195445181899094722molumen_phone_icon.svg.med.png"/>
          <p:cNvPicPr>
            <a:picLocks noChangeAspect="1"/>
          </p:cNvPicPr>
          <p:nvPr/>
        </p:nvPicPr>
        <p:blipFill>
          <a:blip r:embed="rId4">
            <a:alphaModFix amt="10000"/>
            <a:extLst>
              <a:ext uri="{28A0092B-C50C-407E-A947-70E740481C1C}">
                <a14:useLocalDpi xmlns:a14="http://schemas.microsoft.com/office/drawing/2010/main"/>
              </a:ext>
            </a:extLst>
          </a:blip>
          <a:stretch>
            <a:fillRect/>
          </a:stretch>
        </p:blipFill>
        <p:spPr>
          <a:xfrm>
            <a:off x="345518" y="1901887"/>
            <a:ext cx="3659768" cy="3659768"/>
          </a:xfrm>
          <a:prstGeom prst="rect">
            <a:avLst/>
          </a:prstGeom>
        </p:spPr>
      </p:pic>
      <p:sp>
        <p:nvSpPr>
          <p:cNvPr id="2" name="Title 1"/>
          <p:cNvSpPr>
            <a:spLocks noGrp="1"/>
          </p:cNvSpPr>
          <p:nvPr>
            <p:ph type="title"/>
          </p:nvPr>
        </p:nvSpPr>
        <p:spPr>
          <a:xfrm>
            <a:off x="301752" y="197622"/>
            <a:ext cx="8534400" cy="758952"/>
          </a:xfrm>
        </p:spPr>
        <p:txBody>
          <a:bodyPr>
            <a:noAutofit/>
          </a:bodyPr>
          <a:lstStyle/>
          <a:p>
            <a:r>
              <a:rPr lang="en-US" sz="2800" b="1" dirty="0" smtClean="0">
                <a:latin typeface="Calibri"/>
                <a:cs typeface="Calibri"/>
              </a:rPr>
              <a:t>Providing Social Support for Tobacco Cessation</a:t>
            </a:r>
            <a:br>
              <a:rPr lang="en-US" sz="2800" b="1" dirty="0" smtClean="0">
                <a:latin typeface="Calibri"/>
                <a:cs typeface="Calibri"/>
              </a:rPr>
            </a:br>
            <a:r>
              <a:rPr lang="en-US" sz="2800" b="1" dirty="0" smtClean="0">
                <a:latin typeface="Calibri"/>
                <a:cs typeface="Calibri"/>
              </a:rPr>
              <a:t>Telephone Quit Lines  </a:t>
            </a:r>
            <a:endParaRPr lang="en-US" sz="2800" b="1" dirty="0">
              <a:latin typeface="Calibri"/>
              <a:cs typeface="Calibri"/>
            </a:endParaRPr>
          </a:p>
        </p:txBody>
      </p:sp>
      <p:sp>
        <p:nvSpPr>
          <p:cNvPr id="3" name="Content Placeholder 2"/>
          <p:cNvSpPr>
            <a:spLocks noGrp="1"/>
          </p:cNvSpPr>
          <p:nvPr>
            <p:ph sz="quarter" idx="1"/>
          </p:nvPr>
        </p:nvSpPr>
        <p:spPr>
          <a:xfrm>
            <a:off x="345519" y="1235442"/>
            <a:ext cx="8379382" cy="4911358"/>
          </a:xfrm>
        </p:spPr>
        <p:txBody>
          <a:bodyPr>
            <a:noAutofit/>
          </a:bodyPr>
          <a:lstStyle/>
          <a:p>
            <a:pPr marL="0" indent="0">
              <a:buNone/>
            </a:pPr>
            <a:r>
              <a:rPr lang="en-US" sz="2400" b="1" dirty="0" smtClean="0">
                <a:latin typeface="Calibri"/>
                <a:cs typeface="Calibri"/>
              </a:rPr>
              <a:t>Step </a:t>
            </a:r>
            <a:r>
              <a:rPr lang="en-US" sz="2400" b="1" dirty="0">
                <a:latin typeface="Calibri"/>
                <a:cs typeface="Calibri"/>
              </a:rPr>
              <a:t>1: Ensure there are appropriate resources to establish a telephone quit line </a:t>
            </a:r>
            <a:endParaRPr lang="en-US" sz="2400" dirty="0">
              <a:latin typeface="Calibri"/>
              <a:cs typeface="Calibri"/>
            </a:endParaRPr>
          </a:p>
          <a:p>
            <a:pPr lvl="1">
              <a:lnSpc>
                <a:spcPct val="110000"/>
              </a:lnSpc>
            </a:pPr>
            <a:r>
              <a:rPr lang="en-US" sz="2000" dirty="0">
                <a:latin typeface="Calibri"/>
                <a:cs typeface="Calibri"/>
              </a:rPr>
              <a:t>Example: Quit line in California established in 1992. California Smokers’ Helpline has served more than 300,000 callers. It is operated through the University of California, San Diego and funded through tobacco taxes administered by California Department of </a:t>
            </a:r>
            <a:r>
              <a:rPr lang="en-US" sz="2000" dirty="0" smtClean="0">
                <a:latin typeface="Calibri"/>
                <a:cs typeface="Calibri"/>
              </a:rPr>
              <a:t>Health </a:t>
            </a:r>
            <a:r>
              <a:rPr lang="en-US" sz="2000" dirty="0">
                <a:latin typeface="Calibri"/>
                <a:cs typeface="Calibri"/>
              </a:rPr>
              <a:t>Services and California Children and Families Commission. What does it include? </a:t>
            </a:r>
          </a:p>
          <a:p>
            <a:pPr lvl="1">
              <a:lnSpc>
                <a:spcPct val="110000"/>
              </a:lnSpc>
            </a:pPr>
            <a:r>
              <a:rPr lang="en-US" sz="2000" dirty="0">
                <a:latin typeface="Calibri"/>
                <a:cs typeface="Calibri"/>
              </a:rPr>
              <a:t>Self-help </a:t>
            </a:r>
            <a:r>
              <a:rPr lang="en-US" sz="2000" dirty="0" smtClean="0">
                <a:latin typeface="Calibri"/>
                <a:cs typeface="Calibri"/>
              </a:rPr>
              <a:t>kits </a:t>
            </a:r>
            <a:r>
              <a:rPr lang="en-US" sz="2000" dirty="0">
                <a:latin typeface="Calibri"/>
                <a:cs typeface="Calibri"/>
              </a:rPr>
              <a:t>to assess caller’s stage of readiness to quit and list of local cessation resources</a:t>
            </a:r>
          </a:p>
          <a:p>
            <a:pPr lvl="1">
              <a:lnSpc>
                <a:spcPct val="110000"/>
              </a:lnSpc>
            </a:pPr>
            <a:r>
              <a:rPr lang="en-US" sz="2000" dirty="0">
                <a:latin typeface="Calibri"/>
                <a:cs typeface="Calibri"/>
              </a:rPr>
              <a:t>Referrals to local programs and pharmacotherapy options</a:t>
            </a:r>
          </a:p>
          <a:p>
            <a:pPr lvl="1">
              <a:lnSpc>
                <a:spcPct val="110000"/>
              </a:lnSpc>
            </a:pPr>
            <a:r>
              <a:rPr lang="en-US" sz="2000" dirty="0">
                <a:latin typeface="Calibri"/>
                <a:cs typeface="Calibri"/>
              </a:rPr>
              <a:t>One-on-one telephone counseling</a:t>
            </a:r>
          </a:p>
          <a:p>
            <a:pPr lvl="1">
              <a:lnSpc>
                <a:spcPct val="110000"/>
              </a:lnSpc>
            </a:pPr>
            <a:r>
              <a:rPr lang="en-US" sz="2000" dirty="0">
                <a:latin typeface="Calibri"/>
                <a:cs typeface="Calibri"/>
              </a:rPr>
              <a:t>Multi-lingual services</a:t>
            </a:r>
          </a:p>
          <a:p>
            <a:pPr lvl="1">
              <a:lnSpc>
                <a:spcPct val="110000"/>
              </a:lnSpc>
            </a:pPr>
            <a:r>
              <a:rPr lang="en-US" sz="2000" dirty="0">
                <a:latin typeface="Calibri"/>
                <a:cs typeface="Calibri"/>
              </a:rPr>
              <a:t>Targeted advertising in urban areas and grassroots efforts to rural areas </a:t>
            </a:r>
          </a:p>
          <a:p>
            <a:pPr marL="0" indent="0">
              <a:buNone/>
            </a:pPr>
            <a:r>
              <a:rPr lang="en-US" sz="2000" b="1" dirty="0">
                <a:latin typeface="Calibri"/>
                <a:cs typeface="Calibri"/>
              </a:rPr>
              <a:t> </a:t>
            </a:r>
            <a:endParaRPr lang="en-US" sz="2000" dirty="0">
              <a:latin typeface="Calibri"/>
              <a:cs typeface="Calibri"/>
            </a:endParaRPr>
          </a:p>
        </p:txBody>
      </p:sp>
    </p:spTree>
    <p:extLst>
      <p:ext uri="{BB962C8B-B14F-4D97-AF65-F5344CB8AC3E}">
        <p14:creationId xmlns:p14="http://schemas.microsoft.com/office/powerpoint/2010/main" val="11918460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747px-NoSmoking-pn.svg.png"/>
          <p:cNvPicPr>
            <a:picLocks noChangeAspect="1"/>
          </p:cNvPicPr>
          <p:nvPr/>
        </p:nvPicPr>
        <p:blipFill>
          <a:blip r:embed="rId3" cstate="email">
            <a:alphaModFix amt="9000"/>
            <a:extLst>
              <a:ext uri="{28A0092B-C50C-407E-A947-70E740481C1C}">
                <a14:useLocalDpi xmlns:a14="http://schemas.microsoft.com/office/drawing/2010/main"/>
              </a:ext>
            </a:extLst>
          </a:blip>
          <a:stretch>
            <a:fillRect/>
          </a:stretch>
        </p:blipFill>
        <p:spPr>
          <a:xfrm>
            <a:off x="4274561" y="1716705"/>
            <a:ext cx="4757682" cy="3821431"/>
          </a:xfrm>
          <a:prstGeom prst="rect">
            <a:avLst/>
          </a:prstGeom>
        </p:spPr>
      </p:pic>
      <p:pic>
        <p:nvPicPr>
          <p:cNvPr id="11" name="Picture 10" descr="1195445181899094722molumen_phone_icon.svg.med.png"/>
          <p:cNvPicPr>
            <a:picLocks noChangeAspect="1"/>
          </p:cNvPicPr>
          <p:nvPr/>
        </p:nvPicPr>
        <p:blipFill>
          <a:blip r:embed="rId4">
            <a:alphaModFix amt="10000"/>
            <a:extLst>
              <a:ext uri="{28A0092B-C50C-407E-A947-70E740481C1C}">
                <a14:useLocalDpi xmlns:a14="http://schemas.microsoft.com/office/drawing/2010/main"/>
              </a:ext>
            </a:extLst>
          </a:blip>
          <a:stretch>
            <a:fillRect/>
          </a:stretch>
        </p:blipFill>
        <p:spPr>
          <a:xfrm>
            <a:off x="345518" y="1901887"/>
            <a:ext cx="3659768" cy="3659768"/>
          </a:xfrm>
          <a:prstGeom prst="rect">
            <a:avLst/>
          </a:prstGeom>
        </p:spPr>
      </p:pic>
      <p:sp>
        <p:nvSpPr>
          <p:cNvPr id="2" name="Title 1"/>
          <p:cNvSpPr>
            <a:spLocks noGrp="1"/>
          </p:cNvSpPr>
          <p:nvPr>
            <p:ph type="title"/>
          </p:nvPr>
        </p:nvSpPr>
        <p:spPr>
          <a:xfrm>
            <a:off x="301752" y="197622"/>
            <a:ext cx="8534400" cy="758952"/>
          </a:xfrm>
        </p:spPr>
        <p:txBody>
          <a:bodyPr>
            <a:noAutofit/>
          </a:bodyPr>
          <a:lstStyle/>
          <a:p>
            <a:r>
              <a:rPr lang="en-US" sz="2800" dirty="0" smtClean="0">
                <a:latin typeface="Calibri"/>
                <a:cs typeface="Calibri"/>
              </a:rPr>
              <a:t>Providing Social Support for Tobacco Cessation</a:t>
            </a:r>
            <a:br>
              <a:rPr lang="en-US" sz="2800" dirty="0" smtClean="0">
                <a:latin typeface="Calibri"/>
                <a:cs typeface="Calibri"/>
              </a:rPr>
            </a:br>
            <a:r>
              <a:rPr lang="en-US" sz="2800" dirty="0" smtClean="0">
                <a:latin typeface="Calibri"/>
                <a:cs typeface="Calibri"/>
              </a:rPr>
              <a:t>Telephone Quit Lines  </a:t>
            </a:r>
            <a:endParaRPr lang="en-US" sz="2800" dirty="0">
              <a:latin typeface="Calibri"/>
              <a:cs typeface="Calibri"/>
            </a:endParaRPr>
          </a:p>
        </p:txBody>
      </p:sp>
      <p:sp>
        <p:nvSpPr>
          <p:cNvPr id="3" name="Content Placeholder 2"/>
          <p:cNvSpPr>
            <a:spLocks noGrp="1"/>
          </p:cNvSpPr>
          <p:nvPr>
            <p:ph sz="quarter" idx="1"/>
          </p:nvPr>
        </p:nvSpPr>
        <p:spPr>
          <a:xfrm>
            <a:off x="214356" y="1235442"/>
            <a:ext cx="8817887" cy="5492520"/>
          </a:xfrm>
        </p:spPr>
        <p:txBody>
          <a:bodyPr>
            <a:noAutofit/>
          </a:bodyPr>
          <a:lstStyle/>
          <a:p>
            <a:pPr marL="0" indent="0">
              <a:buNone/>
            </a:pPr>
            <a:r>
              <a:rPr lang="en-US" sz="2400" b="1" dirty="0">
                <a:latin typeface="Calibri"/>
                <a:cs typeface="Calibri"/>
              </a:rPr>
              <a:t> </a:t>
            </a:r>
            <a:r>
              <a:rPr lang="en-US" sz="2400" b="1" dirty="0" smtClean="0">
                <a:latin typeface="Calibri"/>
                <a:cs typeface="Calibri"/>
              </a:rPr>
              <a:t>Step </a:t>
            </a:r>
            <a:r>
              <a:rPr lang="en-US" sz="2400" b="1" dirty="0">
                <a:latin typeface="Calibri"/>
                <a:cs typeface="Calibri"/>
              </a:rPr>
              <a:t>2: Recruit and train telephone counselors on tobacco cessation</a:t>
            </a:r>
            <a:endParaRPr lang="en-US" sz="2400" dirty="0">
              <a:latin typeface="Calibri"/>
              <a:cs typeface="Calibri"/>
            </a:endParaRPr>
          </a:p>
          <a:p>
            <a:pPr lvl="1">
              <a:buFont typeface="Arial" panose="020B0604020202020204" pitchFamily="34" charset="0"/>
              <a:buChar char="•"/>
            </a:pPr>
            <a:r>
              <a:rPr lang="en-US" sz="2000" dirty="0" smtClean="0">
                <a:latin typeface="Calibri"/>
                <a:cs typeface="Calibri"/>
              </a:rPr>
              <a:t>Key </a:t>
            </a:r>
            <a:r>
              <a:rPr lang="en-US" sz="2000" dirty="0">
                <a:latin typeface="Calibri"/>
                <a:cs typeface="Calibri"/>
              </a:rPr>
              <a:t>areas counselors should be trained in include the following:</a:t>
            </a:r>
          </a:p>
          <a:p>
            <a:pPr lvl="2">
              <a:buFontTx/>
              <a:buChar char="-"/>
            </a:pPr>
            <a:r>
              <a:rPr lang="en-US" sz="2000" dirty="0" smtClean="0">
                <a:latin typeface="Calibri"/>
                <a:cs typeface="Calibri"/>
              </a:rPr>
              <a:t>Screening </a:t>
            </a:r>
            <a:r>
              <a:rPr lang="en-US" sz="2000" dirty="0">
                <a:latin typeface="Calibri"/>
                <a:cs typeface="Calibri"/>
              </a:rPr>
              <a:t>of individuals readiness to </a:t>
            </a:r>
            <a:r>
              <a:rPr lang="en-US" sz="2000" dirty="0" smtClean="0">
                <a:latin typeface="Calibri"/>
                <a:cs typeface="Calibri"/>
              </a:rPr>
              <a:t>quit</a:t>
            </a:r>
          </a:p>
          <a:p>
            <a:pPr lvl="2">
              <a:buFontTx/>
              <a:buChar char="-"/>
            </a:pPr>
            <a:r>
              <a:rPr lang="en-US" sz="2000" dirty="0" smtClean="0">
                <a:latin typeface="Calibri"/>
                <a:cs typeface="Calibri"/>
              </a:rPr>
              <a:t>Knowledge </a:t>
            </a:r>
            <a:r>
              <a:rPr lang="en-US" sz="2000" dirty="0">
                <a:latin typeface="Calibri"/>
                <a:cs typeface="Calibri"/>
              </a:rPr>
              <a:t>of cessation resources and support within the </a:t>
            </a:r>
            <a:r>
              <a:rPr lang="en-US" sz="2000" dirty="0" smtClean="0">
                <a:latin typeface="Calibri"/>
                <a:cs typeface="Calibri"/>
              </a:rPr>
              <a:t>community</a:t>
            </a:r>
          </a:p>
          <a:p>
            <a:pPr lvl="2">
              <a:buFontTx/>
              <a:buChar char="-"/>
            </a:pPr>
            <a:r>
              <a:rPr lang="en-US" sz="2000" dirty="0" smtClean="0">
                <a:latin typeface="Calibri"/>
                <a:cs typeface="Calibri"/>
              </a:rPr>
              <a:t>Principles </a:t>
            </a:r>
            <a:r>
              <a:rPr lang="en-US" sz="2000" dirty="0">
                <a:latin typeface="Calibri"/>
                <a:cs typeface="Calibri"/>
              </a:rPr>
              <a:t>of one-on-one counseling techniques and </a:t>
            </a:r>
            <a:r>
              <a:rPr lang="en-US" sz="2000" dirty="0" smtClean="0">
                <a:latin typeface="Calibri"/>
                <a:cs typeface="Calibri"/>
              </a:rPr>
              <a:t>methods</a:t>
            </a:r>
          </a:p>
          <a:p>
            <a:r>
              <a:rPr lang="en-US" sz="2400" b="1" dirty="0">
                <a:latin typeface="Calibri"/>
                <a:cs typeface="Calibri"/>
              </a:rPr>
              <a:t>Step 3: Link telephone quit lines with existing tobacco cessation in the community and promo the quit l</a:t>
            </a:r>
            <a:r>
              <a:rPr lang="en-US" sz="2400" b="1" dirty="0" smtClean="0">
                <a:latin typeface="Calibri"/>
                <a:cs typeface="Calibri"/>
              </a:rPr>
              <a:t>ine</a:t>
            </a:r>
            <a:endParaRPr lang="en-US" sz="2400" dirty="0">
              <a:latin typeface="Calibri"/>
              <a:cs typeface="Calibri"/>
            </a:endParaRPr>
          </a:p>
          <a:p>
            <a:pPr lvl="1">
              <a:buFont typeface="Arial" panose="020B0604020202020204" pitchFamily="34" charset="0"/>
              <a:buChar char="•"/>
            </a:pPr>
            <a:r>
              <a:rPr lang="en-US" sz="2000" dirty="0">
                <a:latin typeface="Calibri"/>
                <a:cs typeface="Calibri"/>
              </a:rPr>
              <a:t>Ensuring the quit line is linked to other services promotes the services of the quit line</a:t>
            </a:r>
          </a:p>
          <a:p>
            <a:pPr lvl="1">
              <a:buFont typeface="Arial" panose="020B0604020202020204" pitchFamily="34" charset="0"/>
              <a:buChar char="•"/>
            </a:pPr>
            <a:r>
              <a:rPr lang="en-US" sz="2000" dirty="0">
                <a:latin typeface="Calibri"/>
                <a:cs typeface="Calibri"/>
              </a:rPr>
              <a:t>Quit lines are also good resources to clinicians</a:t>
            </a:r>
          </a:p>
          <a:p>
            <a:pPr lvl="1">
              <a:buFont typeface="Arial" panose="020B0604020202020204" pitchFamily="34" charset="0"/>
              <a:buChar char="•"/>
            </a:pPr>
            <a:r>
              <a:rPr lang="en-US" sz="2000" dirty="0">
                <a:latin typeface="Calibri"/>
                <a:cs typeface="Calibri"/>
              </a:rPr>
              <a:t>Primary goal of the quit line is for individuals interested in tobacco cessation, but they also provide information to non-smokers interested in helping their family and friends </a:t>
            </a:r>
          </a:p>
          <a:p>
            <a:pPr lvl="1"/>
            <a:endParaRPr lang="en-US" sz="2000" dirty="0" smtClean="0">
              <a:solidFill>
                <a:schemeClr val="tx1"/>
              </a:solidFill>
              <a:latin typeface="Calibri"/>
              <a:cs typeface="Calibri"/>
            </a:endParaRPr>
          </a:p>
          <a:p>
            <a:pPr marL="274320" lvl="1" indent="0">
              <a:buNone/>
            </a:pPr>
            <a:endParaRPr lang="en-US" sz="2000" dirty="0">
              <a:solidFill>
                <a:schemeClr val="tx1"/>
              </a:solidFill>
              <a:latin typeface="Calibri"/>
              <a:cs typeface="Calibri"/>
            </a:endParaRPr>
          </a:p>
          <a:p>
            <a:pPr>
              <a:lnSpc>
                <a:spcPct val="120000"/>
              </a:lnSpc>
            </a:pPr>
            <a:endParaRPr lang="en-US" sz="1200" dirty="0">
              <a:latin typeface="Calibri"/>
              <a:cs typeface="Calibri"/>
            </a:endParaRPr>
          </a:p>
        </p:txBody>
      </p:sp>
    </p:spTree>
    <p:extLst>
      <p:ext uri="{BB962C8B-B14F-4D97-AF65-F5344CB8AC3E}">
        <p14:creationId xmlns:p14="http://schemas.microsoft.com/office/powerpoint/2010/main" val="6578521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libri"/>
                <a:cs typeface="Calibri"/>
              </a:rPr>
              <a:t>Example of Successful Quit Line: Thailand </a:t>
            </a:r>
            <a:endParaRPr lang="en-US" b="1" dirty="0">
              <a:latin typeface="Calibri"/>
              <a:cs typeface="Calibri"/>
            </a:endParaRPr>
          </a:p>
        </p:txBody>
      </p:sp>
      <p:sp>
        <p:nvSpPr>
          <p:cNvPr id="3" name="Content Placeholder 2"/>
          <p:cNvSpPr>
            <a:spLocks noGrp="1"/>
          </p:cNvSpPr>
          <p:nvPr>
            <p:ph idx="1"/>
          </p:nvPr>
        </p:nvSpPr>
        <p:spPr>
          <a:xfrm>
            <a:off x="301753" y="1527048"/>
            <a:ext cx="4378282" cy="4939990"/>
          </a:xfrm>
        </p:spPr>
        <p:txBody>
          <a:bodyPr>
            <a:normAutofit fontScale="77500" lnSpcReduction="20000"/>
          </a:bodyPr>
          <a:lstStyle/>
          <a:p>
            <a:r>
              <a:rPr lang="en-US" dirty="0" smtClean="0">
                <a:solidFill>
                  <a:srgbClr val="FF6600"/>
                </a:solidFill>
                <a:latin typeface="Calibri"/>
                <a:cs typeface="Calibri"/>
              </a:rPr>
              <a:t>2009: set up national Quit line</a:t>
            </a:r>
            <a:r>
              <a:rPr lang="en-US" dirty="0" smtClean="0">
                <a:latin typeface="Calibri"/>
                <a:cs typeface="Calibri"/>
              </a:rPr>
              <a:t>, </a:t>
            </a:r>
            <a:r>
              <a:rPr lang="en-US" dirty="0" err="1" smtClean="0">
                <a:latin typeface="Calibri"/>
                <a:cs typeface="Calibri"/>
              </a:rPr>
              <a:t>Quitline</a:t>
            </a:r>
            <a:r>
              <a:rPr lang="en-US" dirty="0" smtClean="0">
                <a:latin typeface="Calibri"/>
                <a:cs typeface="Calibri"/>
              </a:rPr>
              <a:t> 1600</a:t>
            </a:r>
          </a:p>
          <a:p>
            <a:r>
              <a:rPr lang="en-US" dirty="0" smtClean="0">
                <a:latin typeface="Calibri"/>
                <a:cs typeface="Calibri"/>
              </a:rPr>
              <a:t>Has been operating 12.5 hours/day, 5 days/week</a:t>
            </a:r>
          </a:p>
          <a:p>
            <a:r>
              <a:rPr lang="en-US" dirty="0" smtClean="0">
                <a:latin typeface="Calibri"/>
                <a:cs typeface="Calibri"/>
              </a:rPr>
              <a:t>Have </a:t>
            </a:r>
            <a:r>
              <a:rPr lang="en-US" dirty="0" smtClean="0">
                <a:solidFill>
                  <a:srgbClr val="FF6600"/>
                </a:solidFill>
                <a:latin typeface="Calibri"/>
                <a:cs typeface="Calibri"/>
              </a:rPr>
              <a:t>more than 11,000 calls</a:t>
            </a:r>
            <a:r>
              <a:rPr lang="en-US" dirty="0" smtClean="0">
                <a:latin typeface="Calibri"/>
                <a:cs typeface="Calibri"/>
              </a:rPr>
              <a:t> logged each month</a:t>
            </a:r>
          </a:p>
          <a:p>
            <a:r>
              <a:rPr lang="en-US" dirty="0" smtClean="0">
                <a:solidFill>
                  <a:srgbClr val="FF6600"/>
                </a:solidFill>
                <a:latin typeface="Calibri"/>
                <a:cs typeface="Calibri"/>
              </a:rPr>
              <a:t>Quality monitoring system implemented in 2011 </a:t>
            </a:r>
            <a:r>
              <a:rPr lang="en-US" dirty="0" smtClean="0">
                <a:latin typeface="Calibri"/>
                <a:cs typeface="Calibri"/>
              </a:rPr>
              <a:t>to provide counselors with feedback</a:t>
            </a:r>
          </a:p>
          <a:p>
            <a:r>
              <a:rPr lang="en-US" dirty="0" smtClean="0">
                <a:solidFill>
                  <a:srgbClr val="FF6600"/>
                </a:solidFill>
                <a:latin typeface="Calibri"/>
                <a:cs typeface="Calibri"/>
              </a:rPr>
              <a:t>30%</a:t>
            </a:r>
            <a:r>
              <a:rPr lang="en-US" dirty="0" smtClean="0">
                <a:latin typeface="Calibri"/>
                <a:cs typeface="Calibri"/>
              </a:rPr>
              <a:t> of those who quit remain abstinent 6 months later-&gt; </a:t>
            </a:r>
            <a:r>
              <a:rPr lang="en-US" dirty="0" smtClean="0">
                <a:solidFill>
                  <a:srgbClr val="FF6600"/>
                </a:solidFill>
                <a:latin typeface="Calibri"/>
                <a:cs typeface="Calibri"/>
              </a:rPr>
              <a:t>3x the rate of those receiving no assistance </a:t>
            </a:r>
          </a:p>
          <a:p>
            <a:endParaRPr lang="en-US" dirty="0" smtClean="0">
              <a:latin typeface="Calibri"/>
              <a:cs typeface="Calibri"/>
            </a:endParaRPr>
          </a:p>
        </p:txBody>
      </p:sp>
      <p:pic>
        <p:nvPicPr>
          <p:cNvPr id="5" name="Picture 4" descr="Screen Shot 2013-11-28 at 12.11.17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0035" y="1966224"/>
            <a:ext cx="4250284" cy="2948726"/>
          </a:xfrm>
          <a:prstGeom prst="rect">
            <a:avLst/>
          </a:prstGeom>
        </p:spPr>
      </p:pic>
    </p:spTree>
    <p:extLst>
      <p:ext uri="{BB962C8B-B14F-4D97-AF65-F5344CB8AC3E}">
        <p14:creationId xmlns:p14="http://schemas.microsoft.com/office/powerpoint/2010/main" val="5111480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1143000"/>
          </a:xfrm>
        </p:spPr>
        <p:txBody>
          <a:bodyPr>
            <a:normAutofit fontScale="90000"/>
          </a:bodyPr>
          <a:lstStyle/>
          <a:p>
            <a:r>
              <a:rPr lang="en-US" b="1" dirty="0" smtClean="0">
                <a:latin typeface="Calibri"/>
                <a:cs typeface="Calibri"/>
              </a:rPr>
              <a:t>Example of Tobacco Cessation Service</a:t>
            </a:r>
            <a:endParaRPr lang="en-US" b="1" dirty="0"/>
          </a:p>
        </p:txBody>
      </p:sp>
      <p:sp>
        <p:nvSpPr>
          <p:cNvPr id="3" name="Content Placeholder 2"/>
          <p:cNvSpPr>
            <a:spLocks noGrp="1"/>
          </p:cNvSpPr>
          <p:nvPr>
            <p:ph idx="1"/>
          </p:nvPr>
        </p:nvSpPr>
        <p:spPr>
          <a:xfrm>
            <a:off x="254000" y="1102909"/>
            <a:ext cx="8610599" cy="5501091"/>
          </a:xfrm>
        </p:spPr>
        <p:txBody>
          <a:bodyPr>
            <a:noAutofit/>
          </a:bodyPr>
          <a:lstStyle/>
          <a:p>
            <a:pPr marL="0" indent="0">
              <a:buNone/>
            </a:pPr>
            <a:r>
              <a:rPr lang="en-US" sz="1800" b="1" dirty="0" smtClean="0">
                <a:latin typeface="Calibri"/>
                <a:cs typeface="Calibri"/>
              </a:rPr>
              <a:t>Project Habit: Hmong Against Big Tobacco</a:t>
            </a:r>
          </a:p>
          <a:p>
            <a:r>
              <a:rPr lang="en-US" sz="1600" dirty="0" smtClean="0">
                <a:latin typeface="Calibri"/>
                <a:cs typeface="Calibri"/>
              </a:rPr>
              <a:t>Collaboration between Hmong community and La Crosse County Health Department in Wisconsin</a:t>
            </a:r>
          </a:p>
          <a:p>
            <a:r>
              <a:rPr lang="en-US" sz="1600" dirty="0" smtClean="0">
                <a:latin typeface="Calibri"/>
                <a:cs typeface="Calibri"/>
              </a:rPr>
              <a:t>Gathered community input and conducted surveys </a:t>
            </a:r>
          </a:p>
          <a:p>
            <a:pPr lvl="1"/>
            <a:r>
              <a:rPr lang="en-US" sz="1600" dirty="0" smtClean="0">
                <a:latin typeface="Calibri"/>
                <a:cs typeface="Calibri"/>
              </a:rPr>
              <a:t>Important cultural aspect: Hmong community is patriarchal and respect is paid to the elders -&gt; factors had to be interwoven into delivery of services </a:t>
            </a:r>
          </a:p>
          <a:p>
            <a:r>
              <a:rPr lang="en-US" sz="1600" dirty="0">
                <a:latin typeface="Calibri"/>
                <a:cs typeface="Calibri"/>
              </a:rPr>
              <a:t>C</a:t>
            </a:r>
            <a:r>
              <a:rPr lang="en-US" sz="1600" dirty="0" smtClean="0">
                <a:latin typeface="Calibri"/>
                <a:cs typeface="Calibri"/>
              </a:rPr>
              <a:t>ommunity education to increase tobacco issues and encourage smokers to quit </a:t>
            </a:r>
          </a:p>
          <a:p>
            <a:pPr lvl="1"/>
            <a:r>
              <a:rPr lang="en-US" sz="1600" dirty="0">
                <a:latin typeface="Calibri"/>
                <a:cs typeface="Calibri"/>
              </a:rPr>
              <a:t>Guest speakers: Hmong physicians, clan leaders, ex-smokers, key community </a:t>
            </a:r>
            <a:r>
              <a:rPr lang="en-US" sz="1600" dirty="0" smtClean="0">
                <a:latin typeface="Calibri"/>
                <a:cs typeface="Calibri"/>
              </a:rPr>
              <a:t>leaders </a:t>
            </a:r>
          </a:p>
          <a:p>
            <a:r>
              <a:rPr lang="en-US" sz="1600" dirty="0" smtClean="0">
                <a:latin typeface="Calibri"/>
                <a:cs typeface="Calibri"/>
              </a:rPr>
              <a:t>Individual counseling provided: </a:t>
            </a:r>
          </a:p>
          <a:p>
            <a:pPr lvl="1"/>
            <a:r>
              <a:rPr lang="en-US" sz="1600" dirty="0">
                <a:latin typeface="Calibri"/>
                <a:cs typeface="Calibri"/>
              </a:rPr>
              <a:t>American Lung Association’s Freedom from Smoking curriculum adopted </a:t>
            </a:r>
            <a:r>
              <a:rPr lang="en-US" sz="1600" dirty="0" smtClean="0">
                <a:latin typeface="Calibri"/>
                <a:cs typeface="Calibri"/>
              </a:rPr>
              <a:t>&amp; </a:t>
            </a:r>
            <a:r>
              <a:rPr lang="en-US" sz="1600" dirty="0">
                <a:latin typeface="Calibri"/>
                <a:cs typeface="Calibri"/>
              </a:rPr>
              <a:t>culturally tailored </a:t>
            </a:r>
          </a:p>
          <a:p>
            <a:pPr lvl="1"/>
            <a:r>
              <a:rPr lang="en-US" sz="1600" dirty="0">
                <a:latin typeface="Calibri"/>
                <a:cs typeface="Calibri"/>
              </a:rPr>
              <a:t>Pictures widely used to show tobacco related diseases </a:t>
            </a:r>
            <a:endParaRPr lang="en-US" sz="1600" dirty="0" smtClean="0">
              <a:latin typeface="Calibri"/>
              <a:cs typeface="Calibri"/>
            </a:endParaRPr>
          </a:p>
          <a:p>
            <a:r>
              <a:rPr lang="en-US" sz="1600" dirty="0" smtClean="0">
                <a:latin typeface="Calibri"/>
                <a:cs typeface="Calibri"/>
              </a:rPr>
              <a:t>Tobacco prevention and cessation video: </a:t>
            </a:r>
          </a:p>
          <a:p>
            <a:pPr lvl="1"/>
            <a:r>
              <a:rPr lang="en-US" sz="1600" dirty="0" smtClean="0">
                <a:latin typeface="Calibri"/>
                <a:cs typeface="Calibri"/>
              </a:rPr>
              <a:t>High </a:t>
            </a:r>
            <a:r>
              <a:rPr lang="en-US" sz="1600" dirty="0">
                <a:latin typeface="Calibri"/>
                <a:cs typeface="Calibri"/>
              </a:rPr>
              <a:t>illiteracy rate amongst Hmong elderly so video is highly effective </a:t>
            </a:r>
            <a:endParaRPr lang="en-US" sz="1600" dirty="0" smtClean="0">
              <a:latin typeface="Calibri"/>
              <a:cs typeface="Calibri"/>
            </a:endParaRPr>
          </a:p>
          <a:p>
            <a:r>
              <a:rPr lang="en-US" sz="1600" dirty="0" smtClean="0">
                <a:latin typeface="Calibri"/>
                <a:cs typeface="Calibri"/>
              </a:rPr>
              <a:t>Telephone quit line: </a:t>
            </a:r>
          </a:p>
          <a:p>
            <a:pPr lvl="1"/>
            <a:r>
              <a:rPr lang="en-US" sz="1600" dirty="0" smtClean="0">
                <a:latin typeface="Calibri"/>
                <a:cs typeface="Calibri"/>
              </a:rPr>
              <a:t>&lt; 1% of Hmong population call the quit line</a:t>
            </a:r>
          </a:p>
          <a:p>
            <a:pPr lvl="1"/>
            <a:r>
              <a:rPr lang="en-US" sz="1600" dirty="0" smtClean="0">
                <a:latin typeface="Calibri"/>
                <a:cs typeface="Calibri"/>
              </a:rPr>
              <a:t>Not a traditional practice in Hmong culture to call someone you do not know </a:t>
            </a:r>
          </a:p>
          <a:p>
            <a:pPr lvl="1"/>
            <a:r>
              <a:rPr lang="en-US" sz="1600" dirty="0" smtClean="0">
                <a:latin typeface="Calibri"/>
                <a:cs typeface="Calibri"/>
              </a:rPr>
              <a:t>Project HABIT working with quit line to obtain written consent from smokers which enables Quit Line to call smokers directly </a:t>
            </a:r>
          </a:p>
          <a:p>
            <a:pPr lvl="1"/>
            <a:r>
              <a:rPr lang="en-US" sz="1600" dirty="0" smtClean="0">
                <a:latin typeface="Calibri"/>
                <a:cs typeface="Calibri"/>
              </a:rPr>
              <a:t>Example of needing to consider cultural aspects when applying and developing effective cessation programs </a:t>
            </a:r>
          </a:p>
        </p:txBody>
      </p:sp>
    </p:spTree>
    <p:extLst>
      <p:ext uri="{BB962C8B-B14F-4D97-AF65-F5344CB8AC3E}">
        <p14:creationId xmlns:p14="http://schemas.microsoft.com/office/powerpoint/2010/main" val="42773383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to contact?</a:t>
            </a:r>
            <a:endParaRPr lang="en-US" b="1" dirty="0"/>
          </a:p>
        </p:txBody>
      </p:sp>
      <p:sp>
        <p:nvSpPr>
          <p:cNvPr id="3" name="Content Placeholder 2"/>
          <p:cNvSpPr>
            <a:spLocks noGrp="1"/>
          </p:cNvSpPr>
          <p:nvPr>
            <p:ph idx="1"/>
          </p:nvPr>
        </p:nvSpPr>
        <p:spPr/>
        <p:txBody>
          <a:bodyPr/>
          <a:lstStyle/>
          <a:p>
            <a:pPr marL="0" indent="0" algn="ctr">
              <a:buNone/>
            </a:pPr>
            <a:r>
              <a:rPr lang="en-US" dirty="0" smtClean="0"/>
              <a:t>James </a:t>
            </a:r>
            <a:r>
              <a:rPr lang="en-US" dirty="0" err="1" smtClean="0"/>
              <a:t>Rarick</a:t>
            </a:r>
            <a:endParaRPr lang="en-US" dirty="0" smtClean="0"/>
          </a:p>
          <a:p>
            <a:pPr marL="0" indent="0" algn="ctr">
              <a:buNone/>
            </a:pPr>
            <a:r>
              <a:rPr lang="en-US" dirty="0" smtClean="0"/>
              <a:t>Technical Officer, Tobacco Free Initiative</a:t>
            </a:r>
          </a:p>
          <a:p>
            <a:pPr marL="0" indent="0" algn="ctr">
              <a:buNone/>
            </a:pPr>
            <a:r>
              <a:rPr lang="en-US" dirty="0" smtClean="0"/>
              <a:t>WHO Western Pacific Regional Office</a:t>
            </a:r>
          </a:p>
          <a:p>
            <a:pPr marL="0" indent="0" algn="ctr">
              <a:buNone/>
            </a:pPr>
            <a:r>
              <a:rPr lang="en-US" dirty="0" smtClean="0"/>
              <a:t>Manila, Philippines</a:t>
            </a:r>
          </a:p>
          <a:p>
            <a:pPr marL="0" indent="0" algn="ctr">
              <a:buNone/>
            </a:pPr>
            <a:r>
              <a:rPr lang="en-US" dirty="0" smtClean="0"/>
              <a:t>E-mail: </a:t>
            </a:r>
            <a:r>
              <a:rPr lang="en-US" dirty="0" smtClean="0">
                <a:sym typeface="Webdings"/>
              </a:rPr>
              <a:t> </a:t>
            </a:r>
            <a:r>
              <a:rPr lang="en-US" dirty="0" smtClean="0"/>
              <a:t>rarickj@wpro.who.int</a:t>
            </a:r>
            <a:endParaRPr lang="en-US" dirty="0"/>
          </a:p>
        </p:txBody>
      </p:sp>
    </p:spTree>
    <p:extLst>
      <p:ext uri="{BB962C8B-B14F-4D97-AF65-F5344CB8AC3E}">
        <p14:creationId xmlns:p14="http://schemas.microsoft.com/office/powerpoint/2010/main" val="10690159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Background</a:t>
            </a:r>
            <a:br>
              <a:rPr lang="en-US" b="1" dirty="0" smtClean="0"/>
            </a:br>
            <a:r>
              <a:rPr lang="en-US" b="1" dirty="0" smtClean="0"/>
              <a:t>Misuse and Abuse of Tobacco</a:t>
            </a:r>
            <a:endParaRPr lang="en-US" b="1" dirty="0"/>
          </a:p>
        </p:txBody>
      </p:sp>
      <p:sp>
        <p:nvSpPr>
          <p:cNvPr id="3" name="Content Placeholder 2"/>
          <p:cNvSpPr>
            <a:spLocks noGrp="1"/>
          </p:cNvSpPr>
          <p:nvPr>
            <p:ph idx="1"/>
          </p:nvPr>
        </p:nvSpPr>
        <p:spPr>
          <a:xfrm>
            <a:off x="457200" y="1600200"/>
            <a:ext cx="4056185" cy="4525963"/>
          </a:xfrm>
        </p:spPr>
        <p:txBody>
          <a:bodyPr>
            <a:normAutofit/>
          </a:bodyPr>
          <a:lstStyle/>
          <a:p>
            <a:r>
              <a:rPr lang="en-US" dirty="0" smtClean="0"/>
              <a:t>Increase rates of cancer</a:t>
            </a:r>
          </a:p>
          <a:p>
            <a:pPr lvl="1"/>
            <a:r>
              <a:rPr lang="en-US" sz="3200" dirty="0" smtClean="0"/>
              <a:t>Lung cancer</a:t>
            </a:r>
          </a:p>
          <a:p>
            <a:r>
              <a:rPr lang="en-US" dirty="0" smtClean="0"/>
              <a:t>Heart disease</a:t>
            </a:r>
          </a:p>
          <a:p>
            <a:r>
              <a:rPr lang="en-US" dirty="0" smtClean="0"/>
              <a:t>Poor circulation</a:t>
            </a:r>
          </a:p>
          <a:p>
            <a:pPr lvl="1"/>
            <a:r>
              <a:rPr lang="en-US" dirty="0" smtClean="0"/>
              <a:t>asthma</a:t>
            </a:r>
          </a:p>
          <a:p>
            <a:r>
              <a:rPr lang="en-US" dirty="0" smtClean="0"/>
              <a:t>High blood pressure</a:t>
            </a:r>
          </a:p>
        </p:txBody>
      </p:sp>
      <p:sp>
        <p:nvSpPr>
          <p:cNvPr id="4" name="TextBox 3"/>
          <p:cNvSpPr txBox="1"/>
          <p:nvPr/>
        </p:nvSpPr>
        <p:spPr>
          <a:xfrm>
            <a:off x="6701692" y="1172308"/>
            <a:ext cx="184666" cy="369332"/>
          </a:xfrm>
          <a:prstGeom prst="rect">
            <a:avLst/>
          </a:prstGeom>
          <a:noFill/>
        </p:spPr>
        <p:txBody>
          <a:bodyPr wrap="none" rtlCol="0">
            <a:spAutoFit/>
          </a:bodyPr>
          <a:lstStyle/>
          <a:p>
            <a:endParaRPr lang="en-US" dirty="0"/>
          </a:p>
        </p:txBody>
      </p:sp>
      <p:pic>
        <p:nvPicPr>
          <p:cNvPr id="5" name="Picture 4" descr="cig-smoking-chart1.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2608" y="1856154"/>
            <a:ext cx="4477376" cy="4790792"/>
          </a:xfrm>
          <a:prstGeom prst="rect">
            <a:avLst/>
          </a:prstGeom>
        </p:spPr>
      </p:pic>
    </p:spTree>
    <p:extLst>
      <p:ext uri="{BB962C8B-B14F-4D97-AF65-F5344CB8AC3E}">
        <p14:creationId xmlns:p14="http://schemas.microsoft.com/office/powerpoint/2010/main" val="14357809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11-24 at 4.15.23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4380" y="1428819"/>
            <a:ext cx="6035241" cy="4352605"/>
          </a:xfrm>
          <a:prstGeom prst="rect">
            <a:avLst/>
          </a:prstGeom>
        </p:spPr>
      </p:pic>
      <p:sp>
        <p:nvSpPr>
          <p:cNvPr id="8" name="TextBox 7"/>
          <p:cNvSpPr txBox="1"/>
          <p:nvPr/>
        </p:nvSpPr>
        <p:spPr>
          <a:xfrm>
            <a:off x="180258" y="5926950"/>
            <a:ext cx="9260192" cy="384721"/>
          </a:xfrm>
          <a:prstGeom prst="rect">
            <a:avLst/>
          </a:prstGeom>
          <a:noFill/>
        </p:spPr>
        <p:txBody>
          <a:bodyPr wrap="square" rtlCol="0">
            <a:spAutoFit/>
          </a:bodyPr>
          <a:lstStyle/>
          <a:p>
            <a:r>
              <a:rPr lang="en-US" sz="1900" dirty="0" smtClean="0">
                <a:latin typeface="Calibri"/>
                <a:cs typeface="Calibri"/>
              </a:rPr>
              <a:t>Smoking can cause damage to the body leading to various cancers and chronic diseases </a:t>
            </a:r>
            <a:endParaRPr lang="en-US" sz="1900" dirty="0">
              <a:latin typeface="Calibri"/>
              <a:cs typeface="Calibri"/>
            </a:endParaRPr>
          </a:p>
        </p:txBody>
      </p:sp>
    </p:spTree>
    <p:extLst>
      <p:ext uri="{BB962C8B-B14F-4D97-AF65-F5344CB8AC3E}">
        <p14:creationId xmlns:p14="http://schemas.microsoft.com/office/powerpoint/2010/main" val="14194724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atin typeface="Calibri"/>
                <a:cs typeface="Calibri"/>
              </a:rPr>
              <a:t>Did you know? </a:t>
            </a:r>
            <a:endParaRPr lang="en-US" b="1" dirty="0">
              <a:latin typeface="Calibri"/>
              <a:cs typeface="Calibri"/>
            </a:endParaRPr>
          </a:p>
        </p:txBody>
      </p:sp>
      <p:sp>
        <p:nvSpPr>
          <p:cNvPr id="3" name="Content Placeholder 2"/>
          <p:cNvSpPr>
            <a:spLocks noGrp="1"/>
          </p:cNvSpPr>
          <p:nvPr>
            <p:ph idx="1"/>
          </p:nvPr>
        </p:nvSpPr>
        <p:spPr>
          <a:xfrm>
            <a:off x="301752" y="1527048"/>
            <a:ext cx="8503920" cy="4990538"/>
          </a:xfrm>
        </p:spPr>
        <p:txBody>
          <a:bodyPr>
            <a:normAutofit fontScale="85000" lnSpcReduction="10000"/>
          </a:bodyPr>
          <a:lstStyle/>
          <a:p>
            <a:pPr lvl="0"/>
            <a:r>
              <a:rPr lang="en-US" dirty="0">
                <a:latin typeface="Calibri"/>
                <a:cs typeface="Calibri"/>
              </a:rPr>
              <a:t>Tobacco kills </a:t>
            </a:r>
            <a:r>
              <a:rPr lang="en-US" dirty="0">
                <a:solidFill>
                  <a:srgbClr val="FF6600"/>
                </a:solidFill>
                <a:latin typeface="Calibri"/>
                <a:cs typeface="Calibri"/>
              </a:rPr>
              <a:t>up to half of its </a:t>
            </a:r>
            <a:r>
              <a:rPr lang="en-US" dirty="0" smtClean="0">
                <a:solidFill>
                  <a:srgbClr val="FF6600"/>
                </a:solidFill>
                <a:latin typeface="Calibri"/>
                <a:cs typeface="Calibri"/>
              </a:rPr>
              <a:t>users</a:t>
            </a:r>
            <a:r>
              <a:rPr lang="en-US" dirty="0" smtClean="0">
                <a:latin typeface="Calibri"/>
                <a:cs typeface="Calibri"/>
              </a:rPr>
              <a:t>,  about </a:t>
            </a:r>
            <a:r>
              <a:rPr lang="en-US" dirty="0" smtClean="0">
                <a:solidFill>
                  <a:srgbClr val="FF6600"/>
                </a:solidFill>
                <a:latin typeface="Calibri"/>
                <a:cs typeface="Calibri"/>
              </a:rPr>
              <a:t>6 million people each year</a:t>
            </a:r>
            <a:r>
              <a:rPr lang="en-US" dirty="0" smtClean="0">
                <a:latin typeface="Calibri"/>
                <a:cs typeface="Calibri"/>
              </a:rPr>
              <a:t>. </a:t>
            </a:r>
          </a:p>
          <a:p>
            <a:pPr lvl="1"/>
            <a:r>
              <a:rPr lang="en-US" dirty="0" smtClean="0">
                <a:solidFill>
                  <a:schemeClr val="tx1"/>
                </a:solidFill>
                <a:latin typeface="Calibri"/>
                <a:cs typeface="Calibri"/>
              </a:rPr>
              <a:t>5 </a:t>
            </a:r>
            <a:r>
              <a:rPr lang="en-US" dirty="0">
                <a:solidFill>
                  <a:schemeClr val="tx1"/>
                </a:solidFill>
                <a:latin typeface="Calibri"/>
                <a:cs typeface="Calibri"/>
              </a:rPr>
              <a:t>million of those deaths are the result of direct tobacco </a:t>
            </a:r>
            <a:r>
              <a:rPr lang="en-US" dirty="0" smtClean="0">
                <a:solidFill>
                  <a:schemeClr val="tx1"/>
                </a:solidFill>
                <a:latin typeface="Calibri"/>
                <a:cs typeface="Calibri"/>
              </a:rPr>
              <a:t>use</a:t>
            </a:r>
          </a:p>
          <a:p>
            <a:pPr lvl="1"/>
            <a:r>
              <a:rPr lang="en-US" dirty="0">
                <a:solidFill>
                  <a:schemeClr val="tx1"/>
                </a:solidFill>
                <a:latin typeface="Calibri"/>
                <a:cs typeface="Calibri"/>
              </a:rPr>
              <a:t>M</a:t>
            </a:r>
            <a:r>
              <a:rPr lang="en-US" dirty="0" smtClean="0">
                <a:solidFill>
                  <a:schemeClr val="tx1"/>
                </a:solidFill>
                <a:latin typeface="Calibri"/>
                <a:cs typeface="Calibri"/>
              </a:rPr>
              <a:t>ore </a:t>
            </a:r>
            <a:r>
              <a:rPr lang="en-US" dirty="0">
                <a:solidFill>
                  <a:schemeClr val="tx1"/>
                </a:solidFill>
                <a:latin typeface="Calibri"/>
                <a:cs typeface="Calibri"/>
              </a:rPr>
              <a:t>than 600,000 deaths are the result of non-smokers being exposed to second-hand smoke. </a:t>
            </a:r>
            <a:endParaRPr lang="en-US" dirty="0" smtClean="0">
              <a:solidFill>
                <a:schemeClr val="tx1"/>
              </a:solidFill>
              <a:latin typeface="Calibri"/>
              <a:cs typeface="Calibri"/>
            </a:endParaRPr>
          </a:p>
          <a:p>
            <a:pPr lvl="1"/>
            <a:endParaRPr lang="en-US" dirty="0">
              <a:solidFill>
                <a:schemeClr val="tx1"/>
              </a:solidFill>
              <a:latin typeface="Calibri"/>
              <a:cs typeface="Calibri"/>
            </a:endParaRPr>
          </a:p>
          <a:p>
            <a:pPr lvl="0"/>
            <a:r>
              <a:rPr lang="en-US" dirty="0">
                <a:latin typeface="Calibri"/>
                <a:cs typeface="Calibri"/>
              </a:rPr>
              <a:t>Nearly </a:t>
            </a:r>
            <a:r>
              <a:rPr lang="en-US" dirty="0">
                <a:solidFill>
                  <a:srgbClr val="FF6600"/>
                </a:solidFill>
                <a:latin typeface="Calibri"/>
                <a:cs typeface="Calibri"/>
              </a:rPr>
              <a:t>80% of the world’s one billion smokers live in low- and middle-income countries</a:t>
            </a:r>
            <a:r>
              <a:rPr lang="en-US" dirty="0">
                <a:latin typeface="Calibri"/>
                <a:cs typeface="Calibri"/>
              </a:rPr>
              <a:t>. </a:t>
            </a:r>
            <a:endParaRPr lang="en-US" dirty="0" smtClean="0">
              <a:latin typeface="Calibri"/>
              <a:cs typeface="Calibri"/>
            </a:endParaRPr>
          </a:p>
          <a:p>
            <a:pPr marL="0" lvl="0" indent="0">
              <a:buNone/>
            </a:pPr>
            <a:endParaRPr lang="en-US" dirty="0">
              <a:latin typeface="Calibri"/>
              <a:cs typeface="Calibri"/>
            </a:endParaRPr>
          </a:p>
          <a:p>
            <a:pPr lvl="0"/>
            <a:r>
              <a:rPr lang="en-US" dirty="0">
                <a:latin typeface="Calibri"/>
                <a:cs typeface="Calibri"/>
              </a:rPr>
              <a:t>Consumption of tobacco products is increasing globally, though it is </a:t>
            </a:r>
            <a:r>
              <a:rPr lang="en-US" dirty="0">
                <a:solidFill>
                  <a:srgbClr val="FF6600"/>
                </a:solidFill>
                <a:latin typeface="Calibri"/>
                <a:cs typeface="Calibri"/>
              </a:rPr>
              <a:t>decreasing in some high-income and upper middle-income countries</a:t>
            </a:r>
            <a:r>
              <a:rPr lang="en-US" dirty="0">
                <a:latin typeface="Calibri"/>
                <a:cs typeface="Calibri"/>
              </a:rPr>
              <a:t>. </a:t>
            </a:r>
          </a:p>
          <a:p>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2000" y="180975"/>
            <a:ext cx="3111500" cy="127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0043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1143000"/>
          </a:xfrm>
        </p:spPr>
        <p:txBody>
          <a:bodyPr/>
          <a:lstStyle/>
          <a:p>
            <a:r>
              <a:rPr lang="en-US" b="1" dirty="0" smtClean="0">
                <a:latin typeface="Calibri"/>
                <a:cs typeface="Calibri"/>
              </a:rPr>
              <a:t>Did you know? </a:t>
            </a:r>
            <a:endParaRPr lang="en-US" b="1" dirty="0">
              <a:latin typeface="Calibri"/>
              <a:cs typeface="Calibri"/>
            </a:endParaRPr>
          </a:p>
        </p:txBody>
      </p:sp>
      <p:pic>
        <p:nvPicPr>
          <p:cNvPr id="5" name="Picture 4" descr="quit smoking body_800.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5216" y="1775573"/>
            <a:ext cx="5689684" cy="4841127"/>
          </a:xfrm>
          <a:prstGeom prst="rect">
            <a:avLst/>
          </a:prstGeom>
        </p:spPr>
      </p:pic>
      <p:sp>
        <p:nvSpPr>
          <p:cNvPr id="6" name="TextBox 5"/>
          <p:cNvSpPr txBox="1"/>
          <p:nvPr/>
        </p:nvSpPr>
        <p:spPr>
          <a:xfrm>
            <a:off x="377343" y="1033913"/>
            <a:ext cx="8389315" cy="830997"/>
          </a:xfrm>
          <a:prstGeom prst="rect">
            <a:avLst/>
          </a:prstGeom>
          <a:noFill/>
        </p:spPr>
        <p:txBody>
          <a:bodyPr wrap="square" rtlCol="0">
            <a:spAutoFit/>
          </a:bodyPr>
          <a:lstStyle/>
          <a:p>
            <a:r>
              <a:rPr lang="en-US" sz="2400" dirty="0" smtClean="0">
                <a:latin typeface="Calibri"/>
                <a:cs typeface="Calibri"/>
              </a:rPr>
              <a:t>There are </a:t>
            </a:r>
            <a:r>
              <a:rPr lang="en-US" sz="2400" dirty="0" smtClean="0">
                <a:solidFill>
                  <a:srgbClr val="FF0000"/>
                </a:solidFill>
                <a:latin typeface="Calibri"/>
                <a:cs typeface="Calibri"/>
              </a:rPr>
              <a:t>immediate and long-term health benefits </a:t>
            </a:r>
            <a:r>
              <a:rPr lang="en-US" sz="2400" dirty="0" smtClean="0">
                <a:latin typeface="Calibri"/>
                <a:cs typeface="Calibri"/>
              </a:rPr>
              <a:t>to quitting smoking! </a:t>
            </a:r>
            <a:endParaRPr lang="en-US" sz="2400" dirty="0">
              <a:latin typeface="Calibri"/>
              <a:cs typeface="Calibri"/>
            </a:endParaRPr>
          </a:p>
        </p:txBody>
      </p:sp>
    </p:spTree>
    <p:extLst>
      <p:ext uri="{BB962C8B-B14F-4D97-AF65-F5344CB8AC3E}">
        <p14:creationId xmlns:p14="http://schemas.microsoft.com/office/powerpoint/2010/main" val="40020263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libri"/>
                <a:cs typeface="Calibri"/>
              </a:rPr>
              <a:t>Prevalence of Daily Smoking:  </a:t>
            </a:r>
            <a:br>
              <a:rPr lang="en-US" b="1" dirty="0" smtClean="0">
                <a:latin typeface="Calibri"/>
                <a:cs typeface="Calibri"/>
              </a:rPr>
            </a:br>
            <a:r>
              <a:rPr lang="en-US" b="1" dirty="0" smtClean="0">
                <a:latin typeface="Calibri"/>
                <a:cs typeface="Calibri"/>
              </a:rPr>
              <a:t>25-64 years old</a:t>
            </a:r>
            <a:endParaRPr lang="en-US" b="1" dirty="0">
              <a:latin typeface="Calibri"/>
              <a:cs typeface="Calibri"/>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9239" y="1438156"/>
            <a:ext cx="8665704" cy="449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wn Arrow 5"/>
          <p:cNvSpPr/>
          <p:nvPr/>
        </p:nvSpPr>
        <p:spPr>
          <a:xfrm>
            <a:off x="5021898" y="2175957"/>
            <a:ext cx="351912" cy="1361655"/>
          </a:xfrm>
          <a:prstGeom prst="down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5771037" y="2175367"/>
            <a:ext cx="351912" cy="1361655"/>
          </a:xfrm>
          <a:prstGeom prst="down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6566689" y="2190666"/>
            <a:ext cx="351912" cy="1361655"/>
          </a:xfrm>
          <a:prstGeom prst="down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4201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a:cs typeface="Calibri"/>
              </a:rPr>
              <a:t>Did you know? </a:t>
            </a:r>
            <a:endParaRPr lang="en-US" b="1" dirty="0">
              <a:latin typeface="Calibri"/>
              <a:cs typeface="Calibri"/>
            </a:endParaRPr>
          </a:p>
        </p:txBody>
      </p:sp>
      <p:sp>
        <p:nvSpPr>
          <p:cNvPr id="3" name="Content Placeholder 2"/>
          <p:cNvSpPr>
            <a:spLocks noGrp="1"/>
          </p:cNvSpPr>
          <p:nvPr>
            <p:ph idx="1"/>
          </p:nvPr>
        </p:nvSpPr>
        <p:spPr>
          <a:xfrm>
            <a:off x="268732" y="1300457"/>
            <a:ext cx="8663312" cy="5278143"/>
          </a:xfrm>
        </p:spPr>
        <p:txBody>
          <a:bodyPr>
            <a:noAutofit/>
          </a:bodyPr>
          <a:lstStyle/>
          <a:p>
            <a:endParaRPr lang="en-US" sz="2200" dirty="0" smtClean="0">
              <a:latin typeface="Calibri"/>
              <a:cs typeface="Calibri"/>
            </a:endParaRPr>
          </a:p>
          <a:p>
            <a:pPr marL="0" indent="0">
              <a:buNone/>
            </a:pPr>
            <a:endParaRPr lang="en-US" sz="2200" dirty="0">
              <a:latin typeface="Calibri"/>
              <a:cs typeface="Calibri"/>
            </a:endParaRPr>
          </a:p>
          <a:p>
            <a:pPr marL="0" indent="0">
              <a:buNone/>
            </a:pPr>
            <a:endParaRPr lang="en-US" sz="2200" dirty="0" smtClean="0">
              <a:latin typeface="Calibri"/>
              <a:cs typeface="Calibri"/>
            </a:endParaRPr>
          </a:p>
          <a:p>
            <a:pPr marL="0" indent="0">
              <a:buNone/>
            </a:pPr>
            <a:r>
              <a:rPr lang="en-US" sz="2400" dirty="0" smtClean="0">
                <a:latin typeface="Calibri"/>
                <a:cs typeface="Calibri"/>
              </a:rPr>
              <a:t>Most </a:t>
            </a:r>
            <a:r>
              <a:rPr lang="en-US" sz="2400" dirty="0">
                <a:latin typeface="Calibri"/>
                <a:cs typeface="Calibri"/>
              </a:rPr>
              <a:t>smokers that are aware of the </a:t>
            </a:r>
            <a:endParaRPr lang="en-US" sz="2400" dirty="0" smtClean="0">
              <a:latin typeface="Calibri"/>
              <a:cs typeface="Calibri"/>
            </a:endParaRPr>
          </a:p>
          <a:p>
            <a:pPr marL="0" indent="0">
              <a:buNone/>
            </a:pPr>
            <a:r>
              <a:rPr lang="en-US" sz="2400" dirty="0">
                <a:latin typeface="Calibri"/>
                <a:cs typeface="Calibri"/>
              </a:rPr>
              <a:t>h</a:t>
            </a:r>
            <a:r>
              <a:rPr lang="en-US" sz="2400" dirty="0" smtClean="0">
                <a:latin typeface="Calibri"/>
                <a:cs typeface="Calibri"/>
              </a:rPr>
              <a:t>ealth dangers </a:t>
            </a:r>
            <a:r>
              <a:rPr lang="en-US" sz="2400" dirty="0">
                <a:latin typeface="Calibri"/>
                <a:cs typeface="Calibri"/>
              </a:rPr>
              <a:t>of smoking do want to </a:t>
            </a:r>
            <a:r>
              <a:rPr lang="en-US" sz="2400" dirty="0" smtClean="0">
                <a:latin typeface="Calibri"/>
                <a:cs typeface="Calibri"/>
              </a:rPr>
              <a:t>quit</a:t>
            </a:r>
            <a:endParaRPr lang="en-US" sz="2400" dirty="0">
              <a:latin typeface="Calibri"/>
              <a:cs typeface="Calibri"/>
            </a:endParaRPr>
          </a:p>
          <a:p>
            <a:pPr marL="0" indent="0">
              <a:buNone/>
            </a:pPr>
            <a:endParaRPr lang="en-US" sz="2400" dirty="0" smtClean="0">
              <a:latin typeface="Calibri"/>
              <a:cs typeface="Calibri"/>
            </a:endParaRPr>
          </a:p>
          <a:p>
            <a:pPr marL="0" indent="0">
              <a:buNone/>
            </a:pPr>
            <a:r>
              <a:rPr lang="en-US" sz="2400" dirty="0" smtClean="0">
                <a:latin typeface="Calibri"/>
                <a:cs typeface="Calibri"/>
              </a:rPr>
              <a:t>Counseling </a:t>
            </a:r>
            <a:r>
              <a:rPr lang="en-US" sz="2400" dirty="0">
                <a:latin typeface="Calibri"/>
                <a:cs typeface="Calibri"/>
              </a:rPr>
              <a:t>and medication </a:t>
            </a:r>
            <a:endParaRPr lang="en-US" sz="2400" dirty="0" smtClean="0">
              <a:latin typeface="Calibri"/>
              <a:cs typeface="Calibri"/>
            </a:endParaRPr>
          </a:p>
          <a:p>
            <a:pPr marL="0" indent="0">
              <a:buNone/>
            </a:pPr>
            <a:r>
              <a:rPr lang="en-US" sz="2400" dirty="0" smtClean="0">
                <a:latin typeface="Calibri"/>
                <a:cs typeface="Calibri"/>
              </a:rPr>
              <a:t>can </a:t>
            </a:r>
            <a:r>
              <a:rPr lang="en-US" sz="2400" dirty="0">
                <a:latin typeface="Calibri"/>
                <a:cs typeface="Calibri"/>
              </a:rPr>
              <a:t>more than double their chance </a:t>
            </a:r>
            <a:endParaRPr lang="en-US" sz="2400" dirty="0" smtClean="0">
              <a:latin typeface="Calibri"/>
              <a:cs typeface="Calibri"/>
            </a:endParaRPr>
          </a:p>
          <a:p>
            <a:pPr marL="0" indent="0">
              <a:buNone/>
            </a:pPr>
            <a:r>
              <a:rPr lang="en-US" sz="2400" dirty="0" smtClean="0">
                <a:latin typeface="Calibri"/>
                <a:cs typeface="Calibri"/>
              </a:rPr>
              <a:t>of succeeding</a:t>
            </a:r>
          </a:p>
          <a:p>
            <a:pPr marL="0" indent="0">
              <a:buNone/>
            </a:pPr>
            <a:endParaRPr lang="en-US" sz="2200" dirty="0" smtClean="0">
              <a:solidFill>
                <a:srgbClr val="FF0000"/>
              </a:solidFill>
              <a:latin typeface="Calibri"/>
              <a:cs typeface="Calibri"/>
            </a:endParaRPr>
          </a:p>
          <a:p>
            <a:pPr marL="0" indent="0">
              <a:buNone/>
            </a:pPr>
            <a:endParaRPr lang="en-US" sz="2200" dirty="0" smtClean="0">
              <a:solidFill>
                <a:srgbClr val="FF0000"/>
              </a:solidFill>
              <a:latin typeface="Calibri"/>
              <a:cs typeface="Calibri"/>
            </a:endParaRPr>
          </a:p>
          <a:p>
            <a:pPr marL="0" indent="0" algn="ctr">
              <a:buNone/>
            </a:pPr>
            <a:r>
              <a:rPr lang="en-US" sz="2200" dirty="0" smtClean="0">
                <a:solidFill>
                  <a:srgbClr val="FF0000"/>
                </a:solidFill>
                <a:latin typeface="Calibri"/>
                <a:cs typeface="Calibri"/>
              </a:rPr>
              <a:t>BUT its very difficult to do so unaided due to the addictiveness of nicotine</a:t>
            </a:r>
            <a:endParaRPr lang="en-US" sz="2200" dirty="0">
              <a:solidFill>
                <a:srgbClr val="FF0000"/>
              </a:solidFill>
              <a:latin typeface="Calibri"/>
              <a:cs typeface="Calibri"/>
            </a:endParaRPr>
          </a:p>
          <a:p>
            <a:endParaRPr lang="en-US" sz="2200" dirty="0" smtClean="0">
              <a:latin typeface="Calibri"/>
              <a:cs typeface="Calibri"/>
            </a:endParaRPr>
          </a:p>
          <a:p>
            <a:endParaRPr lang="en-US" sz="2200" dirty="0">
              <a:latin typeface="Calibri"/>
              <a:cs typeface="Calibri"/>
            </a:endParaRPr>
          </a:p>
          <a:p>
            <a:endParaRPr lang="en-US" sz="2200" dirty="0" smtClean="0">
              <a:latin typeface="Calibri"/>
              <a:cs typeface="Calibri"/>
            </a:endParaRPr>
          </a:p>
          <a:p>
            <a:endParaRPr lang="en-US" sz="2200" dirty="0" smtClean="0">
              <a:latin typeface="Calibri"/>
              <a:cs typeface="Calibri"/>
            </a:endParaRPr>
          </a:p>
          <a:p>
            <a:pPr marL="0" indent="0">
              <a:buNone/>
            </a:pPr>
            <a:endParaRPr lang="en-US" sz="2200" dirty="0">
              <a:latin typeface="Calibri"/>
              <a:cs typeface="Calibri"/>
            </a:endParaRPr>
          </a:p>
        </p:txBody>
      </p:sp>
      <p:pic>
        <p:nvPicPr>
          <p:cNvPr id="8" name="Picture 7" descr="quit smoking hel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59777" y="1417638"/>
            <a:ext cx="2972267" cy="3939982"/>
          </a:xfrm>
          <a:prstGeom prst="rect">
            <a:avLst/>
          </a:prstGeom>
        </p:spPr>
      </p:pic>
    </p:spTree>
    <p:extLst>
      <p:ext uri="{BB962C8B-B14F-4D97-AF65-F5344CB8AC3E}">
        <p14:creationId xmlns:p14="http://schemas.microsoft.com/office/powerpoint/2010/main" val="33085139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062"/>
          </a:xfrm>
        </p:spPr>
        <p:txBody>
          <a:bodyPr/>
          <a:lstStyle/>
          <a:p>
            <a:r>
              <a:rPr lang="en-US" b="1" dirty="0" smtClean="0">
                <a:latin typeface="Calibri"/>
                <a:cs typeface="Calibri"/>
              </a:rPr>
              <a:t>Facts</a:t>
            </a:r>
            <a:endParaRPr lang="en-US" dirty="0">
              <a:latin typeface="Calibri"/>
              <a:cs typeface="Calibri"/>
            </a:endParaRPr>
          </a:p>
        </p:txBody>
      </p:sp>
      <p:sp>
        <p:nvSpPr>
          <p:cNvPr id="5" name="TextBox 4"/>
          <p:cNvSpPr txBox="1"/>
          <p:nvPr/>
        </p:nvSpPr>
        <p:spPr>
          <a:xfrm>
            <a:off x="75724" y="1114028"/>
            <a:ext cx="8979376" cy="786626"/>
          </a:xfrm>
          <a:prstGeom prst="rect">
            <a:avLst/>
          </a:prstGeom>
          <a:noFill/>
        </p:spPr>
        <p:txBody>
          <a:bodyPr wrap="square" rtlCol="0">
            <a:spAutoFit/>
          </a:bodyPr>
          <a:lstStyle/>
          <a:p>
            <a:pPr algn="ctr">
              <a:lnSpc>
                <a:spcPct val="80000"/>
              </a:lnSpc>
            </a:pPr>
            <a:r>
              <a:rPr lang="en-US" sz="2000" dirty="0" smtClean="0">
                <a:latin typeface="Calibri"/>
                <a:cs typeface="Calibri"/>
              </a:rPr>
              <a:t>Chewing betel nut </a:t>
            </a:r>
            <a:r>
              <a:rPr lang="en-US" sz="2000" dirty="0" smtClean="0">
                <a:solidFill>
                  <a:srgbClr val="FF6600"/>
                </a:solidFill>
                <a:latin typeface="Calibri"/>
                <a:cs typeface="Calibri"/>
              </a:rPr>
              <a:t>causes oral cancer </a:t>
            </a:r>
            <a:r>
              <a:rPr lang="en-US" sz="2000" dirty="0" smtClean="0">
                <a:latin typeface="Calibri"/>
                <a:cs typeface="Calibri"/>
              </a:rPr>
              <a:t>and</a:t>
            </a:r>
            <a:r>
              <a:rPr lang="en-US" sz="2000" dirty="0" smtClean="0">
                <a:solidFill>
                  <a:srgbClr val="FF6600"/>
                </a:solidFill>
                <a:latin typeface="Calibri"/>
                <a:cs typeface="Calibri"/>
              </a:rPr>
              <a:t>  </a:t>
            </a:r>
            <a:r>
              <a:rPr lang="en-US" sz="2000" dirty="0">
                <a:latin typeface="Calibri"/>
                <a:cs typeface="Calibri"/>
              </a:rPr>
              <a:t>a</a:t>
            </a:r>
            <a:r>
              <a:rPr lang="en-US" sz="2000" dirty="0" smtClean="0">
                <a:latin typeface="Calibri"/>
                <a:cs typeface="Calibri"/>
              </a:rPr>
              <a:t>dding </a:t>
            </a:r>
            <a:r>
              <a:rPr lang="en-US" sz="2000" dirty="0" smtClean="0">
                <a:solidFill>
                  <a:srgbClr val="FF6600"/>
                </a:solidFill>
                <a:latin typeface="Calibri"/>
                <a:cs typeface="Calibri"/>
              </a:rPr>
              <a:t>tobacco</a:t>
            </a:r>
            <a:r>
              <a:rPr lang="en-US" sz="2000" dirty="0" smtClean="0">
                <a:latin typeface="Calibri"/>
                <a:cs typeface="Calibri"/>
              </a:rPr>
              <a:t> </a:t>
            </a:r>
            <a:r>
              <a:rPr lang="en-US" sz="2000" i="1" dirty="0" smtClean="0">
                <a:solidFill>
                  <a:srgbClr val="FF6600"/>
                </a:solidFill>
                <a:latin typeface="Calibri"/>
                <a:cs typeface="Calibri"/>
              </a:rPr>
              <a:t>greatly</a:t>
            </a:r>
            <a:r>
              <a:rPr lang="en-US" sz="2000" dirty="0" smtClean="0">
                <a:solidFill>
                  <a:srgbClr val="FF6600"/>
                </a:solidFill>
                <a:latin typeface="Calibri"/>
                <a:cs typeface="Calibri"/>
              </a:rPr>
              <a:t> increases </a:t>
            </a:r>
            <a:r>
              <a:rPr lang="en-US" sz="2000" dirty="0" smtClean="0">
                <a:solidFill>
                  <a:srgbClr val="000000"/>
                </a:solidFill>
                <a:latin typeface="Calibri"/>
                <a:cs typeface="Calibri"/>
              </a:rPr>
              <a:t>the risk for oral cancer</a:t>
            </a:r>
          </a:p>
          <a:p>
            <a:pPr algn="ctr">
              <a:lnSpc>
                <a:spcPct val="80000"/>
              </a:lnSpc>
            </a:pPr>
            <a:endParaRPr lang="en-US" sz="1600" dirty="0"/>
          </a:p>
        </p:txBody>
      </p:sp>
      <p:pic>
        <p:nvPicPr>
          <p:cNvPr id="7" name="Picture 6" descr="Screen Shot 2013-11-28 at 12.26.28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47717" y="2261679"/>
            <a:ext cx="3467242" cy="3751981"/>
          </a:xfrm>
          <a:prstGeom prst="rect">
            <a:avLst/>
          </a:prstGeom>
        </p:spPr>
      </p:pic>
      <p:sp>
        <p:nvSpPr>
          <p:cNvPr id="8" name="TextBox 7"/>
          <p:cNvSpPr txBox="1"/>
          <p:nvPr/>
        </p:nvSpPr>
        <p:spPr>
          <a:xfrm>
            <a:off x="301751" y="1867372"/>
            <a:ext cx="4841749" cy="4801314"/>
          </a:xfrm>
          <a:prstGeom prst="rect">
            <a:avLst/>
          </a:prstGeom>
          <a:noFill/>
        </p:spPr>
        <p:txBody>
          <a:bodyPr wrap="square" rtlCol="0">
            <a:spAutoFit/>
          </a:bodyPr>
          <a:lstStyle/>
          <a:p>
            <a:r>
              <a:rPr lang="en-US" sz="1700" dirty="0" smtClean="0">
                <a:latin typeface="Calibri"/>
                <a:cs typeface="Calibri"/>
              </a:rPr>
              <a:t>Betel nut chewing is prevalent in the Western Pacific Region: </a:t>
            </a:r>
          </a:p>
          <a:p>
            <a:pPr marL="285750" indent="-285750">
              <a:buFont typeface="Arial"/>
              <a:buChar char="•"/>
            </a:pPr>
            <a:r>
              <a:rPr lang="en-US" sz="1700" dirty="0" smtClean="0">
                <a:latin typeface="Calibri"/>
                <a:cs typeface="Calibri"/>
              </a:rPr>
              <a:t>Commonwealth of Northern Mariana Islands: 90% of survey participants reported betel nut chewing with tobacco</a:t>
            </a:r>
          </a:p>
          <a:p>
            <a:endParaRPr lang="en-US" sz="1700" dirty="0" smtClean="0">
              <a:latin typeface="Calibri"/>
              <a:cs typeface="Calibri"/>
            </a:endParaRPr>
          </a:p>
          <a:p>
            <a:pPr marL="285750" indent="-285750">
              <a:buFont typeface="Arial"/>
              <a:buChar char="•"/>
            </a:pPr>
            <a:r>
              <a:rPr lang="en-US" sz="1700" dirty="0" smtClean="0">
                <a:latin typeface="Calibri"/>
                <a:cs typeface="Calibri"/>
              </a:rPr>
              <a:t>Federated States of Micronesia: 29.9% of total population reported betel nut chewing</a:t>
            </a:r>
          </a:p>
          <a:p>
            <a:endParaRPr lang="en-US" sz="1700" dirty="0" smtClean="0">
              <a:latin typeface="Calibri"/>
              <a:cs typeface="Calibri"/>
            </a:endParaRPr>
          </a:p>
          <a:p>
            <a:pPr marL="285750" indent="-285750">
              <a:buFont typeface="Arial"/>
              <a:buChar char="•"/>
            </a:pPr>
            <a:r>
              <a:rPr lang="en-US" sz="1700" dirty="0" smtClean="0">
                <a:latin typeface="Calibri"/>
                <a:cs typeface="Calibri"/>
              </a:rPr>
              <a:t>Guam: Youth Behavioral Risk Survey (1999-2003) revealed significant percentage of high school students chewed tobacco with betel nut</a:t>
            </a:r>
          </a:p>
          <a:p>
            <a:endParaRPr lang="en-US" sz="1700" dirty="0" smtClean="0">
              <a:latin typeface="Calibri"/>
              <a:cs typeface="Calibri"/>
            </a:endParaRPr>
          </a:p>
          <a:p>
            <a:pPr marL="285750" indent="-285750">
              <a:buFont typeface="Arial"/>
              <a:buChar char="•"/>
            </a:pPr>
            <a:r>
              <a:rPr lang="en-US" sz="1700" dirty="0" smtClean="0">
                <a:latin typeface="Calibri"/>
                <a:cs typeface="Calibri"/>
              </a:rPr>
              <a:t>Republic of Palau: 86% of 1110 surveyed in 1996 aged 35-44 years old reported betel nut chewing</a:t>
            </a:r>
          </a:p>
          <a:p>
            <a:endParaRPr lang="en-US" sz="1700" dirty="0" smtClean="0">
              <a:latin typeface="Calibri"/>
              <a:cs typeface="Calibri"/>
            </a:endParaRPr>
          </a:p>
          <a:p>
            <a:pPr marL="285750" indent="-285750">
              <a:buFont typeface="Arial"/>
              <a:buChar char="•"/>
            </a:pPr>
            <a:r>
              <a:rPr lang="en-US" sz="1700" dirty="0" smtClean="0">
                <a:latin typeface="Calibri"/>
                <a:cs typeface="Calibri"/>
              </a:rPr>
              <a:t>The Marshall Islands: 4.5% of total population use betel nut daily </a:t>
            </a:r>
            <a:endParaRPr lang="en-US" sz="1700" dirty="0">
              <a:latin typeface="Calibri"/>
              <a:cs typeface="Calibri"/>
            </a:endParaRPr>
          </a:p>
        </p:txBody>
      </p:sp>
    </p:spTree>
    <p:extLst>
      <p:ext uri="{BB962C8B-B14F-4D97-AF65-F5344CB8AC3E}">
        <p14:creationId xmlns:p14="http://schemas.microsoft.com/office/powerpoint/2010/main" val="8424811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a:cs typeface="Calibri"/>
              </a:rPr>
              <a:t>Facts on Tobacco Cessation</a:t>
            </a:r>
            <a:endParaRPr lang="en-US" b="1" dirty="0">
              <a:latin typeface="Calibri"/>
              <a:cs typeface="Calibri"/>
            </a:endParaRPr>
          </a:p>
        </p:txBody>
      </p:sp>
      <p:sp>
        <p:nvSpPr>
          <p:cNvPr id="3" name="Content Placeholder 2"/>
          <p:cNvSpPr>
            <a:spLocks noGrp="1"/>
          </p:cNvSpPr>
          <p:nvPr>
            <p:ph idx="1"/>
          </p:nvPr>
        </p:nvSpPr>
        <p:spPr>
          <a:xfrm>
            <a:off x="301752" y="1527047"/>
            <a:ext cx="4286123" cy="4914041"/>
          </a:xfrm>
        </p:spPr>
        <p:txBody>
          <a:bodyPr>
            <a:normAutofit fontScale="85000" lnSpcReduction="20000"/>
          </a:bodyPr>
          <a:lstStyle/>
          <a:p>
            <a:r>
              <a:rPr lang="en-US" dirty="0" smtClean="0">
                <a:latin typeface="Calibri"/>
                <a:cs typeface="Calibri"/>
              </a:rPr>
              <a:t>Clinical cessation interventions are </a:t>
            </a:r>
            <a:r>
              <a:rPr lang="en-US" dirty="0" smtClean="0">
                <a:solidFill>
                  <a:srgbClr val="FF6600"/>
                </a:solidFill>
                <a:latin typeface="Calibri"/>
                <a:cs typeface="Calibri"/>
              </a:rPr>
              <a:t>effective </a:t>
            </a:r>
            <a:r>
              <a:rPr lang="en-US" i="1" dirty="0" smtClean="0">
                <a:solidFill>
                  <a:srgbClr val="FF6600"/>
                </a:solidFill>
                <a:latin typeface="Calibri"/>
                <a:cs typeface="Calibri"/>
              </a:rPr>
              <a:t>and </a:t>
            </a:r>
            <a:r>
              <a:rPr lang="en-US" dirty="0" smtClean="0">
                <a:solidFill>
                  <a:srgbClr val="FF6600"/>
                </a:solidFill>
                <a:latin typeface="Calibri"/>
                <a:cs typeface="Calibri"/>
              </a:rPr>
              <a:t>cost-effective </a:t>
            </a:r>
            <a:endParaRPr lang="en-US" dirty="0">
              <a:solidFill>
                <a:srgbClr val="FF6600"/>
              </a:solidFill>
              <a:latin typeface="Calibri"/>
              <a:cs typeface="Calibri"/>
            </a:endParaRPr>
          </a:p>
          <a:p>
            <a:pPr marL="0" indent="0">
              <a:buNone/>
            </a:pPr>
            <a:endParaRPr lang="en-US" dirty="0">
              <a:solidFill>
                <a:srgbClr val="FF6600"/>
              </a:solidFill>
              <a:latin typeface="Calibri"/>
              <a:cs typeface="Calibri"/>
            </a:endParaRPr>
          </a:p>
          <a:p>
            <a:r>
              <a:rPr lang="en-US" dirty="0" smtClean="0">
                <a:latin typeface="Calibri"/>
                <a:cs typeface="Calibri"/>
              </a:rPr>
              <a:t>However, only </a:t>
            </a:r>
            <a:r>
              <a:rPr lang="en-US" dirty="0" smtClean="0">
                <a:solidFill>
                  <a:srgbClr val="FF6600"/>
                </a:solidFill>
                <a:latin typeface="Calibri"/>
                <a:cs typeface="Calibri"/>
              </a:rPr>
              <a:t>15% of the world’s population </a:t>
            </a:r>
            <a:r>
              <a:rPr lang="en-US" dirty="0" smtClean="0">
                <a:latin typeface="Calibri"/>
                <a:cs typeface="Calibri"/>
              </a:rPr>
              <a:t>live in the 21 countries that provide appropriate cessation services </a:t>
            </a:r>
          </a:p>
          <a:p>
            <a:endParaRPr lang="en-US" dirty="0">
              <a:latin typeface="Calibri"/>
              <a:cs typeface="Calibri"/>
            </a:endParaRPr>
          </a:p>
          <a:p>
            <a:r>
              <a:rPr lang="en-US" dirty="0" smtClean="0">
                <a:solidFill>
                  <a:srgbClr val="FF6600"/>
                </a:solidFill>
                <a:latin typeface="Calibri"/>
                <a:cs typeface="Calibri"/>
              </a:rPr>
              <a:t>More tobacco cessation programs are needed worldwide! </a:t>
            </a:r>
            <a:endParaRPr lang="en-US" dirty="0">
              <a:solidFill>
                <a:srgbClr val="FF6600"/>
              </a:solidFill>
              <a:latin typeface="Calibri"/>
              <a:cs typeface="Calibri"/>
            </a:endParaRPr>
          </a:p>
        </p:txBody>
      </p:sp>
      <p:pic>
        <p:nvPicPr>
          <p:cNvPr id="5" name="Picture 4" descr="Screen Shot 2013-11-28 at 11.57.07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3099" y="1763738"/>
            <a:ext cx="4377069" cy="4677350"/>
          </a:xfrm>
          <a:prstGeom prst="rect">
            <a:avLst/>
          </a:prstGeom>
        </p:spPr>
      </p:pic>
    </p:spTree>
    <p:extLst>
      <p:ext uri="{BB962C8B-B14F-4D97-AF65-F5344CB8AC3E}">
        <p14:creationId xmlns:p14="http://schemas.microsoft.com/office/powerpoint/2010/main" val="11380192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2623</TotalTime>
  <Words>1708</Words>
  <Application>Microsoft Macintosh PowerPoint</Application>
  <PresentationFormat>On-screen Show (4:3)</PresentationFormat>
  <Paragraphs>214</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Establish and Sustain Tobacco Cessation Programs </vt:lpstr>
      <vt:lpstr>Background Misuse and Abuse of Tobacco</vt:lpstr>
      <vt:lpstr>PowerPoint Presentation</vt:lpstr>
      <vt:lpstr>Did you know? </vt:lpstr>
      <vt:lpstr>Did you know? </vt:lpstr>
      <vt:lpstr>Prevalence of Daily Smoking:   25-64 years old</vt:lpstr>
      <vt:lpstr>Did you know? </vt:lpstr>
      <vt:lpstr>Facts</vt:lpstr>
      <vt:lpstr>Facts on Tobacco Cessation</vt:lpstr>
      <vt:lpstr>WHO Framework Convention on Tobacco Control – Article 14</vt:lpstr>
      <vt:lpstr>Examples of Tobacco Cessation Services </vt:lpstr>
      <vt:lpstr>Key Steps to Implementing Cessation Programs and Policies </vt:lpstr>
      <vt:lpstr>Key Steps (continued) </vt:lpstr>
      <vt:lpstr>Providing Social Support for Tobacco Cessation Telephone Quit Lines  </vt:lpstr>
      <vt:lpstr>Providing Social Support for Tobacco Cessation Telephone Quit Lines  </vt:lpstr>
      <vt:lpstr>Example of Successful Quit Line: Thailand </vt:lpstr>
      <vt:lpstr>Example of Tobacco Cessation Service</vt:lpstr>
      <vt:lpstr>Who to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All Forms of Tobacco Advertising</dc:title>
  <dc:creator>Shannon Kogachi</dc:creator>
  <cp:lastModifiedBy>Erica Wong</cp:lastModifiedBy>
  <cp:revision>74</cp:revision>
  <dcterms:created xsi:type="dcterms:W3CDTF">2013-11-25T01:43:59Z</dcterms:created>
  <dcterms:modified xsi:type="dcterms:W3CDTF">2014-07-24T23:14:48Z</dcterms:modified>
</cp:coreProperties>
</file>