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6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5" autoAdjust="0"/>
    <p:restoredTop sz="94660"/>
  </p:normalViewPr>
  <p:slideViewPr>
    <p:cSldViewPr>
      <p:cViewPr>
        <p:scale>
          <a:sx n="76" d="100"/>
          <a:sy n="76" d="100"/>
        </p:scale>
        <p:origin x="-58"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CB5C9C-F443-4666-9C8F-0519EA014F50}" type="datetimeFigureOut">
              <a:rPr lang="en-US" smtClean="0"/>
              <a:t>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2923424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CB5C9C-F443-4666-9C8F-0519EA014F50}" type="datetimeFigureOut">
              <a:rPr lang="en-US" smtClean="0"/>
              <a:t>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3619841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CB5C9C-F443-4666-9C8F-0519EA014F50}" type="datetimeFigureOut">
              <a:rPr lang="en-US" smtClean="0"/>
              <a:t>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2584944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CB5C9C-F443-4666-9C8F-0519EA014F50}" type="datetimeFigureOut">
              <a:rPr lang="en-US" smtClean="0"/>
              <a:t>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318477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CB5C9C-F443-4666-9C8F-0519EA014F50}" type="datetimeFigureOut">
              <a:rPr lang="en-US" smtClean="0"/>
              <a:t>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685114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CB5C9C-F443-4666-9C8F-0519EA014F50}" type="datetimeFigureOut">
              <a:rPr lang="en-US" smtClean="0"/>
              <a:t>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2053005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CB5C9C-F443-4666-9C8F-0519EA014F50}" type="datetimeFigureOut">
              <a:rPr lang="en-US" smtClean="0"/>
              <a:t>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1037388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CB5C9C-F443-4666-9C8F-0519EA014F50}" type="datetimeFigureOut">
              <a:rPr lang="en-US" smtClean="0"/>
              <a:t>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4169850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B5C9C-F443-4666-9C8F-0519EA014F50}" type="datetimeFigureOut">
              <a:rPr lang="en-US" smtClean="0"/>
              <a:t>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1928971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CB5C9C-F443-4666-9C8F-0519EA014F50}" type="datetimeFigureOut">
              <a:rPr lang="en-US" smtClean="0"/>
              <a:t>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2597412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CB5C9C-F443-4666-9C8F-0519EA014F50}" type="datetimeFigureOut">
              <a:rPr lang="en-US" smtClean="0"/>
              <a:t>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672590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CB5C9C-F443-4666-9C8F-0519EA014F50}" type="datetimeFigureOut">
              <a:rPr lang="en-US" smtClean="0"/>
              <a:t>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075D15-96F8-4B1C-9C7E-719B5A6738E7}" type="slidenum">
              <a:rPr lang="en-US" smtClean="0"/>
              <a:t>‹#›</a:t>
            </a:fld>
            <a:endParaRPr lang="en-US"/>
          </a:p>
        </p:txBody>
      </p:sp>
    </p:spTree>
    <p:extLst>
      <p:ext uri="{BB962C8B-B14F-4D97-AF65-F5344CB8AC3E}">
        <p14:creationId xmlns:p14="http://schemas.microsoft.com/office/powerpoint/2010/main" val="871047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pio@wpro.who.i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b="1" dirty="0" smtClean="0">
                <a:latin typeface="Cambria" panose="02040503050406030204" pitchFamily="18" charset="0"/>
              </a:rPr>
              <a:t>Health in All Policies</a:t>
            </a:r>
            <a:endParaRPr lang="en-US" b="1" dirty="0">
              <a:latin typeface="Cambria" panose="02040503050406030204" pitchFamily="18" charset="0"/>
            </a:endParaRPr>
          </a:p>
        </p:txBody>
      </p:sp>
      <p:sp>
        <p:nvSpPr>
          <p:cNvPr id="3" name="Subtitle 2"/>
          <p:cNvSpPr>
            <a:spLocks noGrp="1"/>
          </p:cNvSpPr>
          <p:nvPr>
            <p:ph type="subTitle" idx="1"/>
          </p:nvPr>
        </p:nvSpPr>
        <p:spPr/>
        <p:txBody>
          <a:bodyPr/>
          <a:lstStyle/>
          <a:p>
            <a:endParaRPr lang="en-US"/>
          </a:p>
        </p:txBody>
      </p:sp>
      <p:pic>
        <p:nvPicPr>
          <p:cNvPr id="1026" name="Picture 2" descr="C:\Users\CCC Laptop\Downloads\images-1.jpe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2133600"/>
            <a:ext cx="9144000"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7101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3" name="Content Placeholder 2"/>
          <p:cNvSpPr>
            <a:spLocks noGrp="1"/>
          </p:cNvSpPr>
          <p:nvPr>
            <p:ph sz="half" idx="1"/>
          </p:nvPr>
        </p:nvSpPr>
        <p:spPr>
          <a:xfrm>
            <a:off x="457200" y="1600200"/>
            <a:ext cx="4191000" cy="5029200"/>
          </a:xfrm>
        </p:spPr>
        <p:txBody>
          <a:bodyPr>
            <a:normAutofit fontScale="32500" lnSpcReduction="20000"/>
          </a:bodyPr>
          <a:lstStyle/>
          <a:p>
            <a:pPr marL="0" indent="0">
              <a:buNone/>
            </a:pPr>
            <a:r>
              <a:rPr lang="en-US" sz="7400" i="1" dirty="0" smtClean="0">
                <a:latin typeface="Cambria" panose="02040503050406030204" pitchFamily="18" charset="0"/>
              </a:rPr>
              <a:t>California</a:t>
            </a:r>
            <a:r>
              <a:rPr lang="hu-HU" sz="7400" i="1" dirty="0" smtClean="0">
                <a:latin typeface="Cambria" panose="02040503050406030204" pitchFamily="18" charset="0"/>
              </a:rPr>
              <a:t> HiAP</a:t>
            </a:r>
            <a:r>
              <a:rPr lang="en-US" sz="7400" i="1" dirty="0" smtClean="0">
                <a:latin typeface="Cambria" panose="02040503050406030204" pitchFamily="18" charset="0"/>
              </a:rPr>
              <a:t> </a:t>
            </a:r>
            <a:r>
              <a:rPr lang="en-US" sz="7400" i="1" dirty="0">
                <a:latin typeface="Cambria" panose="02040503050406030204" pitchFamily="18" charset="0"/>
              </a:rPr>
              <a:t>Stakeholders: </a:t>
            </a:r>
            <a:endParaRPr lang="hu-HU" sz="7400" i="1" dirty="0" smtClean="0">
              <a:latin typeface="Cambria" panose="02040503050406030204" pitchFamily="18" charset="0"/>
            </a:endParaRPr>
          </a:p>
          <a:p>
            <a:pPr marL="0" indent="0">
              <a:buNone/>
            </a:pPr>
            <a:endParaRPr lang="en-US" sz="7400" dirty="0">
              <a:latin typeface="Cambria" panose="02040503050406030204" pitchFamily="18" charset="0"/>
            </a:endParaRPr>
          </a:p>
          <a:p>
            <a:r>
              <a:rPr lang="en-US" sz="5500" dirty="0" smtClean="0">
                <a:latin typeface="Cambria" panose="02040503050406030204" pitchFamily="18" charset="0"/>
              </a:rPr>
              <a:t>Air </a:t>
            </a:r>
            <a:r>
              <a:rPr lang="en-US" sz="5500" dirty="0">
                <a:latin typeface="Cambria" panose="02040503050406030204" pitchFamily="18" charset="0"/>
              </a:rPr>
              <a:t>Resources Board</a:t>
            </a:r>
          </a:p>
          <a:p>
            <a:r>
              <a:rPr lang="en-US" sz="5500" dirty="0" smtClean="0">
                <a:latin typeface="Cambria" panose="02040503050406030204" pitchFamily="18" charset="0"/>
              </a:rPr>
              <a:t>Office </a:t>
            </a:r>
            <a:r>
              <a:rPr lang="en-US" sz="5500" dirty="0">
                <a:latin typeface="Cambria" panose="02040503050406030204" pitchFamily="18" charset="0"/>
              </a:rPr>
              <a:t>of Attorney General</a:t>
            </a:r>
          </a:p>
          <a:p>
            <a:r>
              <a:rPr lang="en-US" sz="5500" dirty="0" smtClean="0">
                <a:latin typeface="Cambria" panose="02040503050406030204" pitchFamily="18" charset="0"/>
              </a:rPr>
              <a:t>Business</a:t>
            </a:r>
            <a:r>
              <a:rPr lang="en-US" sz="5500" dirty="0">
                <a:latin typeface="Cambria" panose="02040503050406030204" pitchFamily="18" charset="0"/>
              </a:rPr>
              <a:t>, Transportation and Housing Agency </a:t>
            </a:r>
          </a:p>
          <a:p>
            <a:r>
              <a:rPr lang="en-US" sz="5500" dirty="0" smtClean="0">
                <a:latin typeface="Cambria" panose="02040503050406030204" pitchFamily="18" charset="0"/>
              </a:rPr>
              <a:t>Department</a:t>
            </a:r>
            <a:r>
              <a:rPr lang="hu-HU" sz="5500" dirty="0" smtClean="0">
                <a:latin typeface="Cambria" panose="02040503050406030204" pitchFamily="18" charset="0"/>
              </a:rPr>
              <a:t> </a:t>
            </a:r>
            <a:r>
              <a:rPr lang="en-US" sz="5500" dirty="0" smtClean="0">
                <a:latin typeface="Cambria" panose="02040503050406030204" pitchFamily="18" charset="0"/>
              </a:rPr>
              <a:t>of </a:t>
            </a:r>
            <a:r>
              <a:rPr lang="en-US" sz="5500" dirty="0">
                <a:latin typeface="Cambria" panose="02040503050406030204" pitchFamily="18" charset="0"/>
              </a:rPr>
              <a:t>Community Services and Development</a:t>
            </a:r>
          </a:p>
          <a:p>
            <a:r>
              <a:rPr lang="en-US" sz="5500" dirty="0" smtClean="0">
                <a:latin typeface="Cambria" panose="02040503050406030204" pitchFamily="18" charset="0"/>
              </a:rPr>
              <a:t>Department</a:t>
            </a:r>
            <a:r>
              <a:rPr lang="hu-HU" sz="5500" dirty="0" smtClean="0">
                <a:latin typeface="Cambria" panose="02040503050406030204" pitchFamily="18" charset="0"/>
              </a:rPr>
              <a:t> </a:t>
            </a:r>
            <a:r>
              <a:rPr lang="en-US" sz="5500" dirty="0" smtClean="0">
                <a:latin typeface="Cambria" panose="02040503050406030204" pitchFamily="18" charset="0"/>
              </a:rPr>
              <a:t>of </a:t>
            </a:r>
            <a:r>
              <a:rPr lang="en-US" sz="5500" dirty="0">
                <a:latin typeface="Cambria" panose="02040503050406030204" pitchFamily="18" charset="0"/>
              </a:rPr>
              <a:t>Education </a:t>
            </a:r>
          </a:p>
          <a:p>
            <a:r>
              <a:rPr lang="en-US" sz="5500" dirty="0" smtClean="0">
                <a:latin typeface="Cambria" panose="02040503050406030204" pitchFamily="18" charset="0"/>
              </a:rPr>
              <a:t>Environmental </a:t>
            </a:r>
            <a:r>
              <a:rPr lang="en-US" sz="5500" dirty="0">
                <a:latin typeface="Cambria" panose="02040503050406030204" pitchFamily="18" charset="0"/>
              </a:rPr>
              <a:t>Protection Agency </a:t>
            </a:r>
          </a:p>
          <a:p>
            <a:r>
              <a:rPr lang="en-US" sz="5500" dirty="0" smtClean="0">
                <a:latin typeface="Cambria" panose="02040503050406030204" pitchFamily="18" charset="0"/>
              </a:rPr>
              <a:t>Department </a:t>
            </a:r>
            <a:r>
              <a:rPr lang="en-US" sz="5500" dirty="0">
                <a:latin typeface="Cambria" panose="02040503050406030204" pitchFamily="18" charset="0"/>
              </a:rPr>
              <a:t>of Finance </a:t>
            </a:r>
          </a:p>
          <a:p>
            <a:r>
              <a:rPr lang="en-US" sz="5500" dirty="0" smtClean="0">
                <a:latin typeface="Cambria" panose="02040503050406030204" pitchFamily="18" charset="0"/>
              </a:rPr>
              <a:t>Department </a:t>
            </a:r>
            <a:r>
              <a:rPr lang="en-US" sz="5500" dirty="0">
                <a:latin typeface="Cambria" panose="02040503050406030204" pitchFamily="18" charset="0"/>
              </a:rPr>
              <a:t>of Food and Agriculture </a:t>
            </a:r>
          </a:p>
          <a:p>
            <a:r>
              <a:rPr lang="en-US" sz="5500" dirty="0">
                <a:latin typeface="Cambria" panose="02040503050406030204" pitchFamily="18" charset="0"/>
              </a:rPr>
              <a:t>Department. of Forestry and Fire Protection </a:t>
            </a:r>
          </a:p>
          <a:p>
            <a:r>
              <a:rPr lang="en-US" sz="5500" dirty="0">
                <a:latin typeface="Cambria" panose="02040503050406030204" pitchFamily="18" charset="0"/>
              </a:rPr>
              <a:t>Health and Human Services Agency </a:t>
            </a:r>
          </a:p>
          <a:p>
            <a:r>
              <a:rPr lang="en-US" sz="5500" dirty="0">
                <a:latin typeface="Cambria" panose="02040503050406030204" pitchFamily="18" charset="0"/>
              </a:rPr>
              <a:t>Department. of Housing and Community Development </a:t>
            </a:r>
          </a:p>
          <a:p>
            <a:endParaRPr lang="en-US" dirty="0"/>
          </a:p>
        </p:txBody>
      </p:sp>
      <p:sp>
        <p:nvSpPr>
          <p:cNvPr id="4" name="Content Placeholder 3"/>
          <p:cNvSpPr>
            <a:spLocks noGrp="1"/>
          </p:cNvSpPr>
          <p:nvPr>
            <p:ph sz="half" idx="2"/>
          </p:nvPr>
        </p:nvSpPr>
        <p:spPr/>
        <p:txBody>
          <a:bodyPr>
            <a:normAutofit fontScale="32500" lnSpcReduction="20000"/>
          </a:bodyPr>
          <a:lstStyle/>
          <a:p>
            <a:pPr>
              <a:buFont typeface="Wingdings" panose="05000000000000000000" pitchFamily="2" charset="2"/>
              <a:buChar char="Ø"/>
            </a:pPr>
            <a:endParaRPr lang="hu-HU" sz="5500" dirty="0" smtClean="0"/>
          </a:p>
          <a:p>
            <a:pPr>
              <a:buFont typeface="Wingdings" panose="05000000000000000000" pitchFamily="2" charset="2"/>
              <a:buChar char="Ø"/>
            </a:pPr>
            <a:endParaRPr lang="hu-HU" sz="5500" dirty="0"/>
          </a:p>
          <a:p>
            <a:endParaRPr lang="hu-HU" sz="5500" dirty="0" smtClean="0">
              <a:latin typeface="Cambria" panose="02040503050406030204" pitchFamily="18" charset="0"/>
            </a:endParaRPr>
          </a:p>
          <a:p>
            <a:r>
              <a:rPr lang="en-US" sz="5500" dirty="0" smtClean="0">
                <a:latin typeface="Cambria" panose="02040503050406030204" pitchFamily="18" charset="0"/>
              </a:rPr>
              <a:t>Labor </a:t>
            </a:r>
            <a:r>
              <a:rPr lang="en-US" sz="5500" dirty="0">
                <a:latin typeface="Cambria" panose="02040503050406030204" pitchFamily="18" charset="0"/>
              </a:rPr>
              <a:t>and Workforce Development Agency </a:t>
            </a:r>
          </a:p>
          <a:p>
            <a:r>
              <a:rPr lang="en-US" sz="5500" dirty="0">
                <a:latin typeface="Cambria" panose="02040503050406030204" pitchFamily="18" charset="0"/>
              </a:rPr>
              <a:t>Natural Resources Agency </a:t>
            </a:r>
          </a:p>
          <a:p>
            <a:r>
              <a:rPr lang="en-US" sz="5500" dirty="0">
                <a:latin typeface="Cambria" panose="02040503050406030204" pitchFamily="18" charset="0"/>
              </a:rPr>
              <a:t>Department. of Parks and Recreation </a:t>
            </a:r>
          </a:p>
          <a:p>
            <a:r>
              <a:rPr lang="en-US" sz="5500" dirty="0">
                <a:latin typeface="Cambria" panose="02040503050406030204" pitchFamily="18" charset="0"/>
              </a:rPr>
              <a:t>Office of Planning and Research </a:t>
            </a:r>
          </a:p>
          <a:p>
            <a:r>
              <a:rPr lang="en-US" sz="5500" dirty="0">
                <a:latin typeface="Cambria" panose="02040503050406030204" pitchFamily="18" charset="0"/>
              </a:rPr>
              <a:t>Department of Public Health</a:t>
            </a:r>
          </a:p>
          <a:p>
            <a:r>
              <a:rPr lang="en-US" sz="5500" dirty="0">
                <a:latin typeface="Cambria" panose="02040503050406030204" pitchFamily="18" charset="0"/>
              </a:rPr>
              <a:t>Department. of Social Services </a:t>
            </a:r>
          </a:p>
          <a:p>
            <a:r>
              <a:rPr lang="en-US" sz="5500" dirty="0">
                <a:latin typeface="Cambria" panose="02040503050406030204" pitchFamily="18" charset="0"/>
              </a:rPr>
              <a:t>Department. of Transportation </a:t>
            </a:r>
          </a:p>
          <a:p>
            <a:r>
              <a:rPr lang="en-US" sz="5500" dirty="0">
                <a:latin typeface="Cambria" panose="02040503050406030204" pitchFamily="18" charset="0"/>
              </a:rPr>
              <a:t>Office of Traffic Safety </a:t>
            </a:r>
          </a:p>
          <a:p>
            <a:endParaRPr lang="en-US" dirty="0"/>
          </a:p>
        </p:txBody>
      </p:sp>
    </p:spTree>
    <p:extLst>
      <p:ext uri="{BB962C8B-B14F-4D97-AF65-F5344CB8AC3E}">
        <p14:creationId xmlns:p14="http://schemas.microsoft.com/office/powerpoint/2010/main" val="3646073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6" name="Content Placeholder 5"/>
          <p:cNvSpPr>
            <a:spLocks noGrp="1"/>
          </p:cNvSpPr>
          <p:nvPr>
            <p:ph idx="1"/>
          </p:nvPr>
        </p:nvSpPr>
        <p:spPr/>
        <p:txBody>
          <a:bodyPr>
            <a:normAutofit fontScale="92500"/>
          </a:bodyPr>
          <a:lstStyle/>
          <a:p>
            <a:pPr marL="0" indent="0">
              <a:buNone/>
            </a:pPr>
            <a:r>
              <a:rPr lang="en-US" i="1" dirty="0">
                <a:latin typeface="Cambria" panose="02040503050406030204" pitchFamily="18" charset="0"/>
              </a:rPr>
              <a:t>California </a:t>
            </a:r>
            <a:r>
              <a:rPr lang="hu-HU" i="1" dirty="0" smtClean="0">
                <a:latin typeface="Cambria" panose="02040503050406030204" pitchFamily="18" charset="0"/>
              </a:rPr>
              <a:t>HiAP</a:t>
            </a:r>
            <a:r>
              <a:rPr lang="en-US" i="1" dirty="0" smtClean="0">
                <a:latin typeface="Cambria" panose="02040503050406030204" pitchFamily="18" charset="0"/>
              </a:rPr>
              <a:t> </a:t>
            </a:r>
            <a:r>
              <a:rPr lang="en-US" i="1" dirty="0">
                <a:latin typeface="Cambria" panose="02040503050406030204" pitchFamily="18" charset="0"/>
              </a:rPr>
              <a:t>Outcome: </a:t>
            </a:r>
            <a:endParaRPr lang="hu-HU" i="1" dirty="0" smtClean="0">
              <a:latin typeface="Cambria" panose="02040503050406030204" pitchFamily="18" charset="0"/>
            </a:endParaRPr>
          </a:p>
          <a:p>
            <a:r>
              <a:rPr lang="en-US" dirty="0" smtClean="0">
                <a:latin typeface="Cambria" panose="02040503050406030204" pitchFamily="18" charset="0"/>
              </a:rPr>
              <a:t>Task </a:t>
            </a:r>
            <a:r>
              <a:rPr lang="en-US" dirty="0">
                <a:latin typeface="Cambria" panose="02040503050406030204" pitchFamily="18" charset="0"/>
              </a:rPr>
              <a:t>force members met several times and developed knowledge of the each stakeholders policy areas. They held workshops and meetings with the public where they evaluated ways to improve the health of communities. The task force then created recommendations and implementation plans to guide the development of policies. </a:t>
            </a:r>
          </a:p>
        </p:txBody>
      </p:sp>
    </p:spTree>
    <p:extLst>
      <p:ext uri="{BB962C8B-B14F-4D97-AF65-F5344CB8AC3E}">
        <p14:creationId xmlns:p14="http://schemas.microsoft.com/office/powerpoint/2010/main" val="1463799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3" name="Content Placeholder 2"/>
          <p:cNvSpPr>
            <a:spLocks noGrp="1"/>
          </p:cNvSpPr>
          <p:nvPr>
            <p:ph idx="1"/>
          </p:nvPr>
        </p:nvSpPr>
        <p:spPr>
          <a:xfrm>
            <a:off x="457200" y="1600200"/>
            <a:ext cx="8229600" cy="4724400"/>
          </a:xfrm>
        </p:spPr>
        <p:txBody>
          <a:bodyPr>
            <a:normAutofit fontScale="40000" lnSpcReduction="20000"/>
          </a:bodyPr>
          <a:lstStyle/>
          <a:p>
            <a:pPr marL="0" indent="0">
              <a:buNone/>
            </a:pPr>
            <a:r>
              <a:rPr lang="hu-HU" sz="8800" i="1" dirty="0">
                <a:latin typeface="Cambria" panose="02040503050406030204" pitchFamily="18" charset="0"/>
              </a:rPr>
              <a:t>California HiAP </a:t>
            </a:r>
            <a:r>
              <a:rPr lang="hu-HU" sz="8800" i="1" dirty="0" smtClean="0">
                <a:latin typeface="Cambria" panose="02040503050406030204" pitchFamily="18" charset="0"/>
              </a:rPr>
              <a:t>Successes</a:t>
            </a:r>
            <a:r>
              <a:rPr lang="hu-HU" sz="8800" i="1" dirty="0">
                <a:latin typeface="Cambria" panose="02040503050406030204" pitchFamily="18" charset="0"/>
              </a:rPr>
              <a:t>: </a:t>
            </a:r>
            <a:endParaRPr lang="hu-HU" sz="8800" i="1" dirty="0" smtClean="0">
              <a:latin typeface="Cambria" panose="02040503050406030204" pitchFamily="18" charset="0"/>
            </a:endParaRPr>
          </a:p>
          <a:p>
            <a:pPr marL="0" indent="0">
              <a:buNone/>
            </a:pPr>
            <a:endParaRPr lang="hu-HU" sz="7200" dirty="0">
              <a:latin typeface="Cambria" panose="02040503050406030204" pitchFamily="18" charset="0"/>
            </a:endParaRPr>
          </a:p>
          <a:p>
            <a:pPr>
              <a:buFont typeface="Wingdings" panose="05000000000000000000" pitchFamily="2" charset="2"/>
              <a:buChar char="ü"/>
            </a:pPr>
            <a:r>
              <a:rPr lang="en-US" sz="7200" dirty="0" smtClean="0">
                <a:latin typeface="Cambria" panose="02040503050406030204" pitchFamily="18" charset="0"/>
              </a:rPr>
              <a:t>In </a:t>
            </a:r>
            <a:r>
              <a:rPr lang="en-US" sz="7200" dirty="0">
                <a:latin typeface="Cambria" panose="02040503050406030204" pitchFamily="18" charset="0"/>
              </a:rPr>
              <a:t>August 2012, the California Department of Finance executed an Interagency Agreement between the California Department of Education, the California Department of Food and Agriculture, and California Department of Public Health to develop an interagency Office of Farm to Fork, drawing resources from all three agencies. This office will promote policies and strategies to improve access to healthy, affordable food</a:t>
            </a:r>
            <a:r>
              <a:rPr lang="en-US" sz="7200" dirty="0" smtClean="0">
                <a:latin typeface="Cambria" panose="02040503050406030204" pitchFamily="18" charset="0"/>
              </a:rPr>
              <a:t>.</a:t>
            </a:r>
            <a:endParaRPr lang="hu-HU" sz="7200" dirty="0" smtClean="0">
              <a:latin typeface="Cambria" panose="02040503050406030204" pitchFamily="18" charset="0"/>
            </a:endParaRPr>
          </a:p>
          <a:p>
            <a:endParaRPr lang="en-US" dirty="0"/>
          </a:p>
        </p:txBody>
      </p:sp>
    </p:spTree>
    <p:extLst>
      <p:ext uri="{BB962C8B-B14F-4D97-AF65-F5344CB8AC3E}">
        <p14:creationId xmlns:p14="http://schemas.microsoft.com/office/powerpoint/2010/main" val="3753819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3" name="Content Placeholder 2"/>
          <p:cNvSpPr>
            <a:spLocks noGrp="1"/>
          </p:cNvSpPr>
          <p:nvPr>
            <p:ph idx="1"/>
          </p:nvPr>
        </p:nvSpPr>
        <p:spPr>
          <a:xfrm>
            <a:off x="457200" y="1600200"/>
            <a:ext cx="8229600" cy="4724400"/>
          </a:xfrm>
        </p:spPr>
        <p:txBody>
          <a:bodyPr>
            <a:normAutofit fontScale="32500" lnSpcReduction="20000"/>
          </a:bodyPr>
          <a:lstStyle/>
          <a:p>
            <a:pPr marL="0" indent="0">
              <a:buNone/>
            </a:pPr>
            <a:r>
              <a:rPr lang="hu-HU" sz="8800" i="1" dirty="0">
                <a:latin typeface="Cambria" panose="02040503050406030204" pitchFamily="18" charset="0"/>
              </a:rPr>
              <a:t>California HiAP </a:t>
            </a:r>
            <a:r>
              <a:rPr lang="hu-HU" sz="8800" i="1" dirty="0" smtClean="0">
                <a:latin typeface="Cambria" panose="02040503050406030204" pitchFamily="18" charset="0"/>
              </a:rPr>
              <a:t>Successes</a:t>
            </a:r>
            <a:r>
              <a:rPr lang="hu-HU" sz="8800" i="1" dirty="0">
                <a:latin typeface="Cambria" panose="02040503050406030204" pitchFamily="18" charset="0"/>
              </a:rPr>
              <a:t>: </a:t>
            </a:r>
            <a:endParaRPr lang="hu-HU" sz="8800" i="1" dirty="0" smtClean="0">
              <a:latin typeface="Cambria" panose="02040503050406030204" pitchFamily="18" charset="0"/>
            </a:endParaRPr>
          </a:p>
          <a:p>
            <a:pPr marL="0" indent="0">
              <a:buNone/>
            </a:pPr>
            <a:endParaRPr lang="en-US" sz="7700" dirty="0">
              <a:latin typeface="Cambria" panose="02040503050406030204" pitchFamily="18" charset="0"/>
            </a:endParaRPr>
          </a:p>
          <a:p>
            <a:pPr>
              <a:buFont typeface="Wingdings" panose="05000000000000000000" pitchFamily="2" charset="2"/>
              <a:buChar char="ü"/>
            </a:pPr>
            <a:r>
              <a:rPr lang="en-US" sz="7700" dirty="0" smtClean="0">
                <a:latin typeface="Cambria" panose="02040503050406030204" pitchFamily="18" charset="0"/>
              </a:rPr>
              <a:t>The </a:t>
            </a:r>
            <a:r>
              <a:rPr lang="en-US" sz="7700" dirty="0">
                <a:latin typeface="Cambria" panose="02040503050406030204" pitchFamily="18" charset="0"/>
              </a:rPr>
              <a:t>Governor’s Office of Planning and Research and CDPH have partnered to identify land use strategies to expand the availability of affordable, locally grown produce. </a:t>
            </a:r>
            <a:endParaRPr lang="hu-HU" sz="7700" dirty="0" smtClean="0">
              <a:latin typeface="Cambria" panose="02040503050406030204" pitchFamily="18" charset="0"/>
            </a:endParaRPr>
          </a:p>
          <a:p>
            <a:pPr marL="0" indent="0">
              <a:buNone/>
            </a:pPr>
            <a:endParaRPr lang="hu-HU" sz="7700" dirty="0" smtClean="0">
              <a:latin typeface="Cambria" panose="02040503050406030204" pitchFamily="18" charset="0"/>
            </a:endParaRPr>
          </a:p>
          <a:p>
            <a:pPr>
              <a:buFont typeface="Wingdings" panose="05000000000000000000" pitchFamily="2" charset="2"/>
              <a:buChar char="ü"/>
            </a:pPr>
            <a:r>
              <a:rPr lang="en-US" sz="7700" dirty="0" smtClean="0">
                <a:latin typeface="Cambria" panose="02040503050406030204" pitchFamily="18" charset="0"/>
              </a:rPr>
              <a:t>The </a:t>
            </a:r>
            <a:r>
              <a:rPr lang="en-US" sz="7700" dirty="0">
                <a:latin typeface="Cambria" panose="02040503050406030204" pitchFamily="18" charset="0"/>
              </a:rPr>
              <a:t>Task Force hosted an orientation workshop called Complete Streets: Designing for Pedestrian and Bicycle Safety for staff from nine different agencies, in order to provide an opportunity for </a:t>
            </a:r>
            <a:r>
              <a:rPr lang="hu-HU" sz="7700" dirty="0" smtClean="0">
                <a:latin typeface="Cambria" panose="02040503050406030204" pitchFamily="18" charset="0"/>
              </a:rPr>
              <a:t>collaboration </a:t>
            </a:r>
            <a:r>
              <a:rPr lang="en-US" sz="7700" dirty="0" smtClean="0">
                <a:latin typeface="Cambria" panose="02040503050406030204" pitchFamily="18" charset="0"/>
              </a:rPr>
              <a:t>among </a:t>
            </a:r>
            <a:r>
              <a:rPr lang="hu-HU" sz="7700" dirty="0" smtClean="0">
                <a:latin typeface="Cambria" panose="02040503050406030204" pitchFamily="18" charset="0"/>
              </a:rPr>
              <a:t>agencies </a:t>
            </a:r>
            <a:endParaRPr lang="en-US" sz="7700" dirty="0">
              <a:latin typeface="Cambria" panose="02040503050406030204" pitchFamily="18" charset="0"/>
            </a:endParaRPr>
          </a:p>
          <a:p>
            <a:endParaRPr lang="en-US" dirty="0"/>
          </a:p>
        </p:txBody>
      </p:sp>
    </p:spTree>
    <p:extLst>
      <p:ext uri="{BB962C8B-B14F-4D97-AF65-F5344CB8AC3E}">
        <p14:creationId xmlns:p14="http://schemas.microsoft.com/office/powerpoint/2010/main" val="102960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b="1" dirty="0" smtClean="0">
                <a:latin typeface="Cambria" panose="02040503050406030204" pitchFamily="18" charset="0"/>
              </a:rPr>
              <a:t>Examples of using a Health in All Policies approach</a:t>
            </a:r>
            <a:endParaRPr lang="en-US" b="1" dirty="0">
              <a:latin typeface="Cambria" panose="02040503050406030204" pitchFamily="18" charset="0"/>
            </a:endParaRPr>
          </a:p>
        </p:txBody>
      </p:sp>
      <p:sp>
        <p:nvSpPr>
          <p:cNvPr id="3" name="Content Placeholder 2"/>
          <p:cNvSpPr>
            <a:spLocks noGrp="1"/>
          </p:cNvSpPr>
          <p:nvPr>
            <p:ph idx="1"/>
          </p:nvPr>
        </p:nvSpPr>
        <p:spPr/>
        <p:txBody>
          <a:bodyPr/>
          <a:lstStyle/>
          <a:p>
            <a:pPr marL="0" indent="0">
              <a:buNone/>
            </a:pPr>
            <a:r>
              <a:rPr lang="hu-HU" i="1" dirty="0">
                <a:latin typeface="Cambria" panose="02040503050406030204" pitchFamily="18" charset="0"/>
              </a:rPr>
              <a:t>Example: </a:t>
            </a:r>
            <a:r>
              <a:rPr lang="hu-HU" i="1" dirty="0" smtClean="0">
                <a:latin typeface="Cambria" panose="02040503050406030204" pitchFamily="18" charset="0"/>
              </a:rPr>
              <a:t>British Columbia, Canada 2005</a:t>
            </a:r>
          </a:p>
          <a:p>
            <a:r>
              <a:rPr lang="en-US" dirty="0" err="1">
                <a:latin typeface="Cambria" panose="02040503050406030204" pitchFamily="18" charset="0"/>
              </a:rPr>
              <a:t>ActNow</a:t>
            </a:r>
            <a:r>
              <a:rPr lang="en-US" dirty="0">
                <a:latin typeface="Cambria" panose="02040503050406030204" pitchFamily="18" charset="0"/>
              </a:rPr>
              <a:t> BC was launched in 2005 to help implement initiatives that would increase the health of all British Columbians by 2010. </a:t>
            </a:r>
          </a:p>
        </p:txBody>
      </p:sp>
    </p:spTree>
    <p:extLst>
      <p:ext uri="{BB962C8B-B14F-4D97-AF65-F5344CB8AC3E}">
        <p14:creationId xmlns:p14="http://schemas.microsoft.com/office/powerpoint/2010/main" val="2560775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3" name="Content Placeholder 2"/>
          <p:cNvSpPr>
            <a:spLocks noGrp="1"/>
          </p:cNvSpPr>
          <p:nvPr>
            <p:ph idx="1"/>
          </p:nvPr>
        </p:nvSpPr>
        <p:spPr/>
        <p:txBody>
          <a:bodyPr>
            <a:normAutofit/>
          </a:bodyPr>
          <a:lstStyle/>
          <a:p>
            <a:pPr marL="0" indent="0">
              <a:buNone/>
            </a:pPr>
            <a:r>
              <a:rPr lang="hu-HU" i="1" dirty="0" smtClean="0">
                <a:latin typeface="Cambria" panose="02040503050406030204" pitchFamily="18" charset="0"/>
              </a:rPr>
              <a:t>ActNowBC Goals</a:t>
            </a:r>
            <a:r>
              <a:rPr lang="en-US" i="1" dirty="0" smtClean="0">
                <a:latin typeface="Cambria" panose="02040503050406030204" pitchFamily="18" charset="0"/>
              </a:rPr>
              <a:t>: </a:t>
            </a:r>
            <a:endParaRPr lang="hu-HU" i="1" dirty="0" smtClean="0">
              <a:latin typeface="Cambria" panose="02040503050406030204" pitchFamily="18" charset="0"/>
            </a:endParaRPr>
          </a:p>
          <a:p>
            <a:pPr marL="0" indent="0">
              <a:buNone/>
            </a:pPr>
            <a:r>
              <a:rPr lang="en-US" dirty="0" smtClean="0">
                <a:latin typeface="Cambria" panose="02040503050406030204" pitchFamily="18" charset="0"/>
              </a:rPr>
              <a:t>Identify </a:t>
            </a:r>
            <a:r>
              <a:rPr lang="en-US" dirty="0">
                <a:latin typeface="Cambria" panose="02040503050406030204" pitchFamily="18" charset="0"/>
              </a:rPr>
              <a:t>ways </a:t>
            </a:r>
            <a:r>
              <a:rPr lang="en-US" dirty="0" smtClean="0">
                <a:latin typeface="Cambria" panose="02040503050406030204" pitchFamily="18" charset="0"/>
              </a:rPr>
              <a:t>to</a:t>
            </a:r>
            <a:r>
              <a:rPr lang="hu-HU" dirty="0" smtClean="0">
                <a:latin typeface="Cambria" panose="02040503050406030204" pitchFamily="18" charset="0"/>
              </a:rPr>
              <a:t>...</a:t>
            </a:r>
          </a:p>
          <a:p>
            <a:r>
              <a:rPr lang="en-US" dirty="0">
                <a:latin typeface="Cambria" panose="02040503050406030204" pitchFamily="18" charset="0"/>
              </a:rPr>
              <a:t>To improve health by reducing tobacco </a:t>
            </a:r>
            <a:r>
              <a:rPr lang="en-US" dirty="0" smtClean="0">
                <a:latin typeface="Cambria" panose="02040503050406030204" pitchFamily="18" charset="0"/>
              </a:rPr>
              <a:t>use</a:t>
            </a:r>
            <a:endParaRPr lang="hu-HU" dirty="0" smtClean="0">
              <a:latin typeface="Cambria" panose="02040503050406030204" pitchFamily="18" charset="0"/>
            </a:endParaRPr>
          </a:p>
          <a:p>
            <a:r>
              <a:rPr lang="hu-HU" dirty="0">
                <a:latin typeface="Cambria" panose="02040503050406030204" pitchFamily="18" charset="0"/>
              </a:rPr>
              <a:t>E</a:t>
            </a:r>
            <a:r>
              <a:rPr lang="en-US" dirty="0" smtClean="0">
                <a:latin typeface="Cambria" panose="02040503050406030204" pitchFamily="18" charset="0"/>
              </a:rPr>
              <a:t>at</a:t>
            </a:r>
            <a:r>
              <a:rPr lang="hu-HU" dirty="0" smtClean="0">
                <a:latin typeface="Cambria" panose="02040503050406030204" pitchFamily="18" charset="0"/>
              </a:rPr>
              <a:t> more</a:t>
            </a:r>
            <a:r>
              <a:rPr lang="en-US" dirty="0" smtClean="0">
                <a:latin typeface="Cambria" panose="02040503050406030204" pitchFamily="18" charset="0"/>
              </a:rPr>
              <a:t> </a:t>
            </a:r>
            <a:r>
              <a:rPr lang="en-US" dirty="0">
                <a:latin typeface="Cambria" panose="02040503050406030204" pitchFamily="18" charset="0"/>
              </a:rPr>
              <a:t>healthy </a:t>
            </a:r>
            <a:r>
              <a:rPr lang="en-US" dirty="0" smtClean="0">
                <a:latin typeface="Cambria" panose="02040503050406030204" pitchFamily="18" charset="0"/>
              </a:rPr>
              <a:t>foods</a:t>
            </a:r>
            <a:endParaRPr lang="hu-HU" dirty="0" smtClean="0">
              <a:latin typeface="Cambria" panose="02040503050406030204" pitchFamily="18" charset="0"/>
            </a:endParaRPr>
          </a:p>
          <a:p>
            <a:r>
              <a:rPr lang="hu-HU" dirty="0" smtClean="0">
                <a:latin typeface="Cambria" panose="02040503050406030204" pitchFamily="18" charset="0"/>
              </a:rPr>
              <a:t>Be</a:t>
            </a:r>
            <a:r>
              <a:rPr lang="en-US" dirty="0" smtClean="0">
                <a:latin typeface="Cambria" panose="02040503050406030204" pitchFamily="18" charset="0"/>
              </a:rPr>
              <a:t> </a:t>
            </a:r>
            <a:r>
              <a:rPr lang="en-US" dirty="0">
                <a:latin typeface="Cambria" panose="02040503050406030204" pitchFamily="18" charset="0"/>
              </a:rPr>
              <a:t>more </a:t>
            </a:r>
            <a:r>
              <a:rPr lang="en-US" dirty="0" smtClean="0">
                <a:latin typeface="Cambria" panose="02040503050406030204" pitchFamily="18" charset="0"/>
              </a:rPr>
              <a:t>active</a:t>
            </a:r>
            <a:endParaRPr lang="hu-HU" dirty="0" smtClean="0">
              <a:latin typeface="Cambria" panose="02040503050406030204" pitchFamily="18" charset="0"/>
            </a:endParaRPr>
          </a:p>
          <a:p>
            <a:r>
              <a:rPr lang="hu-HU" dirty="0" smtClean="0">
                <a:latin typeface="Cambria" panose="02040503050406030204" pitchFamily="18" charset="0"/>
              </a:rPr>
              <a:t>Make</a:t>
            </a:r>
            <a:r>
              <a:rPr lang="en-US" dirty="0" smtClean="0">
                <a:latin typeface="Cambria" panose="02040503050406030204" pitchFamily="18" charset="0"/>
              </a:rPr>
              <a:t> </a:t>
            </a:r>
            <a:r>
              <a:rPr lang="en-US" dirty="0">
                <a:latin typeface="Cambria" panose="02040503050406030204" pitchFamily="18" charset="0"/>
              </a:rPr>
              <a:t>healthy choices during </a:t>
            </a:r>
            <a:r>
              <a:rPr lang="en-US" dirty="0" smtClean="0">
                <a:latin typeface="Cambria" panose="02040503050406030204" pitchFamily="18" charset="0"/>
              </a:rPr>
              <a:t>pregnancy</a:t>
            </a:r>
            <a:endParaRPr lang="hu-HU" dirty="0" smtClean="0">
              <a:latin typeface="Cambria" panose="02040503050406030204" pitchFamily="18" charset="0"/>
            </a:endParaRPr>
          </a:p>
          <a:p>
            <a:r>
              <a:rPr lang="hu-HU" dirty="0" smtClean="0">
                <a:latin typeface="Cambria" panose="02040503050406030204" pitchFamily="18" charset="0"/>
              </a:rPr>
              <a:t>Improve </a:t>
            </a:r>
            <a:r>
              <a:rPr lang="en-US" dirty="0" smtClean="0">
                <a:latin typeface="Cambria" panose="02040503050406030204" pitchFamily="18" charset="0"/>
              </a:rPr>
              <a:t>air </a:t>
            </a:r>
            <a:r>
              <a:rPr lang="en-US" dirty="0">
                <a:latin typeface="Cambria" panose="02040503050406030204" pitchFamily="18" charset="0"/>
              </a:rPr>
              <a:t>and water </a:t>
            </a:r>
            <a:r>
              <a:rPr lang="en-US" dirty="0" smtClean="0">
                <a:latin typeface="Cambria" panose="02040503050406030204" pitchFamily="18" charset="0"/>
              </a:rPr>
              <a:t>quality</a:t>
            </a:r>
            <a:endParaRPr lang="hu-HU" dirty="0" smtClean="0">
              <a:latin typeface="Cambria" panose="02040503050406030204" pitchFamily="18" charset="0"/>
            </a:endParaRPr>
          </a:p>
        </p:txBody>
      </p:sp>
    </p:spTree>
    <p:extLst>
      <p:ext uri="{BB962C8B-B14F-4D97-AF65-F5344CB8AC3E}">
        <p14:creationId xmlns:p14="http://schemas.microsoft.com/office/powerpoint/2010/main" val="160429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3" name="Content Placeholder 2"/>
          <p:cNvSpPr>
            <a:spLocks noGrp="1"/>
          </p:cNvSpPr>
          <p:nvPr>
            <p:ph idx="1"/>
          </p:nvPr>
        </p:nvSpPr>
        <p:spPr/>
        <p:txBody>
          <a:bodyPr>
            <a:normAutofit fontScale="32500" lnSpcReduction="20000"/>
          </a:bodyPr>
          <a:lstStyle/>
          <a:p>
            <a:pPr marL="0" indent="0">
              <a:buNone/>
            </a:pPr>
            <a:r>
              <a:rPr lang="hu-HU" sz="7400" i="1" dirty="0" smtClean="0">
                <a:latin typeface="Cambria" panose="02040503050406030204" pitchFamily="18" charset="0"/>
              </a:rPr>
              <a:t>ActNowBC </a:t>
            </a:r>
            <a:r>
              <a:rPr lang="en-US" sz="7400" i="1" dirty="0" smtClean="0">
                <a:latin typeface="Cambria" panose="02040503050406030204" pitchFamily="18" charset="0"/>
              </a:rPr>
              <a:t>Stakeholders</a:t>
            </a:r>
            <a:r>
              <a:rPr lang="en-US" sz="7400" i="1" dirty="0">
                <a:latin typeface="Cambria" panose="02040503050406030204" pitchFamily="18" charset="0"/>
              </a:rPr>
              <a:t>: </a:t>
            </a:r>
            <a:endParaRPr lang="hu-HU" sz="7400" i="1" dirty="0" smtClean="0">
              <a:latin typeface="Cambria" panose="02040503050406030204" pitchFamily="18" charset="0"/>
            </a:endParaRPr>
          </a:p>
          <a:p>
            <a:pPr marL="0" indent="0">
              <a:buNone/>
            </a:pPr>
            <a:endParaRPr lang="en-US" sz="7400" dirty="0">
              <a:latin typeface="Cambria" panose="02040503050406030204" pitchFamily="18" charset="0"/>
            </a:endParaRPr>
          </a:p>
          <a:p>
            <a:r>
              <a:rPr lang="en-US" sz="5500" dirty="0" smtClean="0">
                <a:latin typeface="Cambria" panose="02040503050406030204" pitchFamily="18" charset="0"/>
              </a:rPr>
              <a:t>British </a:t>
            </a:r>
            <a:r>
              <a:rPr lang="en-US" sz="5500" dirty="0">
                <a:latin typeface="Cambria" panose="02040503050406030204" pitchFamily="18" charset="0"/>
              </a:rPr>
              <a:t>Columbia Lung Association </a:t>
            </a:r>
          </a:p>
          <a:p>
            <a:r>
              <a:rPr lang="en-US" sz="5500" dirty="0" smtClean="0">
                <a:latin typeface="Cambria" panose="02040503050406030204" pitchFamily="18" charset="0"/>
              </a:rPr>
              <a:t>Canadian </a:t>
            </a:r>
            <a:r>
              <a:rPr lang="en-US" sz="5500" dirty="0">
                <a:latin typeface="Cambria" panose="02040503050406030204" pitchFamily="18" charset="0"/>
              </a:rPr>
              <a:t>Diabetes Association Pacific</a:t>
            </a:r>
          </a:p>
          <a:p>
            <a:r>
              <a:rPr lang="en-US" sz="5500" dirty="0" smtClean="0">
                <a:latin typeface="Cambria" panose="02040503050406030204" pitchFamily="18" charset="0"/>
              </a:rPr>
              <a:t>Heart </a:t>
            </a:r>
            <a:r>
              <a:rPr lang="en-US" sz="5500" dirty="0">
                <a:latin typeface="Cambria" panose="02040503050406030204" pitchFamily="18" charset="0"/>
              </a:rPr>
              <a:t>and Stroke Foundation </a:t>
            </a:r>
          </a:p>
          <a:p>
            <a:r>
              <a:rPr lang="en-US" sz="5500" dirty="0" smtClean="0">
                <a:latin typeface="Cambria" panose="02040503050406030204" pitchFamily="18" charset="0"/>
              </a:rPr>
              <a:t>Canadian </a:t>
            </a:r>
            <a:r>
              <a:rPr lang="en-US" sz="5500" dirty="0">
                <a:latin typeface="Cambria" panose="02040503050406030204" pitchFamily="18" charset="0"/>
              </a:rPr>
              <a:t>Cancer Society </a:t>
            </a:r>
          </a:p>
          <a:p>
            <a:r>
              <a:rPr lang="en-US" sz="5500" dirty="0" smtClean="0">
                <a:latin typeface="Cambria" panose="02040503050406030204" pitchFamily="18" charset="0"/>
              </a:rPr>
              <a:t>Union </a:t>
            </a:r>
            <a:r>
              <a:rPr lang="en-US" sz="5500" dirty="0">
                <a:latin typeface="Cambria" panose="02040503050406030204" pitchFamily="18" charset="0"/>
              </a:rPr>
              <a:t>of British Columbia Municipalities </a:t>
            </a:r>
          </a:p>
          <a:p>
            <a:r>
              <a:rPr lang="en-US" sz="5500" dirty="0" smtClean="0">
                <a:latin typeface="Cambria" panose="02040503050406030204" pitchFamily="18" charset="0"/>
              </a:rPr>
              <a:t>British </a:t>
            </a:r>
            <a:r>
              <a:rPr lang="en-US" sz="5500" dirty="0">
                <a:latin typeface="Cambria" panose="02040503050406030204" pitchFamily="18" charset="0"/>
              </a:rPr>
              <a:t>Columbia Recreation and Parks Association </a:t>
            </a:r>
          </a:p>
          <a:p>
            <a:r>
              <a:rPr lang="en-US" sz="5500" dirty="0" smtClean="0">
                <a:latin typeface="Cambria" panose="02040503050406030204" pitchFamily="18" charset="0"/>
              </a:rPr>
              <a:t>Dietitians </a:t>
            </a:r>
            <a:r>
              <a:rPr lang="en-US" sz="5500" dirty="0">
                <a:latin typeface="Cambria" panose="02040503050406030204" pitchFamily="18" charset="0"/>
              </a:rPr>
              <a:t>of Canada British Columbia Region</a:t>
            </a:r>
          </a:p>
          <a:p>
            <a:r>
              <a:rPr lang="en-US" sz="5500" dirty="0" smtClean="0">
                <a:latin typeface="Cambria" panose="02040503050406030204" pitchFamily="18" charset="0"/>
              </a:rPr>
              <a:t>British </a:t>
            </a:r>
            <a:r>
              <a:rPr lang="en-US" sz="5500" dirty="0">
                <a:latin typeface="Cambria" panose="02040503050406030204" pitchFamily="18" charset="0"/>
              </a:rPr>
              <a:t>Columbia Pediatric </a:t>
            </a:r>
            <a:r>
              <a:rPr lang="en-US" sz="5500" dirty="0" smtClean="0">
                <a:latin typeface="Cambria" panose="02040503050406030204" pitchFamily="18" charset="0"/>
              </a:rPr>
              <a:t>Society</a:t>
            </a:r>
            <a:endParaRPr lang="hu-HU" sz="5500" dirty="0" smtClean="0">
              <a:latin typeface="Cambria" panose="02040503050406030204" pitchFamily="18" charset="0"/>
            </a:endParaRPr>
          </a:p>
          <a:p>
            <a:r>
              <a:rPr lang="en-US" sz="5500" dirty="0" smtClean="0">
                <a:latin typeface="Cambria" panose="02040503050406030204" pitchFamily="18" charset="0"/>
              </a:rPr>
              <a:t>Public </a:t>
            </a:r>
            <a:r>
              <a:rPr lang="en-US" sz="5500" dirty="0">
                <a:latin typeface="Cambria" panose="02040503050406030204" pitchFamily="18" charset="0"/>
              </a:rPr>
              <a:t>Health Association of British Columbia</a:t>
            </a:r>
          </a:p>
          <a:p>
            <a:r>
              <a:rPr lang="en-US" sz="5500" dirty="0" smtClean="0">
                <a:latin typeface="Cambria" panose="02040503050406030204" pitchFamily="18" charset="0"/>
              </a:rPr>
              <a:t>British </a:t>
            </a:r>
            <a:r>
              <a:rPr lang="en-US" sz="5500" dirty="0">
                <a:latin typeface="Cambria" panose="02040503050406030204" pitchFamily="18" charset="0"/>
              </a:rPr>
              <a:t>Columbia Health Authorities</a:t>
            </a:r>
          </a:p>
          <a:p>
            <a:r>
              <a:rPr lang="en-US" sz="5500" dirty="0" smtClean="0">
                <a:latin typeface="Cambria" panose="02040503050406030204" pitchFamily="18" charset="0"/>
              </a:rPr>
              <a:t>Public </a:t>
            </a:r>
            <a:r>
              <a:rPr lang="en-US" sz="5500" dirty="0">
                <a:latin typeface="Cambria" panose="02040503050406030204" pitchFamily="18" charset="0"/>
              </a:rPr>
              <a:t>Health Agency of Canada</a:t>
            </a:r>
          </a:p>
          <a:p>
            <a:r>
              <a:rPr lang="en-US" sz="5500" dirty="0" smtClean="0">
                <a:latin typeface="Cambria" panose="02040503050406030204" pitchFamily="18" charset="0"/>
              </a:rPr>
              <a:t>Ministry </a:t>
            </a:r>
            <a:r>
              <a:rPr lang="en-US" sz="5500" dirty="0">
                <a:latin typeface="Cambria" panose="02040503050406030204" pitchFamily="18" charset="0"/>
              </a:rPr>
              <a:t>of Healthy Living and Sport </a:t>
            </a:r>
          </a:p>
          <a:p>
            <a:r>
              <a:rPr lang="en-US" sz="5500" dirty="0" smtClean="0">
                <a:latin typeface="Cambria" panose="02040503050406030204" pitchFamily="18" charset="0"/>
              </a:rPr>
              <a:t>2010 </a:t>
            </a:r>
            <a:r>
              <a:rPr lang="en-US" sz="5500" dirty="0">
                <a:latin typeface="Cambria" panose="02040503050406030204" pitchFamily="18" charset="0"/>
              </a:rPr>
              <a:t>Legacies Now</a:t>
            </a:r>
          </a:p>
          <a:p>
            <a:endParaRPr lang="en-US" dirty="0"/>
          </a:p>
        </p:txBody>
      </p:sp>
    </p:spTree>
    <p:extLst>
      <p:ext uri="{BB962C8B-B14F-4D97-AF65-F5344CB8AC3E}">
        <p14:creationId xmlns:p14="http://schemas.microsoft.com/office/powerpoint/2010/main" val="36774691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6" name="Content Placeholder 5"/>
          <p:cNvSpPr>
            <a:spLocks noGrp="1"/>
          </p:cNvSpPr>
          <p:nvPr>
            <p:ph idx="1"/>
          </p:nvPr>
        </p:nvSpPr>
        <p:spPr/>
        <p:txBody>
          <a:bodyPr>
            <a:normAutofit/>
          </a:bodyPr>
          <a:lstStyle/>
          <a:p>
            <a:pPr marL="0" indent="0">
              <a:buNone/>
            </a:pPr>
            <a:r>
              <a:rPr lang="hu-HU" i="1" dirty="0" smtClean="0">
                <a:latin typeface="Cambria" panose="02040503050406030204" pitchFamily="18" charset="0"/>
              </a:rPr>
              <a:t>ActNowBC </a:t>
            </a:r>
            <a:r>
              <a:rPr lang="en-US" i="1" dirty="0" smtClean="0">
                <a:latin typeface="Cambria" panose="02040503050406030204" pitchFamily="18" charset="0"/>
              </a:rPr>
              <a:t>Outcome</a:t>
            </a:r>
            <a:r>
              <a:rPr lang="en-US" i="1" dirty="0">
                <a:latin typeface="Cambria" panose="02040503050406030204" pitchFamily="18" charset="0"/>
              </a:rPr>
              <a:t>: </a:t>
            </a:r>
            <a:endParaRPr lang="hu-HU" i="1" dirty="0" smtClean="0">
              <a:latin typeface="Cambria" panose="02040503050406030204" pitchFamily="18" charset="0"/>
            </a:endParaRPr>
          </a:p>
          <a:p>
            <a:r>
              <a:rPr lang="en-US" dirty="0" err="1">
                <a:latin typeface="Cambria" panose="02040503050406030204" pitchFamily="18" charset="0"/>
              </a:rPr>
              <a:t>ActNow</a:t>
            </a:r>
            <a:r>
              <a:rPr lang="en-US" dirty="0">
                <a:latin typeface="Cambria" panose="02040503050406030204" pitchFamily="18" charset="0"/>
              </a:rPr>
              <a:t> BC mandate expired in 2010, but has </a:t>
            </a:r>
            <a:r>
              <a:rPr lang="en-US" dirty="0" smtClean="0">
                <a:latin typeface="Cambria" panose="02040503050406030204" pitchFamily="18" charset="0"/>
              </a:rPr>
              <a:t>continues </a:t>
            </a:r>
            <a:r>
              <a:rPr lang="en-US" dirty="0">
                <a:latin typeface="Cambria" panose="02040503050406030204" pitchFamily="18" charset="0"/>
              </a:rPr>
              <a:t>to be an ongoing initiative. </a:t>
            </a:r>
          </a:p>
        </p:txBody>
      </p:sp>
    </p:spTree>
    <p:extLst>
      <p:ext uri="{BB962C8B-B14F-4D97-AF65-F5344CB8AC3E}">
        <p14:creationId xmlns:p14="http://schemas.microsoft.com/office/powerpoint/2010/main" val="10950368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3" name="Content Placeholder 2"/>
          <p:cNvSpPr>
            <a:spLocks noGrp="1"/>
          </p:cNvSpPr>
          <p:nvPr>
            <p:ph idx="1"/>
          </p:nvPr>
        </p:nvSpPr>
        <p:spPr>
          <a:xfrm>
            <a:off x="457200" y="1600200"/>
            <a:ext cx="8229600" cy="4724400"/>
          </a:xfrm>
        </p:spPr>
        <p:txBody>
          <a:bodyPr>
            <a:normAutofit fontScale="47500" lnSpcReduction="20000"/>
          </a:bodyPr>
          <a:lstStyle/>
          <a:p>
            <a:pPr marL="0" indent="0">
              <a:buNone/>
            </a:pPr>
            <a:r>
              <a:rPr lang="hu-HU" sz="8800" i="1" dirty="0" smtClean="0">
                <a:latin typeface="Cambria" panose="02040503050406030204" pitchFamily="18" charset="0"/>
              </a:rPr>
              <a:t>ActNowBC Successes</a:t>
            </a:r>
            <a:r>
              <a:rPr lang="hu-HU" sz="8800" i="1" dirty="0">
                <a:latin typeface="Cambria" panose="02040503050406030204" pitchFamily="18" charset="0"/>
              </a:rPr>
              <a:t>: </a:t>
            </a:r>
            <a:endParaRPr lang="hu-HU" sz="8800" i="1" dirty="0" smtClean="0">
              <a:latin typeface="Cambria" panose="02040503050406030204" pitchFamily="18" charset="0"/>
            </a:endParaRPr>
          </a:p>
          <a:p>
            <a:pPr marL="0" indent="0">
              <a:buNone/>
            </a:pPr>
            <a:endParaRPr lang="hu-HU" sz="7200" dirty="0">
              <a:latin typeface="Cambria" panose="02040503050406030204" pitchFamily="18" charset="0"/>
            </a:endParaRPr>
          </a:p>
          <a:p>
            <a:pPr>
              <a:buFont typeface="Wingdings" panose="05000000000000000000" pitchFamily="2" charset="2"/>
              <a:buChar char="ü"/>
            </a:pPr>
            <a:r>
              <a:rPr lang="en-US" sz="7200" dirty="0">
                <a:latin typeface="Cambria" panose="02040503050406030204" pitchFamily="18" charset="0"/>
              </a:rPr>
              <a:t>Physical Activity: began initiatives to increase activities through active communities. Through a partnership with BC Recreation and Parks Association and 2010 Legacies Now, they mobilized community workshops and partnerships with organizations to promote healthy lifestyles. </a:t>
            </a:r>
          </a:p>
          <a:p>
            <a:pPr>
              <a:buFont typeface="Wingdings" panose="05000000000000000000" pitchFamily="2" charset="2"/>
              <a:buChar char="ü"/>
            </a:pPr>
            <a:endParaRPr lang="en-US" sz="7200" dirty="0">
              <a:latin typeface="Cambria" panose="02040503050406030204" pitchFamily="18" charset="0"/>
            </a:endParaRPr>
          </a:p>
          <a:p>
            <a:endParaRPr lang="en-US" dirty="0"/>
          </a:p>
        </p:txBody>
      </p:sp>
    </p:spTree>
    <p:extLst>
      <p:ext uri="{BB962C8B-B14F-4D97-AF65-F5344CB8AC3E}">
        <p14:creationId xmlns:p14="http://schemas.microsoft.com/office/powerpoint/2010/main" val="1952609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3" name="Content Placeholder 2"/>
          <p:cNvSpPr>
            <a:spLocks noGrp="1"/>
          </p:cNvSpPr>
          <p:nvPr>
            <p:ph idx="1"/>
          </p:nvPr>
        </p:nvSpPr>
        <p:spPr>
          <a:xfrm>
            <a:off x="457200" y="1600200"/>
            <a:ext cx="8229600" cy="4724400"/>
          </a:xfrm>
        </p:spPr>
        <p:txBody>
          <a:bodyPr>
            <a:normAutofit fontScale="25000" lnSpcReduction="20000"/>
          </a:bodyPr>
          <a:lstStyle/>
          <a:p>
            <a:pPr marL="0" indent="0">
              <a:buNone/>
            </a:pPr>
            <a:r>
              <a:rPr lang="hu-HU" sz="8800" i="1" dirty="0" smtClean="0">
                <a:latin typeface="Cambria" panose="02040503050406030204" pitchFamily="18" charset="0"/>
              </a:rPr>
              <a:t>ActNowBC Successes</a:t>
            </a:r>
            <a:r>
              <a:rPr lang="hu-HU" sz="8800" i="1" dirty="0">
                <a:latin typeface="Cambria" panose="02040503050406030204" pitchFamily="18" charset="0"/>
              </a:rPr>
              <a:t>: </a:t>
            </a:r>
            <a:endParaRPr lang="hu-HU" sz="8800" i="1" dirty="0" smtClean="0">
              <a:latin typeface="Cambria" panose="02040503050406030204" pitchFamily="18" charset="0"/>
            </a:endParaRPr>
          </a:p>
          <a:p>
            <a:pPr marL="0" indent="0">
              <a:buNone/>
            </a:pPr>
            <a:endParaRPr lang="en-US" sz="7700" dirty="0">
              <a:latin typeface="Cambria" panose="02040503050406030204" pitchFamily="18" charset="0"/>
            </a:endParaRPr>
          </a:p>
          <a:p>
            <a:pPr>
              <a:buFont typeface="Wingdings" panose="05000000000000000000" pitchFamily="2" charset="2"/>
              <a:buChar char="ü"/>
            </a:pPr>
            <a:r>
              <a:rPr lang="en-US" sz="7700" dirty="0">
                <a:latin typeface="Cambria" panose="02040503050406030204" pitchFamily="18" charset="0"/>
              </a:rPr>
              <a:t>Healthy Eating: BC School Fruit and Vegetable Snack Program was established that used 10 pilot schools to receive BC fruit and vegetables twice a week. This was done through a partnership with BC Agriculture in the Classroom and the Ministries of Health, Education and Agriculture and Lands. 3300 Elementary Children received 6600 fruits and vegetables per week. Parents and children reported positive changes in their personal health and school lives. </a:t>
            </a:r>
          </a:p>
          <a:p>
            <a:pPr>
              <a:buFont typeface="Wingdings" panose="05000000000000000000" pitchFamily="2" charset="2"/>
              <a:buChar char="ü"/>
            </a:pPr>
            <a:endParaRPr lang="en-US" sz="7700" dirty="0">
              <a:latin typeface="Cambria" panose="02040503050406030204" pitchFamily="18" charset="0"/>
            </a:endParaRPr>
          </a:p>
          <a:p>
            <a:pPr>
              <a:buFont typeface="Wingdings" panose="05000000000000000000" pitchFamily="2" charset="2"/>
              <a:buChar char="ü"/>
            </a:pPr>
            <a:r>
              <a:rPr lang="en-US" sz="7700" dirty="0">
                <a:latin typeface="Cambria" panose="02040503050406030204" pitchFamily="18" charset="0"/>
              </a:rPr>
              <a:t>Tobacco Control: </a:t>
            </a:r>
            <a:r>
              <a:rPr lang="en-US" sz="7700" dirty="0" err="1">
                <a:latin typeface="Cambria" panose="02040503050406030204" pitchFamily="18" charset="0"/>
              </a:rPr>
              <a:t>QuitNow</a:t>
            </a:r>
            <a:r>
              <a:rPr lang="en-US" sz="7700" dirty="0">
                <a:latin typeface="Cambria" panose="02040503050406030204" pitchFamily="18" charset="0"/>
              </a:rPr>
              <a:t> Services were formed to increase cessation services to smokers. This was done through a partnership with the BC Lung Association and the Ministry of Health. A toll free counseling and intervention service was established and in 2006 over 1,000 persons were assisted by phone. </a:t>
            </a:r>
          </a:p>
          <a:p>
            <a:endParaRPr lang="en-US" dirty="0"/>
          </a:p>
        </p:txBody>
      </p:sp>
    </p:spTree>
    <p:extLst>
      <p:ext uri="{BB962C8B-B14F-4D97-AF65-F5344CB8AC3E}">
        <p14:creationId xmlns:p14="http://schemas.microsoft.com/office/powerpoint/2010/main" val="1894726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mbria" panose="02040503050406030204" pitchFamily="18" charset="0"/>
              </a:rPr>
              <a:t>What is Health in All Policies?</a:t>
            </a:r>
            <a:endParaRPr lang="en-US" b="1" dirty="0">
              <a:latin typeface="Cambria" panose="02040503050406030204" pitchFamily="18" charset="0"/>
            </a:endParaRPr>
          </a:p>
        </p:txBody>
      </p:sp>
      <p:sp>
        <p:nvSpPr>
          <p:cNvPr id="3" name="Content Placeholder 2"/>
          <p:cNvSpPr>
            <a:spLocks noGrp="1"/>
          </p:cNvSpPr>
          <p:nvPr>
            <p:ph idx="1"/>
          </p:nvPr>
        </p:nvSpPr>
        <p:spPr/>
        <p:txBody>
          <a:bodyPr>
            <a:normAutofit/>
          </a:bodyPr>
          <a:lstStyle/>
          <a:p>
            <a:r>
              <a:rPr lang="en-US" dirty="0">
                <a:latin typeface="Cambria" panose="02040503050406030204" pitchFamily="18" charset="0"/>
              </a:rPr>
              <a:t>Health in All Policies (</a:t>
            </a:r>
            <a:r>
              <a:rPr lang="en-US" dirty="0" err="1">
                <a:latin typeface="Cambria" panose="02040503050406030204" pitchFamily="18" charset="0"/>
              </a:rPr>
              <a:t>HiAP</a:t>
            </a:r>
            <a:r>
              <a:rPr lang="en-US" dirty="0">
                <a:latin typeface="Cambria" panose="02040503050406030204" pitchFamily="18" charset="0"/>
              </a:rPr>
              <a:t>) is a way of thinking about policymaking while considering the social and environmental impact of its decisions. </a:t>
            </a:r>
            <a:endParaRPr lang="en-US" dirty="0" smtClean="0">
              <a:latin typeface="Cambria" panose="02040503050406030204" pitchFamily="18" charset="0"/>
            </a:endParaRPr>
          </a:p>
          <a:p>
            <a:r>
              <a:rPr lang="en-US" dirty="0" err="1" smtClean="0">
                <a:latin typeface="Cambria" panose="02040503050406030204" pitchFamily="18" charset="0"/>
              </a:rPr>
              <a:t>HiAP</a:t>
            </a:r>
            <a:r>
              <a:rPr lang="en-US" dirty="0" smtClean="0">
                <a:latin typeface="Cambria" panose="02040503050406030204" pitchFamily="18" charset="0"/>
              </a:rPr>
              <a:t> </a:t>
            </a:r>
            <a:r>
              <a:rPr lang="en-US" dirty="0">
                <a:latin typeface="Cambria" panose="02040503050406030204" pitchFamily="18" charset="0"/>
              </a:rPr>
              <a:t>encourages creating partnerships with people, community programs, and businesses to help make policy decisions. </a:t>
            </a:r>
            <a:endParaRPr lang="en-US" dirty="0" smtClean="0">
              <a:latin typeface="Cambria" panose="02040503050406030204" pitchFamily="18" charset="0"/>
            </a:endParaRPr>
          </a:p>
        </p:txBody>
      </p:sp>
    </p:spTree>
    <p:extLst>
      <p:ext uri="{BB962C8B-B14F-4D97-AF65-F5344CB8AC3E}">
        <p14:creationId xmlns:p14="http://schemas.microsoft.com/office/powerpoint/2010/main" val="30558515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b="1" dirty="0" smtClean="0">
                <a:latin typeface="Cambria" panose="02040503050406030204" pitchFamily="18" charset="0"/>
              </a:rPr>
              <a:t>Who can I contact for more information?</a:t>
            </a:r>
            <a:endParaRPr lang="en-US" b="1" dirty="0">
              <a:latin typeface="Cambria" panose="02040503050406030204" pitchFamily="18" charset="0"/>
            </a:endParaRPr>
          </a:p>
        </p:txBody>
      </p:sp>
      <p:sp>
        <p:nvSpPr>
          <p:cNvPr id="3" name="Content Placeholder 2"/>
          <p:cNvSpPr>
            <a:spLocks noGrp="1"/>
          </p:cNvSpPr>
          <p:nvPr>
            <p:ph idx="1"/>
          </p:nvPr>
        </p:nvSpPr>
        <p:spPr/>
        <p:txBody>
          <a:bodyPr/>
          <a:lstStyle/>
          <a:p>
            <a:pPr marL="0" indent="0" fontAlgn="base">
              <a:buNone/>
            </a:pPr>
            <a:r>
              <a:rPr lang="en-US" dirty="0" smtClean="0"/>
              <a:t>The </a:t>
            </a:r>
            <a:r>
              <a:rPr lang="en-US" dirty="0"/>
              <a:t>World Health Organization Regional Office for the Western Pacific</a:t>
            </a:r>
            <a:endParaRPr lang="en-US" b="1" dirty="0"/>
          </a:p>
          <a:p>
            <a:pPr marL="0" indent="0">
              <a:buNone/>
            </a:pPr>
            <a:r>
              <a:rPr lang="en-US" dirty="0"/>
              <a:t>P.O. Box 2932</a:t>
            </a:r>
            <a:br>
              <a:rPr lang="en-US" dirty="0"/>
            </a:br>
            <a:r>
              <a:rPr lang="en-US" dirty="0"/>
              <a:t>1000 Manila</a:t>
            </a:r>
            <a:br>
              <a:rPr lang="en-US" dirty="0"/>
            </a:br>
            <a:r>
              <a:rPr lang="en-US" dirty="0"/>
              <a:t>Philippines </a:t>
            </a:r>
            <a:br>
              <a:rPr lang="en-US" dirty="0"/>
            </a:br>
            <a:r>
              <a:rPr lang="en-US" dirty="0"/>
              <a:t>Telephone: </a:t>
            </a:r>
            <a:r>
              <a:rPr lang="en-US" dirty="0">
                <a:sym typeface="Wingdings 2"/>
              </a:rPr>
              <a:t></a:t>
            </a:r>
            <a:r>
              <a:rPr lang="en-US" dirty="0"/>
              <a:t>+63 2 528 8001</a:t>
            </a:r>
            <a:br>
              <a:rPr lang="en-US" dirty="0"/>
            </a:br>
            <a:r>
              <a:rPr lang="en-US" dirty="0"/>
              <a:t>Email: </a:t>
            </a:r>
            <a:r>
              <a:rPr lang="en-US" dirty="0">
                <a:sym typeface="Webdings"/>
              </a:rPr>
              <a:t></a:t>
            </a:r>
            <a:r>
              <a:rPr lang="en-US" dirty="0"/>
              <a:t> </a:t>
            </a:r>
            <a:r>
              <a:rPr lang="en-US" u="sng" dirty="0">
                <a:hlinkClick r:id="rId2"/>
              </a:rPr>
              <a:t>pio@wpro.who.int</a:t>
            </a:r>
            <a:r>
              <a:rPr lang="en-US" dirty="0"/>
              <a:t> </a:t>
            </a:r>
            <a:endParaRPr lang="en-US" dirty="0">
              <a:latin typeface="Cambria" panose="02040503050406030204" pitchFamily="18" charset="0"/>
            </a:endParaRPr>
          </a:p>
        </p:txBody>
      </p:sp>
    </p:spTree>
    <p:extLst>
      <p:ext uri="{BB962C8B-B14F-4D97-AF65-F5344CB8AC3E}">
        <p14:creationId xmlns:p14="http://schemas.microsoft.com/office/powerpoint/2010/main" val="3181313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b="1" dirty="0" smtClean="0">
                <a:latin typeface="Cambria" panose="02040503050406030204" pitchFamily="18" charset="0"/>
              </a:rPr>
              <a:t>Countries using a Health in All Policies Approach</a:t>
            </a:r>
            <a:endParaRPr lang="en-US" b="1" dirty="0">
              <a:latin typeface="Cambria" panose="02040503050406030204" pitchFamily="18" charset="0"/>
            </a:endParaRPr>
          </a:p>
        </p:txBody>
      </p:sp>
      <p:pic>
        <p:nvPicPr>
          <p:cNvPr id="3074" name="Picture 2" descr="C:\Users\CCC Laptop\Downloads\Untitled.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295400" y="1447800"/>
            <a:ext cx="6629400" cy="5197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4860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ambria" panose="02040503050406030204" pitchFamily="18" charset="0"/>
              </a:rPr>
              <a:t>What is the history of Health in All Policies?</a:t>
            </a:r>
            <a:endParaRPr lang="en-US" b="1" dirty="0">
              <a:latin typeface="Cambria" panose="02040503050406030204" pitchFamily="18" charset="0"/>
            </a:endParaRPr>
          </a:p>
        </p:txBody>
      </p:sp>
      <p:sp>
        <p:nvSpPr>
          <p:cNvPr id="3" name="Content Placeholder 2"/>
          <p:cNvSpPr>
            <a:spLocks noGrp="1"/>
          </p:cNvSpPr>
          <p:nvPr>
            <p:ph idx="1"/>
          </p:nvPr>
        </p:nvSpPr>
        <p:spPr/>
        <p:txBody>
          <a:bodyPr>
            <a:normAutofit fontScale="92500" lnSpcReduction="10000"/>
          </a:bodyPr>
          <a:lstStyle/>
          <a:p>
            <a:r>
              <a:rPr lang="en-US" dirty="0">
                <a:latin typeface="Cambria" panose="02040503050406030204" pitchFamily="18" charset="0"/>
              </a:rPr>
              <a:t>The term “Health in All Policies” was first created in the early 1990’s, but became more popular in 2006 when Finland became the head of the European Union (EU). </a:t>
            </a:r>
            <a:endParaRPr lang="en-US" dirty="0" smtClean="0">
              <a:latin typeface="Cambria" panose="02040503050406030204" pitchFamily="18" charset="0"/>
            </a:endParaRPr>
          </a:p>
          <a:p>
            <a:r>
              <a:rPr lang="en-US" dirty="0">
                <a:latin typeface="Cambria" panose="02040503050406030204" pitchFamily="18" charset="0"/>
              </a:rPr>
              <a:t>T</a:t>
            </a:r>
            <a:r>
              <a:rPr lang="en-US" dirty="0" smtClean="0">
                <a:latin typeface="Cambria" panose="02040503050406030204" pitchFamily="18" charset="0"/>
              </a:rPr>
              <a:t>he </a:t>
            </a:r>
            <a:r>
              <a:rPr lang="en-US" dirty="0">
                <a:latin typeface="Cambria" panose="02040503050406030204" pitchFamily="18" charset="0"/>
              </a:rPr>
              <a:t>EU worked to adopt a </a:t>
            </a:r>
            <a:r>
              <a:rPr lang="en-US" dirty="0" err="1">
                <a:latin typeface="Cambria" panose="02040503050406030204" pitchFamily="18" charset="0"/>
              </a:rPr>
              <a:t>HiAP</a:t>
            </a:r>
            <a:r>
              <a:rPr lang="en-US" dirty="0">
                <a:latin typeface="Cambria" panose="02040503050406030204" pitchFamily="18" charset="0"/>
              </a:rPr>
              <a:t> approach to policymaking that helped to strengthen policy decisions and partnerships. </a:t>
            </a:r>
            <a:endParaRPr lang="en-US" dirty="0" smtClean="0">
              <a:latin typeface="Cambria" panose="02040503050406030204" pitchFamily="18" charset="0"/>
            </a:endParaRPr>
          </a:p>
          <a:p>
            <a:r>
              <a:rPr lang="en-US" dirty="0" smtClean="0">
                <a:latin typeface="Cambria" panose="02040503050406030204" pitchFamily="18" charset="0"/>
              </a:rPr>
              <a:t>Today </a:t>
            </a:r>
            <a:r>
              <a:rPr lang="en-US" dirty="0">
                <a:latin typeface="Cambria" panose="02040503050406030204" pitchFamily="18" charset="0"/>
              </a:rPr>
              <a:t>this approach can be seen in countries around the world such as Australia, Cuba and Thailand.</a:t>
            </a:r>
          </a:p>
        </p:txBody>
      </p:sp>
    </p:spTree>
    <p:extLst>
      <p:ext uri="{BB962C8B-B14F-4D97-AF65-F5344CB8AC3E}">
        <p14:creationId xmlns:p14="http://schemas.microsoft.com/office/powerpoint/2010/main" val="534197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ambria" panose="02040503050406030204" pitchFamily="18" charset="0"/>
              </a:rPr>
              <a:t>Timeline</a:t>
            </a:r>
            <a:r>
              <a:rPr lang="hu-HU" b="1" dirty="0" smtClean="0">
                <a:latin typeface="Cambria" panose="02040503050406030204" pitchFamily="18" charset="0"/>
              </a:rPr>
              <a:t> of Health in All Policies</a:t>
            </a:r>
            <a:endParaRPr lang="en-US" b="1" dirty="0">
              <a:latin typeface="Cambria" panose="02040503050406030204" pitchFamily="18" charset="0"/>
            </a:endParaRPr>
          </a:p>
        </p:txBody>
      </p:sp>
      <p:pic>
        <p:nvPicPr>
          <p:cNvPr id="2052" name="Picture 4" descr="C:\Users\CCC Laptop\Downloads\Untitled 2.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523999" y="1524000"/>
            <a:ext cx="6063327" cy="4968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6620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b="1" dirty="0" smtClean="0">
                <a:latin typeface="Cambria" panose="02040503050406030204" pitchFamily="18" charset="0"/>
              </a:rPr>
              <a:t>Why Health in All Policies is important</a:t>
            </a:r>
            <a:endParaRPr lang="en-US" b="1" dirty="0">
              <a:latin typeface="Cambria" panose="02040503050406030204"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ü"/>
            </a:pPr>
            <a:r>
              <a:rPr lang="en-US" dirty="0">
                <a:latin typeface="Cambria" panose="02040503050406030204" pitchFamily="18" charset="0"/>
              </a:rPr>
              <a:t>The </a:t>
            </a:r>
            <a:r>
              <a:rPr lang="en-US" dirty="0" err="1">
                <a:latin typeface="Cambria" panose="02040503050406030204" pitchFamily="18" charset="0"/>
              </a:rPr>
              <a:t>HiAP</a:t>
            </a:r>
            <a:r>
              <a:rPr lang="en-US" dirty="0">
                <a:latin typeface="Cambria" panose="02040503050406030204" pitchFamily="18" charset="0"/>
              </a:rPr>
              <a:t> approach ensures that health is part of the policy making process and that the community and others are also involved</a:t>
            </a:r>
            <a:r>
              <a:rPr lang="en-US" dirty="0" smtClean="0">
                <a:latin typeface="Cambria" panose="02040503050406030204" pitchFamily="18" charset="0"/>
              </a:rPr>
              <a:t>.</a:t>
            </a:r>
            <a:endParaRPr lang="hu-HU" dirty="0" smtClean="0">
              <a:latin typeface="Cambria" panose="02040503050406030204" pitchFamily="18" charset="0"/>
            </a:endParaRPr>
          </a:p>
          <a:p>
            <a:pPr marL="0" indent="0">
              <a:buNone/>
            </a:pPr>
            <a:r>
              <a:rPr lang="en-US" dirty="0" smtClean="0">
                <a:latin typeface="Cambria" panose="02040503050406030204" pitchFamily="18" charset="0"/>
              </a:rPr>
              <a:t> </a:t>
            </a:r>
            <a:endParaRPr lang="en-US" dirty="0">
              <a:latin typeface="Cambria" panose="02040503050406030204" pitchFamily="18" charset="0"/>
            </a:endParaRPr>
          </a:p>
          <a:p>
            <a:pPr>
              <a:buFont typeface="Wingdings" panose="05000000000000000000" pitchFamily="2" charset="2"/>
              <a:buChar char="ü"/>
            </a:pPr>
            <a:r>
              <a:rPr lang="hu-HU" dirty="0" smtClean="0">
                <a:latin typeface="Cambria" panose="02040503050406030204" pitchFamily="18" charset="0"/>
              </a:rPr>
              <a:t>N</a:t>
            </a:r>
            <a:r>
              <a:rPr lang="en-US" dirty="0" smtClean="0">
                <a:latin typeface="Cambria" panose="02040503050406030204" pitchFamily="18" charset="0"/>
              </a:rPr>
              <a:t>on-health </a:t>
            </a:r>
            <a:r>
              <a:rPr lang="en-US" dirty="0">
                <a:latin typeface="Cambria" panose="02040503050406030204" pitchFamily="18" charset="0"/>
              </a:rPr>
              <a:t>policies can play a large role in shaping our environment. The social determinants of health and the environment that we live in can impact our health</a:t>
            </a:r>
            <a:r>
              <a:rPr lang="en-US" dirty="0" smtClean="0">
                <a:latin typeface="Cambria" panose="02040503050406030204" pitchFamily="18" charset="0"/>
              </a:rPr>
              <a:t>.</a:t>
            </a:r>
            <a:endParaRPr lang="hu-HU" dirty="0" smtClean="0">
              <a:latin typeface="Cambria" panose="02040503050406030204" pitchFamily="18" charset="0"/>
            </a:endParaRPr>
          </a:p>
          <a:p>
            <a:pPr marL="0" indent="0">
              <a:buNone/>
            </a:pPr>
            <a:endParaRPr lang="en-US" dirty="0"/>
          </a:p>
        </p:txBody>
      </p:sp>
    </p:spTree>
    <p:extLst>
      <p:ext uri="{BB962C8B-B14F-4D97-AF65-F5344CB8AC3E}">
        <p14:creationId xmlns:p14="http://schemas.microsoft.com/office/powerpoint/2010/main" val="3887832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b="1" dirty="0" smtClean="0">
                <a:latin typeface="Cambria" panose="02040503050406030204" pitchFamily="18" charset="0"/>
              </a:rPr>
              <a:t>What are social determinants of health?</a:t>
            </a:r>
            <a:endParaRPr lang="en-US" b="1" dirty="0">
              <a:latin typeface="Cambria" panose="02040503050406030204" pitchFamily="18" charset="0"/>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latin typeface="Cambria" panose="02040503050406030204" pitchFamily="18" charset="0"/>
              </a:rPr>
              <a:t>The </a:t>
            </a:r>
            <a:r>
              <a:rPr lang="en-US" dirty="0">
                <a:latin typeface="Cambria" panose="02040503050406030204" pitchFamily="18" charset="0"/>
              </a:rPr>
              <a:t>World Health Organization defines </a:t>
            </a:r>
            <a:r>
              <a:rPr lang="hu-HU" dirty="0" smtClean="0">
                <a:latin typeface="Cambria" panose="02040503050406030204" pitchFamily="18" charset="0"/>
              </a:rPr>
              <a:t>social determinants of health as</a:t>
            </a:r>
            <a:r>
              <a:rPr lang="en-US" dirty="0" smtClean="0">
                <a:latin typeface="Cambria" panose="02040503050406030204" pitchFamily="18" charset="0"/>
              </a:rPr>
              <a:t>, </a:t>
            </a:r>
            <a:r>
              <a:rPr lang="en-US" dirty="0">
                <a:latin typeface="Cambria" panose="02040503050406030204" pitchFamily="18" charset="0"/>
              </a:rPr>
              <a:t>“the health conditions that people are born, grow, live, work and age in.” </a:t>
            </a:r>
            <a:r>
              <a:rPr lang="en-US" dirty="0" smtClean="0">
                <a:latin typeface="Cambria" panose="02040503050406030204" pitchFamily="18" charset="0"/>
              </a:rPr>
              <a:t>A </a:t>
            </a:r>
            <a:r>
              <a:rPr lang="en-US" dirty="0">
                <a:latin typeface="Cambria" panose="02040503050406030204" pitchFamily="18" charset="0"/>
              </a:rPr>
              <a:t>few </a:t>
            </a:r>
            <a:r>
              <a:rPr lang="en-US" dirty="0" smtClean="0">
                <a:latin typeface="Cambria" panose="02040503050406030204" pitchFamily="18" charset="0"/>
              </a:rPr>
              <a:t>are </a:t>
            </a:r>
            <a:r>
              <a:rPr lang="en-US" dirty="0">
                <a:latin typeface="Cambria" panose="02040503050406030204" pitchFamily="18" charset="0"/>
              </a:rPr>
              <a:t>listed below : </a:t>
            </a:r>
            <a:endParaRPr lang="hu-HU" dirty="0" smtClean="0">
              <a:latin typeface="Cambria" panose="02040503050406030204" pitchFamily="18" charset="0"/>
            </a:endParaRPr>
          </a:p>
          <a:p>
            <a:pPr marL="0" indent="0">
              <a:buNone/>
            </a:pPr>
            <a:endParaRPr lang="hu-HU" dirty="0" smtClean="0">
              <a:latin typeface="Cambria" panose="02040503050406030204" pitchFamily="18" charset="0"/>
            </a:endParaRPr>
          </a:p>
          <a:p>
            <a:r>
              <a:rPr lang="en-US" dirty="0" smtClean="0">
                <a:latin typeface="Cambria" panose="02040503050406030204" pitchFamily="18" charset="0"/>
              </a:rPr>
              <a:t>Physical </a:t>
            </a:r>
            <a:r>
              <a:rPr lang="en-US" dirty="0">
                <a:latin typeface="Cambria" panose="02040503050406030204" pitchFamily="18" charset="0"/>
              </a:rPr>
              <a:t>environment</a:t>
            </a:r>
          </a:p>
          <a:p>
            <a:r>
              <a:rPr lang="en-US" dirty="0" smtClean="0">
                <a:latin typeface="Cambria" panose="02040503050406030204" pitchFamily="18" charset="0"/>
              </a:rPr>
              <a:t>Gender</a:t>
            </a:r>
            <a:endParaRPr lang="en-US" dirty="0">
              <a:latin typeface="Cambria" panose="02040503050406030204" pitchFamily="18" charset="0"/>
            </a:endParaRPr>
          </a:p>
          <a:p>
            <a:r>
              <a:rPr lang="en-US" dirty="0" smtClean="0">
                <a:latin typeface="Cambria" panose="02040503050406030204" pitchFamily="18" charset="0"/>
              </a:rPr>
              <a:t>Race/Ethnicity</a:t>
            </a:r>
            <a:endParaRPr lang="en-US" dirty="0">
              <a:latin typeface="Cambria" panose="02040503050406030204" pitchFamily="18" charset="0"/>
            </a:endParaRPr>
          </a:p>
          <a:p>
            <a:r>
              <a:rPr lang="en-US" dirty="0" smtClean="0">
                <a:latin typeface="Cambria" panose="02040503050406030204" pitchFamily="18" charset="0"/>
              </a:rPr>
              <a:t>Income</a:t>
            </a:r>
            <a:endParaRPr lang="en-US" dirty="0">
              <a:latin typeface="Cambria" panose="02040503050406030204" pitchFamily="18" charset="0"/>
            </a:endParaRPr>
          </a:p>
          <a:p>
            <a:r>
              <a:rPr lang="en-US" dirty="0" smtClean="0">
                <a:latin typeface="Cambria" panose="02040503050406030204" pitchFamily="18" charset="0"/>
              </a:rPr>
              <a:t>Social </a:t>
            </a:r>
            <a:r>
              <a:rPr lang="en-US" dirty="0">
                <a:latin typeface="Cambria" panose="02040503050406030204" pitchFamily="18" charset="0"/>
              </a:rPr>
              <a:t>Status</a:t>
            </a:r>
          </a:p>
          <a:p>
            <a:r>
              <a:rPr lang="en-US" dirty="0" smtClean="0">
                <a:latin typeface="Cambria" panose="02040503050406030204" pitchFamily="18" charset="0"/>
              </a:rPr>
              <a:t>Education</a:t>
            </a:r>
            <a:endParaRPr lang="en-US" dirty="0">
              <a:latin typeface="Cambria" panose="02040503050406030204" pitchFamily="18" charset="0"/>
            </a:endParaRPr>
          </a:p>
          <a:p>
            <a:r>
              <a:rPr lang="en-US" dirty="0" smtClean="0">
                <a:latin typeface="Cambria" panose="02040503050406030204" pitchFamily="18" charset="0"/>
              </a:rPr>
              <a:t>Genetics </a:t>
            </a:r>
            <a:endParaRPr lang="en-US" dirty="0">
              <a:latin typeface="Cambria" panose="02040503050406030204" pitchFamily="18" charset="0"/>
            </a:endParaRPr>
          </a:p>
          <a:p>
            <a:r>
              <a:rPr lang="en-US" dirty="0" smtClean="0">
                <a:latin typeface="Cambria" panose="02040503050406030204" pitchFamily="18" charset="0"/>
              </a:rPr>
              <a:t>Health </a:t>
            </a:r>
            <a:r>
              <a:rPr lang="en-US" dirty="0">
                <a:latin typeface="Cambria" panose="02040503050406030204" pitchFamily="18" charset="0"/>
              </a:rPr>
              <a:t>services</a:t>
            </a:r>
          </a:p>
          <a:p>
            <a:endParaRPr lang="en-US" dirty="0"/>
          </a:p>
        </p:txBody>
      </p:sp>
      <p:pic>
        <p:nvPicPr>
          <p:cNvPr id="4098" name="Picture 2" descr="C:\Users\CCC Laptop\Downloads\images.jpe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572000" y="2743200"/>
            <a:ext cx="260985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CCC Laptop\Downloads\social_determinants.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572000" y="4763619"/>
            <a:ext cx="2647950" cy="1708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2071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b="1" dirty="0" smtClean="0">
                <a:latin typeface="Cambria" panose="02040503050406030204" pitchFamily="18" charset="0"/>
              </a:rPr>
              <a:t>Examples of using a Health in All Policies approach</a:t>
            </a:r>
            <a:endParaRPr lang="en-US" b="1" dirty="0">
              <a:latin typeface="Cambria" panose="02040503050406030204" pitchFamily="18" charset="0"/>
            </a:endParaRPr>
          </a:p>
        </p:txBody>
      </p:sp>
      <p:sp>
        <p:nvSpPr>
          <p:cNvPr id="3" name="Content Placeholder 2"/>
          <p:cNvSpPr>
            <a:spLocks noGrp="1"/>
          </p:cNvSpPr>
          <p:nvPr>
            <p:ph idx="1"/>
          </p:nvPr>
        </p:nvSpPr>
        <p:spPr/>
        <p:txBody>
          <a:bodyPr/>
          <a:lstStyle/>
          <a:p>
            <a:pPr marL="0" indent="0">
              <a:buNone/>
            </a:pPr>
            <a:r>
              <a:rPr lang="hu-HU" i="1" dirty="0">
                <a:latin typeface="Cambria" panose="02040503050406030204" pitchFamily="18" charset="0"/>
              </a:rPr>
              <a:t>Example: </a:t>
            </a:r>
            <a:r>
              <a:rPr lang="en-US" i="1" dirty="0" smtClean="0">
                <a:latin typeface="Cambria" panose="02040503050406030204" pitchFamily="18" charset="0"/>
              </a:rPr>
              <a:t>California 2010</a:t>
            </a:r>
            <a:endParaRPr lang="hu-HU" i="1" dirty="0" smtClean="0">
              <a:latin typeface="Cambria" panose="02040503050406030204" pitchFamily="18" charset="0"/>
            </a:endParaRPr>
          </a:p>
          <a:p>
            <a:r>
              <a:rPr lang="en-US" dirty="0" smtClean="0">
                <a:latin typeface="Cambria" panose="02040503050406030204" pitchFamily="18" charset="0"/>
              </a:rPr>
              <a:t>Governor </a:t>
            </a:r>
            <a:r>
              <a:rPr lang="en-US" dirty="0">
                <a:latin typeface="Cambria" panose="02040503050406030204" pitchFamily="18" charset="0"/>
              </a:rPr>
              <a:t>Arnold Schwarzenegger held a discussion to pursue eight actions to support healthy living. </a:t>
            </a:r>
            <a:endParaRPr lang="hu-HU" dirty="0" smtClean="0">
              <a:latin typeface="Cambria" panose="02040503050406030204" pitchFamily="18" charset="0"/>
            </a:endParaRPr>
          </a:p>
          <a:p>
            <a:r>
              <a:rPr lang="en-US" dirty="0" smtClean="0">
                <a:latin typeface="Cambria" panose="02040503050406030204" pitchFamily="18" charset="0"/>
              </a:rPr>
              <a:t>He </a:t>
            </a:r>
            <a:r>
              <a:rPr lang="en-US" dirty="0">
                <a:latin typeface="Cambria" panose="02040503050406030204" pitchFamily="18" charset="0"/>
              </a:rPr>
              <a:t>established a </a:t>
            </a:r>
            <a:r>
              <a:rPr lang="en-US" dirty="0" err="1">
                <a:latin typeface="Cambria" panose="02040503050406030204" pitchFamily="18" charset="0"/>
              </a:rPr>
              <a:t>HiAP</a:t>
            </a:r>
            <a:r>
              <a:rPr lang="en-US" dirty="0">
                <a:latin typeface="Cambria" panose="02040503050406030204" pitchFamily="18" charset="0"/>
              </a:rPr>
              <a:t> task force to identify ways to improve the health of Californians. 19 state agencies and departments participated on the task force.</a:t>
            </a:r>
          </a:p>
        </p:txBody>
      </p:sp>
    </p:spTree>
    <p:extLst>
      <p:ext uri="{BB962C8B-B14F-4D97-AF65-F5344CB8AC3E}">
        <p14:creationId xmlns:p14="http://schemas.microsoft.com/office/powerpoint/2010/main" val="42755148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3" name="Content Placeholder 2"/>
          <p:cNvSpPr>
            <a:spLocks noGrp="1"/>
          </p:cNvSpPr>
          <p:nvPr>
            <p:ph idx="1"/>
          </p:nvPr>
        </p:nvSpPr>
        <p:spPr/>
        <p:txBody>
          <a:bodyPr>
            <a:normAutofit fontScale="92500" lnSpcReduction="20000"/>
          </a:bodyPr>
          <a:lstStyle/>
          <a:p>
            <a:pPr marL="0" indent="0">
              <a:buNone/>
            </a:pPr>
            <a:r>
              <a:rPr lang="hu-HU" i="1" dirty="0" smtClean="0">
                <a:latin typeface="Cambria" panose="02040503050406030204" pitchFamily="18" charset="0"/>
              </a:rPr>
              <a:t>California HiAP </a:t>
            </a:r>
            <a:r>
              <a:rPr lang="en-US" i="1" dirty="0" smtClean="0">
                <a:latin typeface="Cambria" panose="02040503050406030204" pitchFamily="18" charset="0"/>
              </a:rPr>
              <a:t>Goals</a:t>
            </a:r>
            <a:r>
              <a:rPr lang="en-US" i="1" dirty="0">
                <a:latin typeface="Cambria" panose="02040503050406030204" pitchFamily="18" charset="0"/>
              </a:rPr>
              <a:t>: </a:t>
            </a:r>
            <a:endParaRPr lang="hu-HU" i="1" dirty="0" smtClean="0">
              <a:latin typeface="Cambria" panose="02040503050406030204" pitchFamily="18" charset="0"/>
            </a:endParaRPr>
          </a:p>
          <a:p>
            <a:pPr marL="0" indent="0">
              <a:buNone/>
            </a:pPr>
            <a:r>
              <a:rPr lang="en-US" dirty="0" smtClean="0">
                <a:latin typeface="Cambria" panose="02040503050406030204" pitchFamily="18" charset="0"/>
              </a:rPr>
              <a:t>Identify </a:t>
            </a:r>
            <a:r>
              <a:rPr lang="en-US" dirty="0">
                <a:latin typeface="Cambria" panose="02040503050406030204" pitchFamily="18" charset="0"/>
              </a:rPr>
              <a:t>ways </a:t>
            </a:r>
            <a:r>
              <a:rPr lang="en-US" dirty="0" smtClean="0">
                <a:latin typeface="Cambria" panose="02040503050406030204" pitchFamily="18" charset="0"/>
              </a:rPr>
              <a:t>to</a:t>
            </a:r>
            <a:r>
              <a:rPr lang="hu-HU" dirty="0" smtClean="0">
                <a:latin typeface="Cambria" panose="02040503050406030204" pitchFamily="18" charset="0"/>
              </a:rPr>
              <a:t>...</a:t>
            </a:r>
          </a:p>
          <a:p>
            <a:r>
              <a:rPr lang="en-US" dirty="0" smtClean="0">
                <a:latin typeface="Cambria" panose="02040503050406030204" pitchFamily="18" charset="0"/>
              </a:rPr>
              <a:t>improve </a:t>
            </a:r>
            <a:r>
              <a:rPr lang="en-US" dirty="0">
                <a:latin typeface="Cambria" panose="02040503050406030204" pitchFamily="18" charset="0"/>
              </a:rPr>
              <a:t>air and water </a:t>
            </a:r>
            <a:r>
              <a:rPr lang="en-US" dirty="0" smtClean="0">
                <a:latin typeface="Cambria" panose="02040503050406030204" pitchFamily="18" charset="0"/>
              </a:rPr>
              <a:t>quality</a:t>
            </a:r>
            <a:endParaRPr lang="hu-HU" dirty="0" smtClean="0">
              <a:latin typeface="Cambria" panose="02040503050406030204" pitchFamily="18" charset="0"/>
            </a:endParaRPr>
          </a:p>
          <a:p>
            <a:r>
              <a:rPr lang="en-US" dirty="0" smtClean="0">
                <a:latin typeface="Cambria" panose="02040503050406030204" pitchFamily="18" charset="0"/>
              </a:rPr>
              <a:t>protect </a:t>
            </a:r>
            <a:r>
              <a:rPr lang="en-US" dirty="0">
                <a:latin typeface="Cambria" panose="02040503050406030204" pitchFamily="18" charset="0"/>
              </a:rPr>
              <a:t>natural resources and agriculture </a:t>
            </a:r>
            <a:r>
              <a:rPr lang="en-US" dirty="0" smtClean="0">
                <a:latin typeface="Cambria" panose="02040503050406030204" pitchFamily="18" charset="0"/>
              </a:rPr>
              <a:t>lands</a:t>
            </a:r>
            <a:endParaRPr lang="hu-HU" dirty="0" smtClean="0">
              <a:latin typeface="Cambria" panose="02040503050406030204" pitchFamily="18" charset="0"/>
            </a:endParaRPr>
          </a:p>
          <a:p>
            <a:r>
              <a:rPr lang="en-US" dirty="0" smtClean="0">
                <a:latin typeface="Cambria" panose="02040503050406030204" pitchFamily="18" charset="0"/>
              </a:rPr>
              <a:t>increase </a:t>
            </a:r>
            <a:r>
              <a:rPr lang="en-US" dirty="0">
                <a:latin typeface="Cambria" panose="02040503050406030204" pitchFamily="18" charset="0"/>
              </a:rPr>
              <a:t>the availability of affordable </a:t>
            </a:r>
            <a:r>
              <a:rPr lang="en-US" dirty="0" smtClean="0">
                <a:latin typeface="Cambria" panose="02040503050406030204" pitchFamily="18" charset="0"/>
              </a:rPr>
              <a:t>housing</a:t>
            </a:r>
            <a:endParaRPr lang="hu-HU" dirty="0" smtClean="0">
              <a:latin typeface="Cambria" panose="02040503050406030204" pitchFamily="18" charset="0"/>
            </a:endParaRPr>
          </a:p>
          <a:p>
            <a:r>
              <a:rPr lang="en-US" dirty="0" smtClean="0">
                <a:latin typeface="Cambria" panose="02040503050406030204" pitchFamily="18" charset="0"/>
              </a:rPr>
              <a:t>improve </a:t>
            </a:r>
            <a:r>
              <a:rPr lang="en-US" dirty="0">
                <a:latin typeface="Cambria" panose="02040503050406030204" pitchFamily="18" charset="0"/>
              </a:rPr>
              <a:t>infrastructure </a:t>
            </a:r>
            <a:r>
              <a:rPr lang="en-US" dirty="0" smtClean="0">
                <a:latin typeface="Cambria" panose="02040503050406030204" pitchFamily="18" charset="0"/>
              </a:rPr>
              <a:t>systems</a:t>
            </a:r>
            <a:endParaRPr lang="hu-HU" dirty="0" smtClean="0">
              <a:latin typeface="Cambria" panose="02040503050406030204" pitchFamily="18" charset="0"/>
            </a:endParaRPr>
          </a:p>
          <a:p>
            <a:r>
              <a:rPr lang="en-US" dirty="0" smtClean="0">
                <a:latin typeface="Cambria" panose="02040503050406030204" pitchFamily="18" charset="0"/>
              </a:rPr>
              <a:t>promote </a:t>
            </a:r>
            <a:r>
              <a:rPr lang="en-US" dirty="0">
                <a:latin typeface="Cambria" panose="02040503050406030204" pitchFamily="18" charset="0"/>
              </a:rPr>
              <a:t>public </a:t>
            </a:r>
            <a:r>
              <a:rPr lang="en-US" dirty="0" smtClean="0">
                <a:latin typeface="Cambria" panose="02040503050406030204" pitchFamily="18" charset="0"/>
              </a:rPr>
              <a:t>health </a:t>
            </a:r>
            <a:endParaRPr lang="hu-HU" dirty="0" smtClean="0">
              <a:latin typeface="Cambria" panose="02040503050406030204" pitchFamily="18" charset="0"/>
            </a:endParaRPr>
          </a:p>
          <a:p>
            <a:r>
              <a:rPr lang="en-US" dirty="0" smtClean="0">
                <a:latin typeface="Cambria" panose="02040503050406030204" pitchFamily="18" charset="0"/>
              </a:rPr>
              <a:t>plan </a:t>
            </a:r>
            <a:r>
              <a:rPr lang="en-US" dirty="0">
                <a:latin typeface="Cambria" panose="02040503050406030204" pitchFamily="18" charset="0"/>
              </a:rPr>
              <a:t>sustainable </a:t>
            </a:r>
            <a:r>
              <a:rPr lang="en-US" dirty="0" smtClean="0">
                <a:latin typeface="Cambria" panose="02040503050406030204" pitchFamily="18" charset="0"/>
              </a:rPr>
              <a:t>communities</a:t>
            </a:r>
            <a:endParaRPr lang="hu-HU" dirty="0" smtClean="0">
              <a:latin typeface="Cambria" panose="02040503050406030204" pitchFamily="18" charset="0"/>
            </a:endParaRPr>
          </a:p>
          <a:p>
            <a:r>
              <a:rPr lang="en-US" dirty="0" smtClean="0">
                <a:latin typeface="Cambria" panose="02040503050406030204" pitchFamily="18" charset="0"/>
              </a:rPr>
              <a:t>meet </a:t>
            </a:r>
            <a:r>
              <a:rPr lang="en-US" dirty="0">
                <a:latin typeface="Cambria" panose="02040503050406030204" pitchFamily="18" charset="0"/>
              </a:rPr>
              <a:t>climate change </a:t>
            </a:r>
            <a:r>
              <a:rPr lang="en-US" dirty="0" smtClean="0">
                <a:latin typeface="Cambria" panose="02040503050406030204" pitchFamily="18" charset="0"/>
              </a:rPr>
              <a:t>goals</a:t>
            </a:r>
            <a:endParaRPr lang="en-US" dirty="0">
              <a:latin typeface="Cambria" panose="02040503050406030204" pitchFamily="18" charset="0"/>
            </a:endParaRPr>
          </a:p>
        </p:txBody>
      </p:sp>
    </p:spTree>
    <p:extLst>
      <p:ext uri="{BB962C8B-B14F-4D97-AF65-F5344CB8AC3E}">
        <p14:creationId xmlns:p14="http://schemas.microsoft.com/office/powerpoint/2010/main" val="191476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1076</Words>
  <Application>Microsoft Office PowerPoint</Application>
  <PresentationFormat>On-screen Show (4:3)</PresentationFormat>
  <Paragraphs>120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Health in All Policies</vt:lpstr>
      <vt:lpstr>What is Health in All Policies?</vt:lpstr>
      <vt:lpstr>Countries using a Health in All Policies Approach</vt:lpstr>
      <vt:lpstr>What is the history of Health in All Policies?</vt:lpstr>
      <vt:lpstr>Timeline of Health in All Policies</vt:lpstr>
      <vt:lpstr>Why Health in All Policies is important</vt:lpstr>
      <vt:lpstr>What are social determinants of health?</vt:lpstr>
      <vt:lpstr>Examples of using a Health in All Policies approach</vt:lpstr>
      <vt:lpstr>Examples of using a Health in All Policies approach</vt:lpstr>
      <vt:lpstr>Examples of using a Health in All Policies approach</vt:lpstr>
      <vt:lpstr>Examples of using a Health in All Policies approach</vt:lpstr>
      <vt:lpstr>Examples of using a Health in All Policies approach</vt:lpstr>
      <vt:lpstr>Examples of using a Health in All Policies approach</vt:lpstr>
      <vt:lpstr>Examples of using a Health in All Policies approach</vt:lpstr>
      <vt:lpstr>Examples of using a Health in All Policies approach</vt:lpstr>
      <vt:lpstr>Examples of using a Health in All Policies approach</vt:lpstr>
      <vt:lpstr>Examples of using a Health in All Policies approach</vt:lpstr>
      <vt:lpstr>Examples of using a Health in All Policies approach</vt:lpstr>
      <vt:lpstr>Examples of using a Health in All Policies approach</vt:lpstr>
      <vt:lpstr>Who can I contact for more information?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in All Policies</dc:title>
  <dc:creator>CCC Laptop</dc:creator>
  <cp:lastModifiedBy>nittam</cp:lastModifiedBy>
  <cp:revision>16</cp:revision>
  <dcterms:created xsi:type="dcterms:W3CDTF">2013-12-20T22:57:12Z</dcterms:created>
  <dcterms:modified xsi:type="dcterms:W3CDTF">2014-01-01T20:14:51Z</dcterms:modified>
</cp:coreProperties>
</file>