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76" r:id="rId9"/>
    <p:sldId id="277" r:id="rId10"/>
    <p:sldId id="279" r:id="rId11"/>
    <p:sldId id="280" r:id="rId12"/>
    <p:sldId id="281" r:id="rId13"/>
    <p:sldId id="282" r:id="rId14"/>
    <p:sldId id="278" r:id="rId15"/>
    <p:sldId id="283" r:id="rId16"/>
    <p:sldId id="263" r:id="rId17"/>
    <p:sldId id="284" r:id="rId18"/>
    <p:sldId id="285" r:id="rId19"/>
    <p:sldId id="286" r:id="rId20"/>
    <p:sldId id="264" r:id="rId21"/>
    <p:sldId id="265" r:id="rId22"/>
    <p:sldId id="266" r:id="rId23"/>
    <p:sldId id="267" r:id="rId24"/>
    <p:sldId id="269" r:id="rId25"/>
    <p:sldId id="270" r:id="rId26"/>
    <p:sldId id="271" r:id="rId27"/>
    <p:sldId id="272" r:id="rId28"/>
    <p:sldId id="273" r:id="rId29"/>
    <p:sldId id="274" r:id="rId30"/>
    <p:sldId id="275" r:id="rId31"/>
    <p:sldId id="26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5" autoAdjust="0"/>
    <p:restoredTop sz="94660"/>
  </p:normalViewPr>
  <p:slideViewPr>
    <p:cSldViewPr>
      <p:cViewPr>
        <p:scale>
          <a:sx n="76" d="100"/>
          <a:sy n="76" d="100"/>
        </p:scale>
        <p:origin x="-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92342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61984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8494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318477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B5C9C-F443-4666-9C8F-0519EA014F50}" type="datetimeFigureOut">
              <a:rPr lang="en-US" smtClean="0"/>
              <a:t>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85114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05300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B5C9C-F443-4666-9C8F-0519EA014F50}" type="datetimeFigureOut">
              <a:rPr lang="en-US" smtClean="0"/>
              <a:t>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03738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B5C9C-F443-4666-9C8F-0519EA014F50}" type="datetimeFigureOut">
              <a:rPr lang="en-US" smtClean="0"/>
              <a:t>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416985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B5C9C-F443-4666-9C8F-0519EA014F50}" type="datetimeFigureOut">
              <a:rPr lang="en-US" smtClean="0"/>
              <a:t>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192897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259741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B5C9C-F443-4666-9C8F-0519EA014F50}" type="datetimeFigureOut">
              <a:rPr lang="en-US" smtClean="0"/>
              <a:t>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75D15-96F8-4B1C-9C7E-719B5A6738E7}" type="slidenum">
              <a:rPr lang="en-US" smtClean="0"/>
              <a:t>‹#›</a:t>
            </a:fld>
            <a:endParaRPr lang="en-US"/>
          </a:p>
        </p:txBody>
      </p:sp>
    </p:spTree>
    <p:extLst>
      <p:ext uri="{BB962C8B-B14F-4D97-AF65-F5344CB8AC3E}">
        <p14:creationId xmlns:p14="http://schemas.microsoft.com/office/powerpoint/2010/main" val="67259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B5C9C-F443-4666-9C8F-0519EA014F50}" type="datetimeFigureOut">
              <a:rPr lang="en-US" smtClean="0"/>
              <a:t>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75D15-96F8-4B1C-9C7E-719B5A6738E7}" type="slidenum">
              <a:rPr lang="en-US" smtClean="0"/>
              <a:t>‹#›</a:t>
            </a:fld>
            <a:endParaRPr lang="en-US"/>
          </a:p>
        </p:txBody>
      </p:sp>
    </p:spTree>
    <p:extLst>
      <p:ext uri="{BB962C8B-B14F-4D97-AF65-F5344CB8AC3E}">
        <p14:creationId xmlns:p14="http://schemas.microsoft.com/office/powerpoint/2010/main" val="87104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pio@wpro.who.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latin typeface="Cambria" panose="02040503050406030204" pitchFamily="18" charset="0"/>
              </a:rPr>
              <a:t>Health in All Policies</a:t>
            </a:r>
            <a:endParaRPr lang="en-US" b="1" dirty="0">
              <a:latin typeface="Cambria" panose="02040503050406030204" pitchFamily="18" charset="0"/>
            </a:endParaRPr>
          </a:p>
        </p:txBody>
      </p:sp>
      <p:sp>
        <p:nvSpPr>
          <p:cNvPr id="3" name="Subtitle 2"/>
          <p:cNvSpPr>
            <a:spLocks noGrp="1"/>
          </p:cNvSpPr>
          <p:nvPr>
            <p:ph type="subTitle" idx="1"/>
          </p:nvPr>
        </p:nvSpPr>
        <p:spPr/>
        <p:txBody>
          <a:bodyPr/>
          <a:lstStyle/>
          <a:p>
            <a:endParaRPr lang="en-US"/>
          </a:p>
        </p:txBody>
      </p:sp>
      <p:pic>
        <p:nvPicPr>
          <p:cNvPr id="1026" name="Picture 2" descr="C:\Users\CCC Laptop\Downloads\images-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0"/>
            <a:ext cx="9144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101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fontScale="92500" lnSpcReduction="10000"/>
          </a:bodyPr>
          <a:lstStyle/>
          <a:p>
            <a:pPr marL="0" indent="0">
              <a:buNone/>
            </a:pPr>
            <a:r>
              <a:rPr lang="en-US" i="1" u="sng" dirty="0" smtClean="0">
                <a:latin typeface="Cambria" panose="02040503050406030204" pitchFamily="18" charset="0"/>
              </a:rPr>
              <a:t>2.</a:t>
            </a:r>
            <a:r>
              <a:rPr lang="hu-HU" i="1" u="sng" dirty="0" smtClean="0">
                <a:latin typeface="Cambria" panose="02040503050406030204" pitchFamily="18" charset="0"/>
              </a:rPr>
              <a:t> </a:t>
            </a:r>
            <a:r>
              <a:rPr lang="en-US" i="1" u="sng" dirty="0" smtClean="0">
                <a:latin typeface="Cambria" panose="02040503050406030204" pitchFamily="18" charset="0"/>
              </a:rPr>
              <a:t>Support </a:t>
            </a:r>
            <a:r>
              <a:rPr lang="en-US" i="1" u="sng" dirty="0" err="1">
                <a:latin typeface="Cambria" panose="02040503050406030204" pitchFamily="18" charset="0"/>
              </a:rPr>
              <a:t>Intersectoral</a:t>
            </a:r>
            <a:r>
              <a:rPr lang="en-US" i="1" u="sng" dirty="0">
                <a:latin typeface="Cambria" panose="02040503050406030204" pitchFamily="18" charset="0"/>
              </a:rPr>
              <a:t> Collaboration</a:t>
            </a:r>
          </a:p>
          <a:p>
            <a:pPr marL="0" indent="0">
              <a:buNone/>
            </a:pPr>
            <a:r>
              <a:rPr lang="en-US" dirty="0">
                <a:latin typeface="Cambria" panose="02040503050406030204" pitchFamily="18" charset="0"/>
              </a:rPr>
              <a:t>Supporting collaboration is an essential component to the </a:t>
            </a:r>
            <a:r>
              <a:rPr lang="en-US" dirty="0" err="1">
                <a:latin typeface="Cambria" panose="02040503050406030204" pitchFamily="18" charset="0"/>
              </a:rPr>
              <a:t>HiAP</a:t>
            </a:r>
            <a:r>
              <a:rPr lang="en-US" dirty="0">
                <a:latin typeface="Cambria" panose="02040503050406030204" pitchFamily="18" charset="0"/>
              </a:rPr>
              <a:t> approach. </a:t>
            </a:r>
            <a:r>
              <a:rPr lang="en-US" dirty="0" err="1">
                <a:latin typeface="Cambria" panose="02040503050406030204" pitchFamily="18" charset="0"/>
              </a:rPr>
              <a:t>HiAP</a:t>
            </a:r>
            <a:r>
              <a:rPr lang="en-US" dirty="0">
                <a:latin typeface="Cambria" panose="02040503050406030204" pitchFamily="18" charset="0"/>
              </a:rPr>
              <a:t> is about </a:t>
            </a:r>
            <a:r>
              <a:rPr lang="en-US" dirty="0" smtClean="0">
                <a:latin typeface="Cambria" panose="02040503050406030204" pitchFamily="18" charset="0"/>
              </a:rPr>
              <a:t>breaking </a:t>
            </a:r>
            <a:r>
              <a:rPr lang="en-US" dirty="0">
                <a:latin typeface="Cambria" panose="02040503050406030204" pitchFamily="18" charset="0"/>
              </a:rPr>
              <a:t>down walls and building partnerships to focus on specific issues while taking </a:t>
            </a:r>
            <a:r>
              <a:rPr lang="en-US" dirty="0" smtClean="0">
                <a:latin typeface="Cambria" panose="02040503050406030204" pitchFamily="18" charset="0"/>
              </a:rPr>
              <a:t>into</a:t>
            </a:r>
            <a:r>
              <a:rPr lang="hu-HU" dirty="0" smtClean="0">
                <a:latin typeface="Cambria" panose="02040503050406030204" pitchFamily="18" charset="0"/>
              </a:rPr>
              <a:t> </a:t>
            </a:r>
            <a:r>
              <a:rPr lang="en-US" dirty="0" smtClean="0">
                <a:latin typeface="Cambria" panose="02040503050406030204" pitchFamily="18" charset="0"/>
              </a:rPr>
              <a:t>account </a:t>
            </a:r>
            <a:r>
              <a:rPr lang="en-US" dirty="0">
                <a:latin typeface="Cambria" panose="02040503050406030204" pitchFamily="18" charset="0"/>
              </a:rPr>
              <a:t>the social, economic and physical environments that affect ones health. All </a:t>
            </a:r>
            <a:r>
              <a:rPr lang="en-US" dirty="0" smtClean="0">
                <a:latin typeface="Cambria" panose="02040503050406030204" pitchFamily="18" charset="0"/>
              </a:rPr>
              <a:t>agencies</a:t>
            </a:r>
            <a:r>
              <a:rPr lang="hu-HU" dirty="0" smtClean="0">
                <a:latin typeface="Cambria" panose="02040503050406030204" pitchFamily="18" charset="0"/>
              </a:rPr>
              <a:t> </a:t>
            </a:r>
            <a:r>
              <a:rPr lang="en-US" dirty="0" smtClean="0">
                <a:latin typeface="Cambria" panose="02040503050406030204" pitchFamily="18" charset="0"/>
              </a:rPr>
              <a:t>should </a:t>
            </a:r>
            <a:r>
              <a:rPr lang="en-US" dirty="0">
                <a:latin typeface="Cambria" panose="02040503050406030204" pitchFamily="18" charset="0"/>
              </a:rPr>
              <a:t>be considered in the approach as all may have a variety of perspectives to offer that </a:t>
            </a:r>
            <a:r>
              <a:rPr lang="en-US" dirty="0" smtClean="0">
                <a:latin typeface="Cambria" panose="02040503050406030204" pitchFamily="18" charset="0"/>
              </a:rPr>
              <a:t>may </a:t>
            </a:r>
            <a:r>
              <a:rPr lang="en-US" dirty="0">
                <a:latin typeface="Cambria" panose="02040503050406030204" pitchFamily="18" charset="0"/>
              </a:rPr>
              <a:t>increase the background and scope of the issue.</a:t>
            </a:r>
          </a:p>
          <a:p>
            <a:endParaRPr lang="en-US" dirty="0"/>
          </a:p>
        </p:txBody>
      </p:sp>
    </p:spTree>
    <p:extLst>
      <p:ext uri="{BB962C8B-B14F-4D97-AF65-F5344CB8AC3E}">
        <p14:creationId xmlns:p14="http://schemas.microsoft.com/office/powerpoint/2010/main" val="3883374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fontScale="92500"/>
          </a:bodyPr>
          <a:lstStyle/>
          <a:p>
            <a:pPr marL="0" indent="0">
              <a:buNone/>
            </a:pPr>
            <a:r>
              <a:rPr lang="en-US" i="1" u="sng" dirty="0" smtClean="0">
                <a:latin typeface="Cambria" panose="02040503050406030204" pitchFamily="18" charset="0"/>
              </a:rPr>
              <a:t>3</a:t>
            </a:r>
            <a:r>
              <a:rPr lang="en-US" i="1" u="sng" dirty="0">
                <a:latin typeface="Cambria" panose="02040503050406030204" pitchFamily="18" charset="0"/>
              </a:rPr>
              <a:t>. </a:t>
            </a:r>
            <a:r>
              <a:rPr lang="en-US" i="1" u="sng" dirty="0" smtClean="0">
                <a:latin typeface="Cambria" panose="02040503050406030204" pitchFamily="18" charset="0"/>
              </a:rPr>
              <a:t>Benefit </a:t>
            </a:r>
            <a:r>
              <a:rPr lang="en-US" i="1" u="sng" dirty="0">
                <a:latin typeface="Cambria" panose="02040503050406030204" pitchFamily="18" charset="0"/>
              </a:rPr>
              <a:t>Multiple Partners</a:t>
            </a:r>
          </a:p>
          <a:p>
            <a:pPr marL="0" indent="0">
              <a:buNone/>
            </a:pPr>
            <a:r>
              <a:rPr lang="en-US" dirty="0">
                <a:latin typeface="Cambria" panose="02040503050406030204" pitchFamily="18" charset="0"/>
              </a:rPr>
              <a:t>Involving multiple partners can sometimes lead to an effort in balancing the various goals of each </a:t>
            </a:r>
            <a:r>
              <a:rPr lang="en-US" dirty="0" smtClean="0">
                <a:latin typeface="Cambria" panose="02040503050406030204" pitchFamily="18" charset="0"/>
              </a:rPr>
              <a:t>agency and organization. </a:t>
            </a:r>
            <a:r>
              <a:rPr lang="en-US" dirty="0" err="1" smtClean="0">
                <a:latin typeface="Cambria" panose="02040503050406030204" pitchFamily="18" charset="0"/>
              </a:rPr>
              <a:t>HiAP</a:t>
            </a:r>
            <a:r>
              <a:rPr lang="en-US" dirty="0" smtClean="0">
                <a:latin typeface="Cambria" panose="02040503050406030204" pitchFamily="18" charset="0"/>
              </a:rPr>
              <a:t> should work to find “win-wins” which benefit all partners</a:t>
            </a:r>
          </a:p>
          <a:p>
            <a:pPr marL="0" indent="0">
              <a:buNone/>
            </a:pPr>
            <a:r>
              <a:rPr lang="en-US" dirty="0" smtClean="0">
                <a:latin typeface="Cambria" panose="02040503050406030204" pitchFamily="18" charset="0"/>
              </a:rPr>
              <a:t>involved. Finding a balance, may be difficult but it is important to negotiate and approach </a:t>
            </a:r>
          </a:p>
          <a:p>
            <a:pPr marL="0" indent="0">
              <a:buNone/>
            </a:pPr>
            <a:r>
              <a:rPr lang="en-US" dirty="0" smtClean="0">
                <a:latin typeface="Cambria" panose="02040503050406030204" pitchFamily="18" charset="0"/>
              </a:rPr>
              <a:t>the situation with an open mind while taking into account other agencies priorities and </a:t>
            </a:r>
          </a:p>
          <a:p>
            <a:endParaRPr lang="en-US" dirty="0"/>
          </a:p>
        </p:txBody>
      </p:sp>
    </p:spTree>
    <p:extLst>
      <p:ext uri="{BB962C8B-B14F-4D97-AF65-F5344CB8AC3E}">
        <p14:creationId xmlns:p14="http://schemas.microsoft.com/office/powerpoint/2010/main" val="855244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US" i="1" u="sng" dirty="0">
                <a:latin typeface="Cambria" panose="02040503050406030204" pitchFamily="18" charset="0"/>
              </a:rPr>
              <a:t>4. </a:t>
            </a:r>
            <a:r>
              <a:rPr lang="en-US" i="1" u="sng" dirty="0" smtClean="0">
                <a:latin typeface="Cambria" panose="02040503050406030204" pitchFamily="18" charset="0"/>
              </a:rPr>
              <a:t>Engage </a:t>
            </a:r>
            <a:r>
              <a:rPr lang="en-US" i="1" u="sng" dirty="0">
                <a:latin typeface="Cambria" panose="02040503050406030204" pitchFamily="18" charset="0"/>
              </a:rPr>
              <a:t>Stakeholders</a:t>
            </a:r>
          </a:p>
          <a:p>
            <a:pPr marL="0" indent="0">
              <a:buNone/>
            </a:pPr>
            <a:r>
              <a:rPr lang="en-US" dirty="0">
                <a:latin typeface="Cambria" panose="02040503050406030204" pitchFamily="18" charset="0"/>
              </a:rPr>
              <a:t>Engaging stakeholders is an important part of </a:t>
            </a:r>
            <a:r>
              <a:rPr lang="en-US" dirty="0" err="1">
                <a:latin typeface="Cambria" panose="02040503050406030204" pitchFamily="18" charset="0"/>
              </a:rPr>
              <a:t>HiAP</a:t>
            </a:r>
            <a:r>
              <a:rPr lang="en-US" dirty="0">
                <a:latin typeface="Cambria" panose="02040503050406030204" pitchFamily="18" charset="0"/>
              </a:rPr>
              <a:t>. Including a variety of different </a:t>
            </a:r>
            <a:r>
              <a:rPr lang="en-US" dirty="0" smtClean="0">
                <a:latin typeface="Cambria" panose="02040503050406030204" pitchFamily="18" charset="0"/>
              </a:rPr>
              <a:t>stakeholders </a:t>
            </a:r>
            <a:r>
              <a:rPr lang="en-US" dirty="0">
                <a:latin typeface="Cambria" panose="02040503050406030204" pitchFamily="18" charset="0"/>
              </a:rPr>
              <a:t>from community members to policy experts is essential to gathering </a:t>
            </a:r>
            <a:r>
              <a:rPr lang="en-US" dirty="0" smtClean="0">
                <a:latin typeface="Cambria" panose="02040503050406030204" pitchFamily="18" charset="0"/>
              </a:rPr>
              <a:t>information </a:t>
            </a:r>
            <a:r>
              <a:rPr lang="en-US" dirty="0">
                <a:latin typeface="Cambria" panose="02040503050406030204" pitchFamily="18" charset="0"/>
              </a:rPr>
              <a:t>in order to understand community needs and ensuring that these needs are </a:t>
            </a:r>
            <a:r>
              <a:rPr lang="en-US" dirty="0" smtClean="0">
                <a:latin typeface="Cambria" panose="02040503050406030204" pitchFamily="18" charset="0"/>
              </a:rPr>
              <a:t>met</a:t>
            </a:r>
            <a:r>
              <a:rPr lang="en-US" dirty="0">
                <a:latin typeface="Cambria" panose="02040503050406030204" pitchFamily="18" charset="0"/>
              </a:rPr>
              <a:t>.</a:t>
            </a:r>
          </a:p>
          <a:p>
            <a:endParaRPr lang="en-US" dirty="0"/>
          </a:p>
        </p:txBody>
      </p:sp>
    </p:spTree>
    <p:extLst>
      <p:ext uri="{BB962C8B-B14F-4D97-AF65-F5344CB8AC3E}">
        <p14:creationId xmlns:p14="http://schemas.microsoft.com/office/powerpoint/2010/main" val="1513739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lnSpcReduction="10000"/>
          </a:bodyPr>
          <a:lstStyle/>
          <a:p>
            <a:pPr marL="0" indent="0">
              <a:buNone/>
            </a:pPr>
            <a:r>
              <a:rPr lang="hu-HU" i="1" u="sng" dirty="0" smtClean="0">
                <a:latin typeface="Cambria" panose="02040503050406030204" pitchFamily="18" charset="0"/>
              </a:rPr>
              <a:t>5. </a:t>
            </a:r>
            <a:r>
              <a:rPr lang="en-US" i="1" u="sng" dirty="0" smtClean="0">
                <a:latin typeface="Cambria" panose="02040503050406030204" pitchFamily="18" charset="0"/>
              </a:rPr>
              <a:t>Create </a:t>
            </a:r>
            <a:r>
              <a:rPr lang="en-US" i="1" u="sng" dirty="0">
                <a:latin typeface="Cambria" panose="02040503050406030204" pitchFamily="18" charset="0"/>
              </a:rPr>
              <a:t>Structural or Procedural Change </a:t>
            </a:r>
          </a:p>
          <a:p>
            <a:pPr marL="0" indent="0">
              <a:buNone/>
            </a:pPr>
            <a:r>
              <a:rPr lang="en-US" dirty="0">
                <a:latin typeface="Cambria" panose="02040503050406030204" pitchFamily="18" charset="0"/>
              </a:rPr>
              <a:t>As </a:t>
            </a:r>
            <a:r>
              <a:rPr lang="en-US" dirty="0" err="1">
                <a:latin typeface="Cambria" panose="02040503050406030204" pitchFamily="18" charset="0"/>
              </a:rPr>
              <a:t>HiAP</a:t>
            </a:r>
            <a:r>
              <a:rPr lang="en-US" dirty="0">
                <a:latin typeface="Cambria" panose="02040503050406030204" pitchFamily="18" charset="0"/>
              </a:rPr>
              <a:t> is incorporated into decision-making, </a:t>
            </a:r>
            <a:r>
              <a:rPr lang="en-US" dirty="0" err="1">
                <a:latin typeface="Cambria" panose="02040503050406030204" pitchFamily="18" charset="0"/>
              </a:rPr>
              <a:t>intersectoral</a:t>
            </a:r>
            <a:r>
              <a:rPr lang="en-US" dirty="0">
                <a:latin typeface="Cambria" panose="02040503050406030204" pitchFamily="18" charset="0"/>
              </a:rPr>
              <a:t> relationships will change as </a:t>
            </a:r>
          </a:p>
          <a:p>
            <a:pPr marL="0" indent="0">
              <a:buNone/>
            </a:pPr>
            <a:r>
              <a:rPr lang="en-US" dirty="0">
                <a:latin typeface="Cambria" panose="02040503050406030204" pitchFamily="18" charset="0"/>
              </a:rPr>
              <a:t>decisions are made. It is important to ensure that these relationships that are created are </a:t>
            </a:r>
          </a:p>
          <a:p>
            <a:pPr marL="0" indent="0">
              <a:buNone/>
            </a:pPr>
            <a:r>
              <a:rPr lang="en-US" dirty="0">
                <a:latin typeface="Cambria" panose="02040503050406030204" pitchFamily="18" charset="0"/>
              </a:rPr>
              <a:t>kept and </a:t>
            </a:r>
            <a:r>
              <a:rPr lang="en-US" dirty="0" err="1">
                <a:latin typeface="Cambria" panose="02040503050406030204" pitchFamily="18" charset="0"/>
              </a:rPr>
              <a:t>HiAP</a:t>
            </a:r>
            <a:r>
              <a:rPr lang="en-US" dirty="0">
                <a:latin typeface="Cambria" panose="02040503050406030204" pitchFamily="18" charset="0"/>
              </a:rPr>
              <a:t> can be sustained over time. It is vital for the continued maintenance of </a:t>
            </a:r>
            <a:r>
              <a:rPr lang="en-US" dirty="0" err="1">
                <a:latin typeface="Cambria" panose="02040503050406030204" pitchFamily="18" charset="0"/>
              </a:rPr>
              <a:t>HiAP</a:t>
            </a:r>
            <a:r>
              <a:rPr lang="en-US" dirty="0">
                <a:latin typeface="Cambria" panose="02040503050406030204" pitchFamily="18" charset="0"/>
              </a:rPr>
              <a:t> </a:t>
            </a:r>
          </a:p>
          <a:p>
            <a:pPr marL="0" indent="0">
              <a:buNone/>
            </a:pPr>
            <a:r>
              <a:rPr lang="en-US" dirty="0">
                <a:latin typeface="Cambria" panose="02040503050406030204" pitchFamily="18" charset="0"/>
              </a:rPr>
              <a:t>that these collaborative mechanisms be embedded into new processes of government.</a:t>
            </a:r>
          </a:p>
          <a:p>
            <a:endParaRPr lang="en-US" dirty="0"/>
          </a:p>
        </p:txBody>
      </p:sp>
    </p:spTree>
    <p:extLst>
      <p:ext uri="{BB962C8B-B14F-4D97-AF65-F5344CB8AC3E}">
        <p14:creationId xmlns:p14="http://schemas.microsoft.com/office/powerpoint/2010/main" val="2174234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characteristics of successful collaboration?</a:t>
            </a:r>
            <a:r>
              <a:rPr lang="en-US" dirty="0"/>
              <a:t/>
            </a:r>
            <a:br>
              <a:rPr lang="en-US" dirty="0"/>
            </a:br>
            <a:endParaRPr lang="en-US" dirty="0"/>
          </a:p>
        </p:txBody>
      </p:sp>
      <p:sp>
        <p:nvSpPr>
          <p:cNvPr id="3" name="Content Placeholder 2"/>
          <p:cNvSpPr>
            <a:spLocks noGrp="1"/>
          </p:cNvSpPr>
          <p:nvPr>
            <p:ph idx="1"/>
          </p:nvPr>
        </p:nvSpPr>
        <p:spPr>
          <a:xfrm>
            <a:off x="457200" y="1447800"/>
            <a:ext cx="8229600" cy="4830763"/>
          </a:xfrm>
        </p:spPr>
        <p:txBody>
          <a:bodyPr>
            <a:normAutofit fontScale="85000" lnSpcReduction="20000"/>
          </a:bodyPr>
          <a:lstStyle/>
          <a:p>
            <a:pPr marL="0" indent="0">
              <a:buNone/>
            </a:pPr>
            <a:r>
              <a:rPr lang="en-US" dirty="0" smtClean="0">
                <a:latin typeface="Cambria" panose="02040503050406030204" pitchFamily="18" charset="0"/>
              </a:rPr>
              <a:t>Cross </a:t>
            </a:r>
            <a:r>
              <a:rPr lang="en-US" dirty="0">
                <a:latin typeface="Cambria" panose="02040503050406030204" pitchFamily="18" charset="0"/>
              </a:rPr>
              <a:t>agency collaboration is essential to ensuring a healthier future for all. Working </a:t>
            </a:r>
            <a:r>
              <a:rPr lang="en-US" dirty="0" smtClean="0">
                <a:latin typeface="Cambria" panose="02040503050406030204" pitchFamily="18" charset="0"/>
              </a:rPr>
              <a:t>together </a:t>
            </a:r>
            <a:r>
              <a:rPr lang="en-US" dirty="0">
                <a:latin typeface="Cambria" panose="02040503050406030204" pitchFamily="18" charset="0"/>
              </a:rPr>
              <a:t>successfully and efficiently is an important part of </a:t>
            </a:r>
            <a:r>
              <a:rPr lang="en-US" dirty="0" err="1">
                <a:latin typeface="Cambria" panose="02040503050406030204" pitchFamily="18" charset="0"/>
              </a:rPr>
              <a:t>HiAP</a:t>
            </a:r>
            <a:r>
              <a:rPr lang="en-US" dirty="0">
                <a:latin typeface="Cambria" panose="02040503050406030204" pitchFamily="18" charset="0"/>
              </a:rPr>
              <a:t>. Below are a few </a:t>
            </a:r>
            <a:r>
              <a:rPr lang="en-US" dirty="0" smtClean="0">
                <a:latin typeface="Cambria" panose="02040503050406030204" pitchFamily="18" charset="0"/>
              </a:rPr>
              <a:t>characteristics </a:t>
            </a:r>
            <a:r>
              <a:rPr lang="en-US" dirty="0">
                <a:latin typeface="Cambria" panose="02040503050406030204" pitchFamily="18" charset="0"/>
              </a:rPr>
              <a:t>of successful collaboration. </a:t>
            </a:r>
            <a:endParaRPr lang="hu-HU" dirty="0" smtClean="0">
              <a:latin typeface="Cambria" panose="02040503050406030204" pitchFamily="18" charset="0"/>
            </a:endParaRPr>
          </a:p>
          <a:p>
            <a:pPr marL="0" indent="0">
              <a:buNone/>
            </a:pPr>
            <a:endParaRPr lang="en-US" dirty="0">
              <a:latin typeface="Cambria" panose="02040503050406030204" pitchFamily="18" charset="0"/>
            </a:endParaRPr>
          </a:p>
          <a:p>
            <a:pPr marL="0" indent="0">
              <a:buNone/>
            </a:pPr>
            <a:r>
              <a:rPr lang="en-US" dirty="0" smtClean="0">
                <a:latin typeface="Cambria" panose="02040503050406030204" pitchFamily="18" charset="0"/>
              </a:rPr>
              <a:t>1)</a:t>
            </a:r>
            <a:r>
              <a:rPr lang="hu-HU" dirty="0" smtClean="0">
                <a:latin typeface="Cambria" panose="02040503050406030204" pitchFamily="18" charset="0"/>
              </a:rPr>
              <a:t> </a:t>
            </a:r>
            <a:r>
              <a:rPr lang="en-US" i="1" u="sng" dirty="0" smtClean="0">
                <a:latin typeface="Cambria" panose="02040503050406030204" pitchFamily="18" charset="0"/>
              </a:rPr>
              <a:t>Identify </a:t>
            </a:r>
            <a:r>
              <a:rPr lang="en-US" i="1" u="sng" dirty="0">
                <a:latin typeface="Cambria" panose="02040503050406030204" pitchFamily="18" charset="0"/>
              </a:rPr>
              <a:t>Shared Goals </a:t>
            </a:r>
          </a:p>
          <a:p>
            <a:pPr marL="0" indent="0">
              <a:buNone/>
            </a:pPr>
            <a:r>
              <a:rPr lang="en-US" dirty="0">
                <a:latin typeface="Cambria" panose="02040503050406030204" pitchFamily="18" charset="0"/>
              </a:rPr>
              <a:t>Identify shared goals to find common ground and build </a:t>
            </a:r>
            <a:r>
              <a:rPr lang="en-US" dirty="0" smtClean="0">
                <a:latin typeface="Cambria" panose="02040503050406030204" pitchFamily="18" charset="0"/>
              </a:rPr>
              <a:t>partnership</a:t>
            </a:r>
            <a:r>
              <a:rPr lang="hu-HU" dirty="0" smtClean="0">
                <a:latin typeface="Cambria" panose="02040503050406030204" pitchFamily="18" charset="0"/>
              </a:rPr>
              <a:t> </a:t>
            </a:r>
            <a:r>
              <a:rPr lang="en-US" dirty="0" smtClean="0">
                <a:latin typeface="Cambria" panose="02040503050406030204" pitchFamily="18" charset="0"/>
              </a:rPr>
              <a:t>and </a:t>
            </a:r>
            <a:r>
              <a:rPr lang="en-US" dirty="0">
                <a:latin typeface="Cambria" panose="02040503050406030204" pitchFamily="18" charset="0"/>
              </a:rPr>
              <a:t>trust to continue </a:t>
            </a:r>
            <a:r>
              <a:rPr lang="en-US" dirty="0" smtClean="0">
                <a:latin typeface="Cambria" panose="02040503050406030204" pitchFamily="18" charset="0"/>
              </a:rPr>
              <a:t>collaboration</a:t>
            </a:r>
            <a:r>
              <a:rPr lang="en-US" dirty="0">
                <a:latin typeface="Cambria" panose="02040503050406030204" pitchFamily="18" charset="0"/>
              </a:rPr>
              <a:t>. </a:t>
            </a:r>
            <a:endParaRPr lang="hu-HU" dirty="0" smtClean="0">
              <a:latin typeface="Cambria" panose="02040503050406030204" pitchFamily="18" charset="0"/>
            </a:endParaRPr>
          </a:p>
          <a:p>
            <a:pPr marL="0" indent="0">
              <a:buNone/>
            </a:pPr>
            <a:endParaRPr lang="en-US" dirty="0">
              <a:latin typeface="Cambria" panose="02040503050406030204" pitchFamily="18" charset="0"/>
            </a:endParaRPr>
          </a:p>
          <a:p>
            <a:pPr marL="0" indent="0">
              <a:buNone/>
            </a:pPr>
            <a:r>
              <a:rPr lang="en-US" dirty="0" smtClean="0">
                <a:latin typeface="Cambria" panose="02040503050406030204" pitchFamily="18" charset="0"/>
              </a:rPr>
              <a:t>2)</a:t>
            </a:r>
            <a:r>
              <a:rPr lang="hu-HU" dirty="0" smtClean="0">
                <a:latin typeface="Cambria" panose="02040503050406030204" pitchFamily="18" charset="0"/>
              </a:rPr>
              <a:t> </a:t>
            </a:r>
            <a:r>
              <a:rPr lang="en-US" i="1" u="sng" dirty="0" smtClean="0">
                <a:latin typeface="Cambria" panose="02040503050406030204" pitchFamily="18" charset="0"/>
              </a:rPr>
              <a:t>Engage </a:t>
            </a:r>
            <a:r>
              <a:rPr lang="en-US" i="1" u="sng" dirty="0">
                <a:latin typeface="Cambria" panose="02040503050406030204" pitchFamily="18" charset="0"/>
              </a:rPr>
              <a:t>Partners Early and Develop Relationships </a:t>
            </a:r>
          </a:p>
          <a:p>
            <a:pPr marL="0" indent="0">
              <a:buNone/>
            </a:pPr>
            <a:r>
              <a:rPr lang="en-US" dirty="0">
                <a:latin typeface="Cambria" panose="02040503050406030204" pitchFamily="18" charset="0"/>
              </a:rPr>
              <a:t>Engaging partners early is essential for the efficiency of planning and policy </a:t>
            </a:r>
            <a:r>
              <a:rPr lang="en-US" dirty="0" smtClean="0">
                <a:latin typeface="Cambria" panose="02040503050406030204" pitchFamily="18" charset="0"/>
              </a:rPr>
              <a:t>development</a:t>
            </a:r>
            <a:r>
              <a:rPr lang="en-US" dirty="0">
                <a:latin typeface="Cambria" panose="02040503050406030204" pitchFamily="18" charset="0"/>
              </a:rPr>
              <a:t>. </a:t>
            </a:r>
            <a:endParaRPr lang="hu-HU" dirty="0" smtClean="0">
              <a:latin typeface="Cambria" panose="020405030504060302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265745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characteristics of successful collaboration?</a:t>
            </a:r>
            <a:r>
              <a:rPr lang="en-US" dirty="0"/>
              <a:t/>
            </a:r>
            <a:br>
              <a:rPr lang="en-US" dirty="0"/>
            </a:br>
            <a:endParaRPr lang="en-US" dirty="0"/>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marL="0" indent="0">
              <a:buNone/>
            </a:pPr>
            <a:r>
              <a:rPr lang="en-US" i="1" u="sng" dirty="0" smtClean="0">
                <a:latin typeface="Cambria" panose="02040503050406030204" pitchFamily="18" charset="0"/>
              </a:rPr>
              <a:t>3)Define a Common Language </a:t>
            </a:r>
          </a:p>
          <a:p>
            <a:pPr marL="0" indent="0">
              <a:buNone/>
            </a:pPr>
            <a:r>
              <a:rPr lang="en-US" dirty="0" smtClean="0">
                <a:latin typeface="Cambria" panose="02040503050406030204" pitchFamily="18" charset="0"/>
              </a:rPr>
              <a:t>Define a common language and try to learn and understand the partners and agencies you are collaborating with in order to gain a better understanding of their goals and issues. </a:t>
            </a:r>
            <a:endParaRPr lang="hu-HU"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r>
              <a:rPr lang="en-US" i="1" u="sng" dirty="0" smtClean="0">
                <a:latin typeface="Cambria" panose="02040503050406030204" pitchFamily="18" charset="0"/>
              </a:rPr>
              <a:t>4)</a:t>
            </a:r>
            <a:r>
              <a:rPr lang="hu-HU" i="1" u="sng" dirty="0" smtClean="0">
                <a:latin typeface="Cambria" panose="02040503050406030204" pitchFamily="18" charset="0"/>
              </a:rPr>
              <a:t> </a:t>
            </a:r>
            <a:r>
              <a:rPr lang="en-US" i="1" u="sng" dirty="0" smtClean="0">
                <a:latin typeface="Cambria" panose="02040503050406030204" pitchFamily="18" charset="0"/>
              </a:rPr>
              <a:t>Activate the Community</a:t>
            </a:r>
          </a:p>
          <a:p>
            <a:pPr marL="0" indent="0">
              <a:buNone/>
            </a:pPr>
            <a:r>
              <a:rPr lang="en-US" dirty="0" smtClean="0">
                <a:latin typeface="Cambria" panose="02040503050406030204" pitchFamily="18" charset="0"/>
              </a:rPr>
              <a:t>Include the community into the conversation in order to better understand the issues and allow them to be a part of the decision making process. </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pPr marL="0" indent="0">
              <a:buNone/>
            </a:pPr>
            <a:r>
              <a:rPr lang="en-US" i="1" u="sng" dirty="0" smtClean="0">
                <a:latin typeface="Cambria" panose="02040503050406030204" pitchFamily="18" charset="0"/>
              </a:rPr>
              <a:t>5)Leverage </a:t>
            </a:r>
            <a:r>
              <a:rPr lang="en-US" i="1" u="sng" dirty="0">
                <a:latin typeface="Cambria" panose="02040503050406030204" pitchFamily="18" charset="0"/>
              </a:rPr>
              <a:t>Funding </a:t>
            </a:r>
            <a:endParaRPr lang="hu-HU" i="1" u="sng" dirty="0" smtClean="0">
              <a:latin typeface="Cambria" panose="02040503050406030204" pitchFamily="18" charset="0"/>
            </a:endParaRPr>
          </a:p>
          <a:p>
            <a:pPr marL="0" indent="0">
              <a:buNone/>
            </a:pPr>
            <a:r>
              <a:rPr lang="en-US" dirty="0" smtClean="0">
                <a:latin typeface="Cambria" panose="02040503050406030204" pitchFamily="18" charset="0"/>
              </a:rPr>
              <a:t>Leverage </a:t>
            </a:r>
            <a:r>
              <a:rPr lang="en-US" dirty="0">
                <a:latin typeface="Cambria" panose="02040503050406030204" pitchFamily="18" charset="0"/>
              </a:rPr>
              <a:t>funding from programs with similar goals in order to support </a:t>
            </a:r>
            <a:r>
              <a:rPr lang="en-US" dirty="0" err="1">
                <a:latin typeface="Cambria" panose="02040503050406030204" pitchFamily="18" charset="0"/>
              </a:rPr>
              <a:t>intersectoral</a:t>
            </a:r>
            <a:r>
              <a:rPr lang="en-US" dirty="0">
                <a:latin typeface="Cambria" panose="02040503050406030204" pitchFamily="18" charset="0"/>
              </a:rPr>
              <a:t> </a:t>
            </a:r>
            <a:r>
              <a:rPr lang="en-US" dirty="0" smtClean="0">
                <a:latin typeface="Cambria" panose="02040503050406030204" pitchFamily="18" charset="0"/>
              </a:rPr>
              <a:t>efforts</a:t>
            </a:r>
            <a:r>
              <a:rPr lang="en-US" dirty="0">
                <a:latin typeface="Cambria" panose="02040503050406030204" pitchFamily="18" charset="0"/>
              </a:rPr>
              <a:t>. </a:t>
            </a:r>
          </a:p>
          <a:p>
            <a:pPr marL="0" indent="0">
              <a:buNone/>
            </a:pPr>
            <a:endParaRPr lang="hu-HU"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endParaRPr lang="en-US" dirty="0" smtClean="0">
              <a:latin typeface="Cambria" panose="02040503050406030204" pitchFamily="18" charset="0"/>
            </a:endParaRPr>
          </a:p>
          <a:p>
            <a:pPr marL="0" indent="0">
              <a:buNone/>
            </a:pPr>
            <a:endParaRPr lang="en-US" dirty="0" smtClean="0"/>
          </a:p>
          <a:p>
            <a:endParaRPr lang="en-US" dirty="0"/>
          </a:p>
        </p:txBody>
      </p:sp>
    </p:spTree>
    <p:extLst>
      <p:ext uri="{BB962C8B-B14F-4D97-AF65-F5344CB8AC3E}">
        <p14:creationId xmlns:p14="http://schemas.microsoft.com/office/powerpoint/2010/main" val="1853628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en-US" i="1" dirty="0" smtClean="0">
                <a:latin typeface="Cambria" panose="02040503050406030204" pitchFamily="18" charset="0"/>
              </a:rPr>
              <a:t>California 2010</a:t>
            </a:r>
            <a:endParaRPr lang="hu-HU" i="1" dirty="0" smtClean="0">
              <a:latin typeface="Cambria" panose="02040503050406030204" pitchFamily="18" charset="0"/>
            </a:endParaRPr>
          </a:p>
          <a:p>
            <a:r>
              <a:rPr lang="en-US" dirty="0" smtClean="0">
                <a:latin typeface="Cambria" panose="02040503050406030204" pitchFamily="18" charset="0"/>
              </a:rPr>
              <a:t>Governor </a:t>
            </a:r>
            <a:r>
              <a:rPr lang="en-US" dirty="0">
                <a:latin typeface="Cambria" panose="02040503050406030204" pitchFamily="18" charset="0"/>
              </a:rPr>
              <a:t>Arnold Schwarzenegger held a discussion to pursue eight actions to support healthy living. </a:t>
            </a:r>
            <a:endParaRPr lang="hu-HU" dirty="0" smtClean="0">
              <a:latin typeface="Cambria" panose="02040503050406030204" pitchFamily="18" charset="0"/>
            </a:endParaRPr>
          </a:p>
          <a:p>
            <a:r>
              <a:rPr lang="en-US" dirty="0" smtClean="0">
                <a:latin typeface="Cambria" panose="02040503050406030204" pitchFamily="18" charset="0"/>
              </a:rPr>
              <a:t>He </a:t>
            </a:r>
            <a:r>
              <a:rPr lang="en-US" dirty="0">
                <a:latin typeface="Cambria" panose="02040503050406030204" pitchFamily="18" charset="0"/>
              </a:rPr>
              <a:t>established a </a:t>
            </a:r>
            <a:r>
              <a:rPr lang="en-US" dirty="0" err="1">
                <a:latin typeface="Cambria" panose="02040503050406030204" pitchFamily="18" charset="0"/>
              </a:rPr>
              <a:t>HiAP</a:t>
            </a:r>
            <a:r>
              <a:rPr lang="en-US" dirty="0">
                <a:latin typeface="Cambria" panose="02040503050406030204" pitchFamily="18" charset="0"/>
              </a:rPr>
              <a:t> task force to identify ways to improve the health of Californians. 19 state agencies and departments participated on the task force.</a:t>
            </a:r>
          </a:p>
        </p:txBody>
      </p:sp>
    </p:spTree>
    <p:extLst>
      <p:ext uri="{BB962C8B-B14F-4D97-AF65-F5344CB8AC3E}">
        <p14:creationId xmlns:p14="http://schemas.microsoft.com/office/powerpoint/2010/main" val="4275514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Cambria" panose="02040503050406030204" pitchFamily="18" charset="0"/>
              </a:rPr>
              <a:t>Stakeholders are those partners who are impacted by the issue or the work that you are </a:t>
            </a:r>
            <a:r>
              <a:rPr lang="en-US" dirty="0" smtClean="0">
                <a:latin typeface="Cambria" panose="02040503050406030204" pitchFamily="18" charset="0"/>
              </a:rPr>
              <a:t>doing</a:t>
            </a:r>
            <a:r>
              <a:rPr lang="en-US" dirty="0">
                <a:latin typeface="Cambria" panose="02040503050406030204" pitchFamily="18" charset="0"/>
              </a:rPr>
              <a:t>. They include residents and local organizations, local governments and other partners.</a:t>
            </a:r>
          </a:p>
          <a:p>
            <a:pPr marL="0" indent="0">
              <a:buNone/>
            </a:pPr>
            <a:endParaRPr lang="en-US" dirty="0"/>
          </a:p>
        </p:txBody>
      </p:sp>
    </p:spTree>
    <p:extLst>
      <p:ext uri="{BB962C8B-B14F-4D97-AF65-F5344CB8AC3E}">
        <p14:creationId xmlns:p14="http://schemas.microsoft.com/office/powerpoint/2010/main" val="449190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458200" cy="4953000"/>
          </a:xfrm>
        </p:spPr>
        <p:txBody>
          <a:bodyPr>
            <a:normAutofit fontScale="62500" lnSpcReduction="20000"/>
          </a:bodyPr>
          <a:lstStyle/>
          <a:p>
            <a:pPr marL="0" indent="0">
              <a:buNone/>
            </a:pPr>
            <a:r>
              <a:rPr lang="en-US" sz="3800" i="1" u="sng" dirty="0">
                <a:latin typeface="Cambria" panose="02040503050406030204" pitchFamily="18" charset="0"/>
              </a:rPr>
              <a:t>1) Policy and Issue Experts</a:t>
            </a:r>
          </a:p>
          <a:p>
            <a:pPr marL="0" indent="0">
              <a:buNone/>
            </a:pPr>
            <a:r>
              <a:rPr lang="en-US" sz="3800" dirty="0">
                <a:latin typeface="Cambria" panose="02040503050406030204" pitchFamily="18" charset="0"/>
              </a:rPr>
              <a:t>Experts in non-governmental organizations, academia or private sector may have good ideas of ways to find solutions to the issue. They may also be familiar with the issue you are tackling and can help to offer information or help research if new information is needed. </a:t>
            </a:r>
          </a:p>
          <a:p>
            <a:pPr marL="0" indent="0">
              <a:buNone/>
            </a:pPr>
            <a:endParaRPr lang="en-US" sz="3800" dirty="0">
              <a:latin typeface="Cambria" panose="02040503050406030204" pitchFamily="18" charset="0"/>
            </a:endParaRPr>
          </a:p>
          <a:p>
            <a:pPr marL="0" indent="0">
              <a:buNone/>
            </a:pPr>
            <a:r>
              <a:rPr lang="en-US" sz="3800" i="1" u="sng" dirty="0">
                <a:latin typeface="Cambria" panose="02040503050406030204" pitchFamily="18" charset="0"/>
              </a:rPr>
              <a:t>2) Community Members and Community </a:t>
            </a:r>
            <a:r>
              <a:rPr lang="en-US" sz="3800" i="1" u="sng" dirty="0" smtClean="0">
                <a:latin typeface="Cambria" panose="02040503050406030204" pitchFamily="18" charset="0"/>
              </a:rPr>
              <a:t>Based/Non</a:t>
            </a:r>
            <a:r>
              <a:rPr lang="hu-HU" sz="3800" i="1" u="sng" dirty="0" smtClean="0">
                <a:latin typeface="Cambria" panose="02040503050406030204" pitchFamily="18" charset="0"/>
              </a:rPr>
              <a:t> </a:t>
            </a:r>
            <a:r>
              <a:rPr lang="en-US" sz="3800" i="1" u="sng" dirty="0" smtClean="0">
                <a:latin typeface="Cambria" panose="02040503050406030204" pitchFamily="18" charset="0"/>
              </a:rPr>
              <a:t>Governmental </a:t>
            </a:r>
            <a:r>
              <a:rPr lang="en-US" sz="3800" i="1" u="sng" dirty="0">
                <a:latin typeface="Cambria" panose="02040503050406030204" pitchFamily="18" charset="0"/>
              </a:rPr>
              <a:t>Organizations</a:t>
            </a:r>
          </a:p>
          <a:p>
            <a:pPr marL="0" indent="0">
              <a:buNone/>
            </a:pPr>
            <a:r>
              <a:rPr lang="en-US" sz="3800" dirty="0">
                <a:latin typeface="Cambria" panose="02040503050406030204" pitchFamily="18" charset="0"/>
              </a:rPr>
              <a:t>Community members and community based/non-governmental organizations can have valuable information about the needs in their communities and challenges that may be faced which can affect proposed plans. Their insight is important to understanding the specific ways issues may be approached. </a:t>
            </a:r>
          </a:p>
          <a:p>
            <a:pPr marL="0" indent="0">
              <a:buNone/>
            </a:pPr>
            <a:endParaRPr lang="en-US" dirty="0"/>
          </a:p>
        </p:txBody>
      </p:sp>
    </p:spTree>
    <p:extLst>
      <p:ext uri="{BB962C8B-B14F-4D97-AF65-F5344CB8AC3E}">
        <p14:creationId xmlns:p14="http://schemas.microsoft.com/office/powerpoint/2010/main" val="402186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atin typeface="Cambria" panose="02040503050406030204" pitchFamily="18" charset="0"/>
              </a:rPr>
              <a:t>Who are my stakeholders?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458200" cy="4953000"/>
          </a:xfrm>
        </p:spPr>
        <p:txBody>
          <a:bodyPr>
            <a:normAutofit fontScale="70000" lnSpcReduction="20000"/>
          </a:bodyPr>
          <a:lstStyle/>
          <a:p>
            <a:pPr marL="0" indent="0">
              <a:buNone/>
            </a:pPr>
            <a:endParaRPr lang="en-US" sz="3800" i="1" u="sng" dirty="0">
              <a:latin typeface="Cambria" panose="02040503050406030204" pitchFamily="18" charset="0"/>
            </a:endParaRPr>
          </a:p>
          <a:p>
            <a:pPr marL="0" indent="0">
              <a:buNone/>
            </a:pPr>
            <a:r>
              <a:rPr lang="en-US" sz="3800" i="1" u="sng" dirty="0">
                <a:latin typeface="Cambria" panose="02040503050406030204" pitchFamily="18" charset="0"/>
              </a:rPr>
              <a:t>3) Private </a:t>
            </a:r>
            <a:r>
              <a:rPr lang="en-US" sz="3800" i="1" u="sng" dirty="0" smtClean="0">
                <a:latin typeface="Cambria" panose="02040503050406030204" pitchFamily="18" charset="0"/>
              </a:rPr>
              <a:t>Sector</a:t>
            </a:r>
            <a:endParaRPr lang="en-US" sz="3800" i="1" u="sng" dirty="0">
              <a:latin typeface="Cambria" panose="02040503050406030204" pitchFamily="18" charset="0"/>
            </a:endParaRPr>
          </a:p>
          <a:p>
            <a:pPr marL="0" indent="0">
              <a:buNone/>
            </a:pPr>
            <a:r>
              <a:rPr lang="en-US" sz="3800" dirty="0">
                <a:latin typeface="Cambria" panose="02040503050406030204" pitchFamily="18" charset="0"/>
              </a:rPr>
              <a:t>Companies may be able to provide support and contribute resources in order to impact their communities. They may also be able to apply some of the </a:t>
            </a:r>
            <a:r>
              <a:rPr lang="en-US" sz="3800" dirty="0" err="1">
                <a:latin typeface="Cambria" panose="02040503050406030204" pitchFamily="18" charset="0"/>
              </a:rPr>
              <a:t>HiAP</a:t>
            </a:r>
            <a:r>
              <a:rPr lang="en-US" sz="3800" dirty="0">
                <a:latin typeface="Cambria" panose="02040503050406030204" pitchFamily="18" charset="0"/>
              </a:rPr>
              <a:t> principles within their company or institution. </a:t>
            </a:r>
          </a:p>
          <a:p>
            <a:pPr marL="0" indent="0">
              <a:buNone/>
            </a:pPr>
            <a:endParaRPr lang="en-US" sz="3800" i="1" u="sng" dirty="0">
              <a:latin typeface="Cambria" panose="02040503050406030204" pitchFamily="18" charset="0"/>
            </a:endParaRPr>
          </a:p>
          <a:p>
            <a:pPr marL="0" indent="0">
              <a:buNone/>
            </a:pPr>
            <a:r>
              <a:rPr lang="en-US" sz="3800" i="1" u="sng" dirty="0">
                <a:latin typeface="Cambria" panose="02040503050406030204" pitchFamily="18" charset="0"/>
              </a:rPr>
              <a:t>4) Funders </a:t>
            </a:r>
          </a:p>
          <a:p>
            <a:pPr marL="0" indent="0">
              <a:buNone/>
            </a:pPr>
            <a:r>
              <a:rPr lang="en-US" sz="3800" dirty="0">
                <a:latin typeface="Cambria" panose="02040503050406030204" pitchFamily="18" charset="0"/>
              </a:rPr>
              <a:t>Funders are a great way to provide support to stakeholder initiatives. They can offer help and reach out to their network to provide resources and assistance to stakeholder strategies. </a:t>
            </a:r>
          </a:p>
          <a:p>
            <a:pPr marL="0" indent="0">
              <a:buNone/>
            </a:pPr>
            <a:endParaRPr lang="en-US" dirty="0"/>
          </a:p>
        </p:txBody>
      </p:sp>
    </p:spTree>
    <p:extLst>
      <p:ext uri="{BB962C8B-B14F-4D97-AF65-F5344CB8AC3E}">
        <p14:creationId xmlns:p14="http://schemas.microsoft.com/office/powerpoint/2010/main" val="65873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What is Health in All Policies?</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r>
              <a:rPr lang="en-US" dirty="0">
                <a:latin typeface="Cambria" panose="02040503050406030204" pitchFamily="18" charset="0"/>
              </a:rPr>
              <a:t>Health in All Policies (</a:t>
            </a:r>
            <a:r>
              <a:rPr lang="en-US" dirty="0" err="1">
                <a:latin typeface="Cambria" panose="02040503050406030204" pitchFamily="18" charset="0"/>
              </a:rPr>
              <a:t>HiAP</a:t>
            </a:r>
            <a:r>
              <a:rPr lang="en-US" dirty="0">
                <a:latin typeface="Cambria" panose="02040503050406030204" pitchFamily="18" charset="0"/>
              </a:rPr>
              <a:t>) is an approach to policy development and implementation </a:t>
            </a:r>
            <a:r>
              <a:rPr lang="en-US" dirty="0" smtClean="0">
                <a:latin typeface="Cambria" panose="02040503050406030204" pitchFamily="18" charset="0"/>
              </a:rPr>
              <a:t>that</a:t>
            </a:r>
            <a:r>
              <a:rPr lang="hu-HU" dirty="0" smtClean="0">
                <a:latin typeface="Cambria" panose="02040503050406030204" pitchFamily="18" charset="0"/>
              </a:rPr>
              <a:t> </a:t>
            </a:r>
            <a:r>
              <a:rPr lang="en-US" dirty="0" smtClean="0">
                <a:latin typeface="Cambria" panose="02040503050406030204" pitchFamily="18" charset="0"/>
              </a:rPr>
              <a:t>considers </a:t>
            </a:r>
            <a:r>
              <a:rPr lang="en-US" dirty="0">
                <a:latin typeface="Cambria" panose="02040503050406030204" pitchFamily="18" charset="0"/>
              </a:rPr>
              <a:t>the social and environmental implications of its decisions. </a:t>
            </a:r>
            <a:endParaRPr lang="hu-HU" dirty="0" smtClean="0">
              <a:latin typeface="Cambria" panose="02040503050406030204" pitchFamily="18" charset="0"/>
            </a:endParaRPr>
          </a:p>
          <a:p>
            <a:r>
              <a:rPr lang="en-US" dirty="0" smtClean="0">
                <a:latin typeface="Cambria" panose="02040503050406030204" pitchFamily="18" charset="0"/>
              </a:rPr>
              <a:t>It </a:t>
            </a:r>
            <a:r>
              <a:rPr lang="en-US" dirty="0">
                <a:latin typeface="Cambria" panose="02040503050406030204" pitchFamily="18" charset="0"/>
              </a:rPr>
              <a:t>recognizes that </a:t>
            </a:r>
            <a:r>
              <a:rPr lang="en-US" dirty="0" smtClean="0">
                <a:latin typeface="Cambria" panose="02040503050406030204" pitchFamily="18" charset="0"/>
              </a:rPr>
              <a:t>other</a:t>
            </a:r>
            <a:r>
              <a:rPr lang="hu-HU" dirty="0" smtClean="0">
                <a:latin typeface="Cambria" panose="02040503050406030204" pitchFamily="18" charset="0"/>
              </a:rPr>
              <a:t> </a:t>
            </a:r>
            <a:r>
              <a:rPr lang="en-US" dirty="0" smtClean="0">
                <a:latin typeface="Cambria" panose="02040503050406030204" pitchFamily="18" charset="0"/>
              </a:rPr>
              <a:t>factors </a:t>
            </a:r>
            <a:r>
              <a:rPr lang="en-US" dirty="0">
                <a:latin typeface="Cambria" panose="02040503050406030204" pitchFamily="18" charset="0"/>
              </a:rPr>
              <a:t>beyond healthcare can have a significant impact on health and the community’s </a:t>
            </a:r>
            <a:r>
              <a:rPr lang="en-US" dirty="0" smtClean="0">
                <a:latin typeface="Cambria" panose="02040503050406030204" pitchFamily="18" charset="0"/>
              </a:rPr>
              <a:t>well</a:t>
            </a:r>
            <a:r>
              <a:rPr lang="hu-HU" dirty="0" smtClean="0">
                <a:latin typeface="Cambria" panose="02040503050406030204" pitchFamily="18" charset="0"/>
              </a:rPr>
              <a:t> </a:t>
            </a:r>
            <a:r>
              <a:rPr lang="en-US" dirty="0" smtClean="0">
                <a:latin typeface="Cambria" panose="02040503050406030204" pitchFamily="18" charset="0"/>
              </a:rPr>
              <a:t>being</a:t>
            </a:r>
            <a:r>
              <a:rPr lang="en-US" dirty="0">
                <a:latin typeface="Cambria" panose="02040503050406030204" pitchFamily="18" charset="0"/>
              </a:rPr>
              <a:t>.   </a:t>
            </a:r>
            <a:endParaRPr lang="hu-HU" dirty="0" smtClean="0">
              <a:latin typeface="Cambria" panose="02040503050406030204" pitchFamily="18" charset="0"/>
            </a:endParaRPr>
          </a:p>
          <a:p>
            <a:r>
              <a:rPr lang="en-US" dirty="0" err="1" smtClean="0">
                <a:latin typeface="Cambria" panose="02040503050406030204" pitchFamily="18" charset="0"/>
              </a:rPr>
              <a:t>HiAP</a:t>
            </a:r>
            <a:r>
              <a:rPr lang="en-US" dirty="0" smtClean="0">
                <a:latin typeface="Cambria" panose="02040503050406030204" pitchFamily="18" charset="0"/>
              </a:rPr>
              <a:t>   </a:t>
            </a:r>
            <a:r>
              <a:rPr lang="en-US" dirty="0">
                <a:latin typeface="Cambria" panose="02040503050406030204" pitchFamily="18" charset="0"/>
              </a:rPr>
              <a:t>encourages   other   sectors   to   get   involved   and   inform   decisions   in   </a:t>
            </a:r>
            <a:r>
              <a:rPr lang="en-US" dirty="0" smtClean="0">
                <a:latin typeface="Cambria" panose="02040503050406030204" pitchFamily="18" charset="0"/>
              </a:rPr>
              <a:t>policies.</a:t>
            </a:r>
            <a:r>
              <a:rPr lang="hu-HU" dirty="0" smtClean="0">
                <a:latin typeface="Cambria" panose="02040503050406030204" pitchFamily="18" charset="0"/>
              </a:rPr>
              <a:t> </a:t>
            </a:r>
            <a:r>
              <a:rPr lang="en-US" dirty="0" smtClean="0">
                <a:latin typeface="Cambria" panose="02040503050406030204" pitchFamily="18" charset="0"/>
              </a:rPr>
              <a:t>Through   </a:t>
            </a:r>
            <a:r>
              <a:rPr lang="en-US" dirty="0">
                <a:latin typeface="Cambria" panose="02040503050406030204" pitchFamily="18" charset="0"/>
              </a:rPr>
              <a:t>partnership,   connections   can   be   thoroughly   examined   allowing   a   </a:t>
            </a:r>
            <a:r>
              <a:rPr lang="en-US" dirty="0" smtClean="0">
                <a:latin typeface="Cambria" panose="02040503050406030204" pitchFamily="18" charset="0"/>
              </a:rPr>
              <a:t>broader</a:t>
            </a:r>
            <a:r>
              <a:rPr lang="hu-HU" dirty="0" smtClean="0">
                <a:latin typeface="Cambria" panose="02040503050406030204" pitchFamily="18" charset="0"/>
              </a:rPr>
              <a:t> </a:t>
            </a:r>
            <a:r>
              <a:rPr lang="en-US" dirty="0" smtClean="0">
                <a:latin typeface="Cambria" panose="02040503050406030204" pitchFamily="18" charset="0"/>
              </a:rPr>
              <a:t>perspective </a:t>
            </a:r>
            <a:r>
              <a:rPr lang="en-US" dirty="0">
                <a:latin typeface="Cambria" panose="02040503050406030204" pitchFamily="18" charset="0"/>
              </a:rPr>
              <a:t>in the process of policy making and a more effective approach to improving </a:t>
            </a:r>
            <a:r>
              <a:rPr lang="en-US" dirty="0" smtClean="0">
                <a:latin typeface="Cambria" panose="02040503050406030204" pitchFamily="18" charset="0"/>
              </a:rPr>
              <a:t>the</a:t>
            </a:r>
            <a:r>
              <a:rPr lang="hu-HU" dirty="0" smtClean="0">
                <a:latin typeface="Cambria" panose="02040503050406030204" pitchFamily="18" charset="0"/>
              </a:rPr>
              <a:t> </a:t>
            </a:r>
            <a:r>
              <a:rPr lang="en-US" dirty="0" smtClean="0">
                <a:latin typeface="Cambria" panose="02040503050406030204" pitchFamily="18" charset="0"/>
              </a:rPr>
              <a:t>health </a:t>
            </a:r>
            <a:r>
              <a:rPr lang="en-US" dirty="0">
                <a:latin typeface="Cambria" panose="02040503050406030204" pitchFamily="18" charset="0"/>
              </a:rPr>
              <a:t>outcomes and health equity of communities.</a:t>
            </a:r>
          </a:p>
        </p:txBody>
      </p:sp>
    </p:spTree>
    <p:extLst>
      <p:ext uri="{BB962C8B-B14F-4D97-AF65-F5344CB8AC3E}">
        <p14:creationId xmlns:p14="http://schemas.microsoft.com/office/powerpoint/2010/main" val="3055851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92500" lnSpcReduction="20000"/>
          </a:bodyPr>
          <a:lstStyle/>
          <a:p>
            <a:pPr marL="0" indent="0">
              <a:buNone/>
            </a:pPr>
            <a:r>
              <a:rPr lang="hu-HU" i="1" dirty="0" smtClean="0">
                <a:latin typeface="Cambria" panose="02040503050406030204" pitchFamily="18" charset="0"/>
              </a:rPr>
              <a:t>California HiAP </a:t>
            </a:r>
            <a:r>
              <a:rPr lang="en-US" i="1" dirty="0" smtClean="0">
                <a:latin typeface="Cambria" panose="02040503050406030204" pitchFamily="18" charset="0"/>
              </a:rPr>
              <a:t>Goals</a:t>
            </a:r>
            <a:r>
              <a:rPr lang="en-US" i="1" dirty="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smtClean="0">
                <a:latin typeface="Cambria" panose="02040503050406030204" pitchFamily="18" charset="0"/>
              </a:rPr>
              <a:t>improve </a:t>
            </a:r>
            <a:r>
              <a:rPr lang="en-US" dirty="0">
                <a:latin typeface="Cambria" panose="02040503050406030204" pitchFamily="18" charset="0"/>
              </a:rPr>
              <a:t>air and water </a:t>
            </a:r>
            <a:r>
              <a:rPr lang="en-US" dirty="0" smtClean="0">
                <a:latin typeface="Cambria" panose="02040503050406030204" pitchFamily="18" charset="0"/>
              </a:rPr>
              <a:t>quality</a:t>
            </a:r>
            <a:endParaRPr lang="hu-HU" dirty="0" smtClean="0">
              <a:latin typeface="Cambria" panose="02040503050406030204" pitchFamily="18" charset="0"/>
            </a:endParaRPr>
          </a:p>
          <a:p>
            <a:r>
              <a:rPr lang="en-US" dirty="0" smtClean="0">
                <a:latin typeface="Cambria" panose="02040503050406030204" pitchFamily="18" charset="0"/>
              </a:rPr>
              <a:t>protect </a:t>
            </a:r>
            <a:r>
              <a:rPr lang="en-US" dirty="0">
                <a:latin typeface="Cambria" panose="02040503050406030204" pitchFamily="18" charset="0"/>
              </a:rPr>
              <a:t>natural resources and agriculture </a:t>
            </a:r>
            <a:r>
              <a:rPr lang="en-US" dirty="0" smtClean="0">
                <a:latin typeface="Cambria" panose="02040503050406030204" pitchFamily="18" charset="0"/>
              </a:rPr>
              <a:t>lands</a:t>
            </a:r>
            <a:endParaRPr lang="hu-HU" dirty="0" smtClean="0">
              <a:latin typeface="Cambria" panose="02040503050406030204" pitchFamily="18" charset="0"/>
            </a:endParaRPr>
          </a:p>
          <a:p>
            <a:r>
              <a:rPr lang="en-US" dirty="0" smtClean="0">
                <a:latin typeface="Cambria" panose="02040503050406030204" pitchFamily="18" charset="0"/>
              </a:rPr>
              <a:t>increase </a:t>
            </a:r>
            <a:r>
              <a:rPr lang="en-US" dirty="0">
                <a:latin typeface="Cambria" panose="02040503050406030204" pitchFamily="18" charset="0"/>
              </a:rPr>
              <a:t>the availability of affordable </a:t>
            </a:r>
            <a:r>
              <a:rPr lang="en-US" dirty="0" smtClean="0">
                <a:latin typeface="Cambria" panose="02040503050406030204" pitchFamily="18" charset="0"/>
              </a:rPr>
              <a:t>housing</a:t>
            </a:r>
            <a:endParaRPr lang="hu-HU" dirty="0" smtClean="0">
              <a:latin typeface="Cambria" panose="02040503050406030204" pitchFamily="18" charset="0"/>
            </a:endParaRPr>
          </a:p>
          <a:p>
            <a:r>
              <a:rPr lang="en-US" dirty="0" smtClean="0">
                <a:latin typeface="Cambria" panose="02040503050406030204" pitchFamily="18" charset="0"/>
              </a:rPr>
              <a:t>improve </a:t>
            </a:r>
            <a:r>
              <a:rPr lang="en-US" dirty="0">
                <a:latin typeface="Cambria" panose="02040503050406030204" pitchFamily="18" charset="0"/>
              </a:rPr>
              <a:t>infrastructure </a:t>
            </a:r>
            <a:r>
              <a:rPr lang="en-US" dirty="0" smtClean="0">
                <a:latin typeface="Cambria" panose="02040503050406030204" pitchFamily="18" charset="0"/>
              </a:rPr>
              <a:t>systems</a:t>
            </a:r>
            <a:endParaRPr lang="hu-HU" dirty="0" smtClean="0">
              <a:latin typeface="Cambria" panose="02040503050406030204" pitchFamily="18" charset="0"/>
            </a:endParaRPr>
          </a:p>
          <a:p>
            <a:r>
              <a:rPr lang="en-US" dirty="0" smtClean="0">
                <a:latin typeface="Cambria" panose="02040503050406030204" pitchFamily="18" charset="0"/>
              </a:rPr>
              <a:t>promote </a:t>
            </a:r>
            <a:r>
              <a:rPr lang="en-US" dirty="0">
                <a:latin typeface="Cambria" panose="02040503050406030204" pitchFamily="18" charset="0"/>
              </a:rPr>
              <a:t>public </a:t>
            </a:r>
            <a:r>
              <a:rPr lang="en-US" dirty="0" smtClean="0">
                <a:latin typeface="Cambria" panose="02040503050406030204" pitchFamily="18" charset="0"/>
              </a:rPr>
              <a:t>health </a:t>
            </a:r>
            <a:endParaRPr lang="hu-HU" dirty="0" smtClean="0">
              <a:latin typeface="Cambria" panose="02040503050406030204" pitchFamily="18" charset="0"/>
            </a:endParaRPr>
          </a:p>
          <a:p>
            <a:r>
              <a:rPr lang="en-US" dirty="0" smtClean="0">
                <a:latin typeface="Cambria" panose="02040503050406030204" pitchFamily="18" charset="0"/>
              </a:rPr>
              <a:t>plan </a:t>
            </a:r>
            <a:r>
              <a:rPr lang="en-US" dirty="0">
                <a:latin typeface="Cambria" panose="02040503050406030204" pitchFamily="18" charset="0"/>
              </a:rPr>
              <a:t>sustainable </a:t>
            </a:r>
            <a:r>
              <a:rPr lang="en-US" dirty="0" smtClean="0">
                <a:latin typeface="Cambria" panose="02040503050406030204" pitchFamily="18" charset="0"/>
              </a:rPr>
              <a:t>communities</a:t>
            </a:r>
            <a:endParaRPr lang="hu-HU" dirty="0" smtClean="0">
              <a:latin typeface="Cambria" panose="02040503050406030204" pitchFamily="18" charset="0"/>
            </a:endParaRPr>
          </a:p>
          <a:p>
            <a:r>
              <a:rPr lang="en-US" dirty="0" smtClean="0">
                <a:latin typeface="Cambria" panose="02040503050406030204" pitchFamily="18" charset="0"/>
              </a:rPr>
              <a:t>meet </a:t>
            </a:r>
            <a:r>
              <a:rPr lang="en-US" dirty="0">
                <a:latin typeface="Cambria" panose="02040503050406030204" pitchFamily="18" charset="0"/>
              </a:rPr>
              <a:t>climate change </a:t>
            </a:r>
            <a:r>
              <a:rPr lang="en-US" dirty="0" smtClean="0">
                <a:latin typeface="Cambria" panose="02040503050406030204" pitchFamily="18" charset="0"/>
              </a:rPr>
              <a:t>goals</a:t>
            </a:r>
            <a:endParaRPr lang="en-US" dirty="0">
              <a:latin typeface="Cambria" panose="02040503050406030204" pitchFamily="18" charset="0"/>
            </a:endParaRPr>
          </a:p>
        </p:txBody>
      </p:sp>
    </p:spTree>
    <p:extLst>
      <p:ext uri="{BB962C8B-B14F-4D97-AF65-F5344CB8AC3E}">
        <p14:creationId xmlns:p14="http://schemas.microsoft.com/office/powerpoint/2010/main" val="191476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sz="half" idx="1"/>
          </p:nvPr>
        </p:nvSpPr>
        <p:spPr>
          <a:xfrm>
            <a:off x="457200" y="1600200"/>
            <a:ext cx="4191000" cy="5029200"/>
          </a:xfrm>
        </p:spPr>
        <p:txBody>
          <a:bodyPr>
            <a:normAutofit fontScale="32500" lnSpcReduction="20000"/>
          </a:bodyPr>
          <a:lstStyle/>
          <a:p>
            <a:pPr marL="0" indent="0">
              <a:buNone/>
            </a:pPr>
            <a:r>
              <a:rPr lang="en-US" sz="7400" i="1" dirty="0" smtClean="0">
                <a:latin typeface="Cambria" panose="02040503050406030204" pitchFamily="18" charset="0"/>
              </a:rPr>
              <a:t>California</a:t>
            </a:r>
            <a:r>
              <a:rPr lang="hu-HU" sz="7400" i="1" dirty="0" smtClean="0">
                <a:latin typeface="Cambria" panose="02040503050406030204" pitchFamily="18" charset="0"/>
              </a:rPr>
              <a:t> HiAP</a:t>
            </a:r>
            <a:r>
              <a:rPr lang="en-US" sz="7400" i="1" dirty="0" smtClean="0">
                <a:latin typeface="Cambria" panose="02040503050406030204" pitchFamily="18" charset="0"/>
              </a:rPr>
              <a:t> </a:t>
            </a:r>
            <a:r>
              <a:rPr lang="en-US" sz="7400" i="1" dirty="0">
                <a:latin typeface="Cambria" panose="02040503050406030204" pitchFamily="18" charset="0"/>
              </a:rPr>
              <a:t>Stakeholders: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Air </a:t>
            </a:r>
            <a:r>
              <a:rPr lang="en-US" sz="5500" dirty="0">
                <a:latin typeface="Cambria" panose="02040503050406030204" pitchFamily="18" charset="0"/>
              </a:rPr>
              <a:t>Resources Board</a:t>
            </a:r>
          </a:p>
          <a:p>
            <a:r>
              <a:rPr lang="en-US" sz="5500" dirty="0" smtClean="0">
                <a:latin typeface="Cambria" panose="02040503050406030204" pitchFamily="18" charset="0"/>
              </a:rPr>
              <a:t>Office </a:t>
            </a:r>
            <a:r>
              <a:rPr lang="en-US" sz="5500" dirty="0">
                <a:latin typeface="Cambria" panose="02040503050406030204" pitchFamily="18" charset="0"/>
              </a:rPr>
              <a:t>of Attorney General</a:t>
            </a:r>
          </a:p>
          <a:p>
            <a:r>
              <a:rPr lang="en-US" sz="5500" dirty="0" smtClean="0">
                <a:latin typeface="Cambria" panose="02040503050406030204" pitchFamily="18" charset="0"/>
              </a:rPr>
              <a:t>Business</a:t>
            </a:r>
            <a:r>
              <a:rPr lang="en-US" sz="5500" dirty="0">
                <a:latin typeface="Cambria" panose="02040503050406030204" pitchFamily="18" charset="0"/>
              </a:rPr>
              <a:t>, Transportation and Housing Agency </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Community Services and Development</a:t>
            </a:r>
          </a:p>
          <a:p>
            <a:r>
              <a:rPr lang="en-US" sz="5500" dirty="0" smtClean="0">
                <a:latin typeface="Cambria" panose="02040503050406030204" pitchFamily="18" charset="0"/>
              </a:rPr>
              <a:t>Department</a:t>
            </a:r>
            <a:r>
              <a:rPr lang="hu-HU" sz="5500" dirty="0" smtClean="0">
                <a:latin typeface="Cambria" panose="02040503050406030204" pitchFamily="18" charset="0"/>
              </a:rPr>
              <a:t> </a:t>
            </a:r>
            <a:r>
              <a:rPr lang="en-US" sz="5500" dirty="0" smtClean="0">
                <a:latin typeface="Cambria" panose="02040503050406030204" pitchFamily="18" charset="0"/>
              </a:rPr>
              <a:t>of </a:t>
            </a:r>
            <a:r>
              <a:rPr lang="en-US" sz="5500" dirty="0">
                <a:latin typeface="Cambria" panose="02040503050406030204" pitchFamily="18" charset="0"/>
              </a:rPr>
              <a:t>Education </a:t>
            </a:r>
          </a:p>
          <a:p>
            <a:r>
              <a:rPr lang="en-US" sz="5500" dirty="0" smtClean="0">
                <a:latin typeface="Cambria" panose="02040503050406030204" pitchFamily="18" charset="0"/>
              </a:rPr>
              <a:t>Environmental </a:t>
            </a:r>
            <a:r>
              <a:rPr lang="en-US" sz="5500" dirty="0">
                <a:latin typeface="Cambria" panose="02040503050406030204" pitchFamily="18" charset="0"/>
              </a:rPr>
              <a:t>Protection Agency </a:t>
            </a:r>
          </a:p>
          <a:p>
            <a:r>
              <a:rPr lang="en-US" sz="5500" dirty="0" smtClean="0">
                <a:latin typeface="Cambria" panose="02040503050406030204" pitchFamily="18" charset="0"/>
              </a:rPr>
              <a:t>Department </a:t>
            </a:r>
            <a:r>
              <a:rPr lang="en-US" sz="5500" dirty="0">
                <a:latin typeface="Cambria" panose="02040503050406030204" pitchFamily="18" charset="0"/>
              </a:rPr>
              <a:t>of Finance </a:t>
            </a:r>
          </a:p>
          <a:p>
            <a:r>
              <a:rPr lang="en-US" sz="5500" dirty="0" smtClean="0">
                <a:latin typeface="Cambria" panose="02040503050406030204" pitchFamily="18" charset="0"/>
              </a:rPr>
              <a:t>Department </a:t>
            </a:r>
            <a:r>
              <a:rPr lang="en-US" sz="5500" dirty="0">
                <a:latin typeface="Cambria" panose="02040503050406030204" pitchFamily="18" charset="0"/>
              </a:rPr>
              <a:t>of Food and Agriculture </a:t>
            </a:r>
          </a:p>
          <a:p>
            <a:r>
              <a:rPr lang="en-US" sz="5500" dirty="0">
                <a:latin typeface="Cambria" panose="02040503050406030204" pitchFamily="18" charset="0"/>
              </a:rPr>
              <a:t>Department. of Forestry and Fire Protection </a:t>
            </a:r>
          </a:p>
          <a:p>
            <a:r>
              <a:rPr lang="en-US" sz="5500" dirty="0">
                <a:latin typeface="Cambria" panose="02040503050406030204" pitchFamily="18" charset="0"/>
              </a:rPr>
              <a:t>Health and Human Services Agency </a:t>
            </a:r>
          </a:p>
          <a:p>
            <a:r>
              <a:rPr lang="en-US" sz="5500" dirty="0">
                <a:latin typeface="Cambria" panose="02040503050406030204" pitchFamily="18" charset="0"/>
              </a:rPr>
              <a:t>Department. of Housing and Community Development </a:t>
            </a:r>
          </a:p>
          <a:p>
            <a:endParaRPr lang="en-US" dirty="0"/>
          </a:p>
        </p:txBody>
      </p:sp>
      <p:sp>
        <p:nvSpPr>
          <p:cNvPr id="4" name="Content Placeholder 3"/>
          <p:cNvSpPr>
            <a:spLocks noGrp="1"/>
          </p:cNvSpPr>
          <p:nvPr>
            <p:ph sz="half" idx="2"/>
          </p:nvPr>
        </p:nvSpPr>
        <p:spPr/>
        <p:txBody>
          <a:bodyPr>
            <a:normAutofit fontScale="32500" lnSpcReduction="20000"/>
          </a:bodyPr>
          <a:lstStyle/>
          <a:p>
            <a:pPr>
              <a:buFont typeface="Wingdings" panose="05000000000000000000" pitchFamily="2" charset="2"/>
              <a:buChar char="Ø"/>
            </a:pPr>
            <a:endParaRPr lang="hu-HU" sz="5500" dirty="0" smtClean="0"/>
          </a:p>
          <a:p>
            <a:pPr>
              <a:buFont typeface="Wingdings" panose="05000000000000000000" pitchFamily="2" charset="2"/>
              <a:buChar char="Ø"/>
            </a:pPr>
            <a:endParaRPr lang="hu-HU" sz="5500" dirty="0"/>
          </a:p>
          <a:p>
            <a:pPr marL="0" indent="0">
              <a:buNone/>
            </a:pPr>
            <a:endParaRPr lang="hu-HU" sz="5500" dirty="0" smtClean="0">
              <a:latin typeface="Cambria" panose="02040503050406030204" pitchFamily="18" charset="0"/>
            </a:endParaRPr>
          </a:p>
          <a:p>
            <a:r>
              <a:rPr lang="en-US" sz="5500" dirty="0" smtClean="0">
                <a:latin typeface="Cambria" panose="02040503050406030204" pitchFamily="18" charset="0"/>
              </a:rPr>
              <a:t>Labor </a:t>
            </a:r>
            <a:r>
              <a:rPr lang="en-US" sz="5500" dirty="0">
                <a:latin typeface="Cambria" panose="02040503050406030204" pitchFamily="18" charset="0"/>
              </a:rPr>
              <a:t>and Workforce Development Agency </a:t>
            </a:r>
          </a:p>
          <a:p>
            <a:r>
              <a:rPr lang="en-US" sz="5500" dirty="0">
                <a:latin typeface="Cambria" panose="02040503050406030204" pitchFamily="18" charset="0"/>
              </a:rPr>
              <a:t>Natural Resources Agency </a:t>
            </a:r>
          </a:p>
          <a:p>
            <a:r>
              <a:rPr lang="en-US" sz="5500" dirty="0">
                <a:latin typeface="Cambria" panose="02040503050406030204" pitchFamily="18" charset="0"/>
              </a:rPr>
              <a:t>Department. of Parks and Recreation </a:t>
            </a:r>
          </a:p>
          <a:p>
            <a:r>
              <a:rPr lang="en-US" sz="5500" dirty="0">
                <a:latin typeface="Cambria" panose="02040503050406030204" pitchFamily="18" charset="0"/>
              </a:rPr>
              <a:t>Office of Planning and Research </a:t>
            </a:r>
          </a:p>
          <a:p>
            <a:r>
              <a:rPr lang="en-US" sz="5500" dirty="0">
                <a:latin typeface="Cambria" panose="02040503050406030204" pitchFamily="18" charset="0"/>
              </a:rPr>
              <a:t>Department of Public Health</a:t>
            </a:r>
          </a:p>
          <a:p>
            <a:r>
              <a:rPr lang="en-US" sz="5500" dirty="0">
                <a:latin typeface="Cambria" panose="02040503050406030204" pitchFamily="18" charset="0"/>
              </a:rPr>
              <a:t>Department. of Social Services </a:t>
            </a:r>
          </a:p>
          <a:p>
            <a:r>
              <a:rPr lang="en-US" sz="5500" dirty="0">
                <a:latin typeface="Cambria" panose="02040503050406030204" pitchFamily="18" charset="0"/>
              </a:rPr>
              <a:t>Department. of Transportation </a:t>
            </a:r>
          </a:p>
          <a:p>
            <a:r>
              <a:rPr lang="en-US" sz="5500" dirty="0">
                <a:latin typeface="Cambria" panose="02040503050406030204" pitchFamily="18" charset="0"/>
              </a:rPr>
              <a:t>Office of Traffic Safety </a:t>
            </a:r>
          </a:p>
          <a:p>
            <a:endParaRPr lang="en-US" dirty="0"/>
          </a:p>
        </p:txBody>
      </p:sp>
    </p:spTree>
    <p:extLst>
      <p:ext uri="{BB962C8B-B14F-4D97-AF65-F5344CB8AC3E}">
        <p14:creationId xmlns:p14="http://schemas.microsoft.com/office/powerpoint/2010/main" val="3646073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fontScale="92500"/>
          </a:bodyPr>
          <a:lstStyle/>
          <a:p>
            <a:pPr marL="0" indent="0">
              <a:buNone/>
            </a:pPr>
            <a:r>
              <a:rPr lang="en-US" i="1" dirty="0">
                <a:latin typeface="Cambria" panose="02040503050406030204" pitchFamily="18" charset="0"/>
              </a:rPr>
              <a:t>California </a:t>
            </a:r>
            <a:r>
              <a:rPr lang="hu-HU" i="1" dirty="0" smtClean="0">
                <a:latin typeface="Cambria" panose="02040503050406030204" pitchFamily="18" charset="0"/>
              </a:rPr>
              <a:t>HiAP</a:t>
            </a:r>
            <a:r>
              <a:rPr lang="en-US" i="1" dirty="0" smtClean="0">
                <a:latin typeface="Cambria" panose="02040503050406030204" pitchFamily="18" charset="0"/>
              </a:rPr>
              <a:t> </a:t>
            </a:r>
            <a:r>
              <a:rPr lang="en-US" i="1" dirty="0">
                <a:latin typeface="Cambria" panose="02040503050406030204" pitchFamily="18" charset="0"/>
              </a:rPr>
              <a:t>Outcome: </a:t>
            </a:r>
            <a:endParaRPr lang="hu-HU" i="1" dirty="0" smtClean="0">
              <a:latin typeface="Cambria" panose="02040503050406030204" pitchFamily="18" charset="0"/>
            </a:endParaRPr>
          </a:p>
          <a:p>
            <a:r>
              <a:rPr lang="en-US" dirty="0" smtClean="0">
                <a:latin typeface="Cambria" panose="02040503050406030204" pitchFamily="18" charset="0"/>
              </a:rPr>
              <a:t>Task </a:t>
            </a:r>
            <a:r>
              <a:rPr lang="en-US" dirty="0">
                <a:latin typeface="Cambria" panose="02040503050406030204" pitchFamily="18" charset="0"/>
              </a:rPr>
              <a:t>force members met several times and developed knowledge of the each stakeholders policy areas. They held workshops and meetings with the public where they evaluated ways to improve the health of communities. The task force then created recommendations and implementation plans to guide the development of policies. </a:t>
            </a:r>
          </a:p>
        </p:txBody>
      </p:sp>
    </p:spTree>
    <p:extLst>
      <p:ext uri="{BB962C8B-B14F-4D97-AF65-F5344CB8AC3E}">
        <p14:creationId xmlns:p14="http://schemas.microsoft.com/office/powerpoint/2010/main" val="1463799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00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smtClean="0">
                <a:latin typeface="Cambria" panose="02040503050406030204" pitchFamily="18" charset="0"/>
              </a:rPr>
              <a:t>In </a:t>
            </a:r>
            <a:r>
              <a:rPr lang="en-US" sz="7200" dirty="0">
                <a:latin typeface="Cambria" panose="02040503050406030204" pitchFamily="18" charset="0"/>
              </a:rPr>
              <a:t>August 2012, the California Department of Finance executed an Interagency Agreement between the California Department of Education, the California Department of Food and Agriculture, and California Department of Public Health to develop an interagency Office of Farm to Fork, drawing resources from all three agencies. This office will promote policies and strategies to improve access to healthy, affordable food</a:t>
            </a:r>
            <a:r>
              <a:rPr lang="en-US" sz="7200" dirty="0" smtClean="0">
                <a:latin typeface="Cambria" panose="02040503050406030204" pitchFamily="18" charset="0"/>
              </a:rPr>
              <a:t>.</a:t>
            </a:r>
            <a:endParaRPr lang="hu-HU" sz="7200"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3753819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pPr marL="0" indent="0">
              <a:buNone/>
            </a:pPr>
            <a:r>
              <a:rPr lang="hu-HU" sz="8800" i="1" dirty="0">
                <a:latin typeface="Cambria" panose="02040503050406030204" pitchFamily="18" charset="0"/>
              </a:rPr>
              <a:t>California HiAP </a:t>
            </a:r>
            <a:r>
              <a:rPr lang="hu-HU" sz="8800" i="1" dirty="0" smtClean="0">
                <a:latin typeface="Cambria" panose="02040503050406030204" pitchFamily="18" charset="0"/>
              </a:rPr>
              <a:t>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Governor’s Office of Planning and Research and CDPH have partnered to identify land use strategies to expand the availability of affordable, locally grown produce. </a:t>
            </a:r>
            <a:endParaRPr lang="hu-HU" sz="7700" dirty="0" smtClean="0">
              <a:latin typeface="Cambria" panose="02040503050406030204" pitchFamily="18" charset="0"/>
            </a:endParaRPr>
          </a:p>
          <a:p>
            <a:pPr marL="0" indent="0">
              <a:buNone/>
            </a:pPr>
            <a:endParaRPr lang="hu-HU" sz="7700" dirty="0" smtClean="0">
              <a:latin typeface="Cambria" panose="02040503050406030204" pitchFamily="18" charset="0"/>
            </a:endParaRPr>
          </a:p>
          <a:p>
            <a:pPr>
              <a:buFont typeface="Wingdings" panose="05000000000000000000" pitchFamily="2" charset="2"/>
              <a:buChar char="ü"/>
            </a:pPr>
            <a:r>
              <a:rPr lang="en-US" sz="7700" dirty="0" smtClean="0">
                <a:latin typeface="Cambria" panose="02040503050406030204" pitchFamily="18" charset="0"/>
              </a:rPr>
              <a:t>The </a:t>
            </a:r>
            <a:r>
              <a:rPr lang="en-US" sz="7700" dirty="0">
                <a:latin typeface="Cambria" panose="02040503050406030204" pitchFamily="18" charset="0"/>
              </a:rPr>
              <a:t>Task Force hosted an orientation workshop called Complete Streets: Designing for Pedestrian and Bicycle Safety for staff from nine different agencies, in order to provide an opportunity for </a:t>
            </a:r>
            <a:r>
              <a:rPr lang="hu-HU" sz="7700" dirty="0" smtClean="0">
                <a:latin typeface="Cambria" panose="02040503050406030204" pitchFamily="18" charset="0"/>
              </a:rPr>
              <a:t>collaboration </a:t>
            </a:r>
            <a:r>
              <a:rPr lang="en-US" sz="7700" dirty="0" smtClean="0">
                <a:latin typeface="Cambria" panose="02040503050406030204" pitchFamily="18" charset="0"/>
              </a:rPr>
              <a:t>among </a:t>
            </a:r>
            <a:r>
              <a:rPr lang="hu-HU" sz="7700" dirty="0" smtClean="0">
                <a:latin typeface="Cambria" panose="02040503050406030204" pitchFamily="18" charset="0"/>
              </a:rPr>
              <a:t>agencies </a:t>
            </a:r>
            <a:endParaRPr lang="en-US" sz="7700" dirty="0">
              <a:latin typeface="Cambria" panose="02040503050406030204" pitchFamily="18" charset="0"/>
            </a:endParaRPr>
          </a:p>
          <a:p>
            <a:endParaRPr lang="en-US" dirty="0"/>
          </a:p>
        </p:txBody>
      </p:sp>
    </p:spTree>
    <p:extLst>
      <p:ext uri="{BB962C8B-B14F-4D97-AF65-F5344CB8AC3E}">
        <p14:creationId xmlns:p14="http://schemas.microsoft.com/office/powerpoint/2010/main" val="10296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Examples of using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hu-HU" i="1" dirty="0">
                <a:latin typeface="Cambria" panose="02040503050406030204" pitchFamily="18" charset="0"/>
              </a:rPr>
              <a:t>Example: </a:t>
            </a:r>
            <a:r>
              <a:rPr lang="hu-HU" i="1" dirty="0" smtClean="0">
                <a:latin typeface="Cambria" panose="02040503050406030204" pitchFamily="18" charset="0"/>
              </a:rPr>
              <a:t>British Columbia, Canada 2005</a:t>
            </a:r>
          </a:p>
          <a:p>
            <a:r>
              <a:rPr lang="en-US" dirty="0" err="1">
                <a:latin typeface="Cambria" panose="02040503050406030204" pitchFamily="18" charset="0"/>
              </a:rPr>
              <a:t>ActNow</a:t>
            </a:r>
            <a:r>
              <a:rPr lang="en-US" dirty="0">
                <a:latin typeface="Cambria" panose="02040503050406030204" pitchFamily="18" charset="0"/>
              </a:rPr>
              <a:t> BC was launched in 2005 to help implement initiatives that would increase the health of all British Columbians by 2010. </a:t>
            </a:r>
          </a:p>
        </p:txBody>
      </p:sp>
    </p:spTree>
    <p:extLst>
      <p:ext uri="{BB962C8B-B14F-4D97-AF65-F5344CB8AC3E}">
        <p14:creationId xmlns:p14="http://schemas.microsoft.com/office/powerpoint/2010/main" val="2560775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a:bodyPr>
          <a:lstStyle/>
          <a:p>
            <a:pPr marL="0" indent="0">
              <a:buNone/>
            </a:pPr>
            <a:r>
              <a:rPr lang="hu-HU" i="1" dirty="0" smtClean="0">
                <a:latin typeface="Cambria" panose="02040503050406030204" pitchFamily="18" charset="0"/>
              </a:rPr>
              <a:t>ActNowBC Goals</a:t>
            </a:r>
            <a:r>
              <a:rPr lang="en-US" i="1" dirty="0" smtClean="0">
                <a:latin typeface="Cambria" panose="02040503050406030204" pitchFamily="18" charset="0"/>
              </a:rPr>
              <a:t>: </a:t>
            </a:r>
            <a:endParaRPr lang="hu-HU" i="1" dirty="0" smtClean="0">
              <a:latin typeface="Cambria" panose="02040503050406030204" pitchFamily="18" charset="0"/>
            </a:endParaRPr>
          </a:p>
          <a:p>
            <a:pPr marL="0" indent="0">
              <a:buNone/>
            </a:pPr>
            <a:r>
              <a:rPr lang="en-US" dirty="0" smtClean="0">
                <a:latin typeface="Cambria" panose="02040503050406030204" pitchFamily="18" charset="0"/>
              </a:rPr>
              <a:t>Identify </a:t>
            </a:r>
            <a:r>
              <a:rPr lang="en-US" dirty="0">
                <a:latin typeface="Cambria" panose="02040503050406030204" pitchFamily="18" charset="0"/>
              </a:rPr>
              <a:t>ways </a:t>
            </a:r>
            <a:r>
              <a:rPr lang="en-US" dirty="0" smtClean="0">
                <a:latin typeface="Cambria" panose="02040503050406030204" pitchFamily="18" charset="0"/>
              </a:rPr>
              <a:t>to</a:t>
            </a:r>
            <a:r>
              <a:rPr lang="hu-HU" dirty="0" smtClean="0">
                <a:latin typeface="Cambria" panose="02040503050406030204" pitchFamily="18" charset="0"/>
              </a:rPr>
              <a:t>...</a:t>
            </a:r>
          </a:p>
          <a:p>
            <a:r>
              <a:rPr lang="en-US" dirty="0">
                <a:latin typeface="Cambria" panose="02040503050406030204" pitchFamily="18" charset="0"/>
              </a:rPr>
              <a:t>To improve health by reducing tobacco </a:t>
            </a:r>
            <a:r>
              <a:rPr lang="en-US" dirty="0" smtClean="0">
                <a:latin typeface="Cambria" panose="02040503050406030204" pitchFamily="18" charset="0"/>
              </a:rPr>
              <a:t>use</a:t>
            </a:r>
            <a:endParaRPr lang="hu-HU" dirty="0" smtClean="0">
              <a:latin typeface="Cambria" panose="02040503050406030204" pitchFamily="18" charset="0"/>
            </a:endParaRPr>
          </a:p>
          <a:p>
            <a:r>
              <a:rPr lang="hu-HU" dirty="0">
                <a:latin typeface="Cambria" panose="02040503050406030204" pitchFamily="18" charset="0"/>
              </a:rPr>
              <a:t>E</a:t>
            </a:r>
            <a:r>
              <a:rPr lang="en-US" dirty="0" smtClean="0">
                <a:latin typeface="Cambria" panose="02040503050406030204" pitchFamily="18" charset="0"/>
              </a:rPr>
              <a:t>at</a:t>
            </a:r>
            <a:r>
              <a:rPr lang="hu-HU" dirty="0" smtClean="0">
                <a:latin typeface="Cambria" panose="02040503050406030204" pitchFamily="18" charset="0"/>
              </a:rPr>
              <a:t> more</a:t>
            </a:r>
            <a:r>
              <a:rPr lang="en-US" dirty="0" smtClean="0">
                <a:latin typeface="Cambria" panose="02040503050406030204" pitchFamily="18" charset="0"/>
              </a:rPr>
              <a:t> </a:t>
            </a:r>
            <a:r>
              <a:rPr lang="en-US" dirty="0">
                <a:latin typeface="Cambria" panose="02040503050406030204" pitchFamily="18" charset="0"/>
              </a:rPr>
              <a:t>healthy </a:t>
            </a:r>
            <a:r>
              <a:rPr lang="en-US" dirty="0" smtClean="0">
                <a:latin typeface="Cambria" panose="02040503050406030204" pitchFamily="18" charset="0"/>
              </a:rPr>
              <a:t>foods</a:t>
            </a:r>
            <a:endParaRPr lang="hu-HU" dirty="0" smtClean="0">
              <a:latin typeface="Cambria" panose="02040503050406030204" pitchFamily="18" charset="0"/>
            </a:endParaRPr>
          </a:p>
          <a:p>
            <a:r>
              <a:rPr lang="hu-HU" dirty="0" smtClean="0">
                <a:latin typeface="Cambria" panose="02040503050406030204" pitchFamily="18" charset="0"/>
              </a:rPr>
              <a:t>Be</a:t>
            </a:r>
            <a:r>
              <a:rPr lang="en-US" dirty="0" smtClean="0">
                <a:latin typeface="Cambria" panose="02040503050406030204" pitchFamily="18" charset="0"/>
              </a:rPr>
              <a:t> </a:t>
            </a:r>
            <a:r>
              <a:rPr lang="en-US" dirty="0">
                <a:latin typeface="Cambria" panose="02040503050406030204" pitchFamily="18" charset="0"/>
              </a:rPr>
              <a:t>more </a:t>
            </a:r>
            <a:r>
              <a:rPr lang="en-US" dirty="0" smtClean="0">
                <a:latin typeface="Cambria" panose="02040503050406030204" pitchFamily="18" charset="0"/>
              </a:rPr>
              <a:t>active</a:t>
            </a:r>
            <a:endParaRPr lang="hu-HU" dirty="0" smtClean="0">
              <a:latin typeface="Cambria" panose="02040503050406030204" pitchFamily="18" charset="0"/>
            </a:endParaRPr>
          </a:p>
          <a:p>
            <a:r>
              <a:rPr lang="hu-HU" dirty="0" smtClean="0">
                <a:latin typeface="Cambria" panose="02040503050406030204" pitchFamily="18" charset="0"/>
              </a:rPr>
              <a:t>Make</a:t>
            </a:r>
            <a:r>
              <a:rPr lang="en-US" dirty="0" smtClean="0">
                <a:latin typeface="Cambria" panose="02040503050406030204" pitchFamily="18" charset="0"/>
              </a:rPr>
              <a:t> </a:t>
            </a:r>
            <a:r>
              <a:rPr lang="en-US" dirty="0">
                <a:latin typeface="Cambria" panose="02040503050406030204" pitchFamily="18" charset="0"/>
              </a:rPr>
              <a:t>healthy choices during </a:t>
            </a:r>
            <a:r>
              <a:rPr lang="en-US" dirty="0" smtClean="0">
                <a:latin typeface="Cambria" panose="02040503050406030204" pitchFamily="18" charset="0"/>
              </a:rPr>
              <a:t>pregnancy</a:t>
            </a:r>
            <a:endParaRPr lang="hu-HU" dirty="0" smtClean="0">
              <a:latin typeface="Cambria" panose="02040503050406030204" pitchFamily="18" charset="0"/>
            </a:endParaRPr>
          </a:p>
          <a:p>
            <a:r>
              <a:rPr lang="hu-HU" dirty="0" smtClean="0">
                <a:latin typeface="Cambria" panose="02040503050406030204" pitchFamily="18" charset="0"/>
              </a:rPr>
              <a:t>Improve </a:t>
            </a:r>
            <a:r>
              <a:rPr lang="en-US" dirty="0" smtClean="0">
                <a:latin typeface="Cambria" panose="02040503050406030204" pitchFamily="18" charset="0"/>
              </a:rPr>
              <a:t>air </a:t>
            </a:r>
            <a:r>
              <a:rPr lang="en-US" dirty="0">
                <a:latin typeface="Cambria" panose="02040503050406030204" pitchFamily="18" charset="0"/>
              </a:rPr>
              <a:t>and water </a:t>
            </a:r>
            <a:r>
              <a:rPr lang="en-US" dirty="0" smtClean="0">
                <a:latin typeface="Cambria" panose="02040503050406030204" pitchFamily="18" charset="0"/>
              </a:rPr>
              <a:t>quality</a:t>
            </a:r>
            <a:endParaRPr lang="hu-HU" dirty="0" smtClean="0">
              <a:latin typeface="Cambria" panose="02040503050406030204" pitchFamily="18" charset="0"/>
            </a:endParaRPr>
          </a:p>
        </p:txBody>
      </p:sp>
    </p:spTree>
    <p:extLst>
      <p:ext uri="{BB962C8B-B14F-4D97-AF65-F5344CB8AC3E}">
        <p14:creationId xmlns:p14="http://schemas.microsoft.com/office/powerpoint/2010/main" val="160429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p:txBody>
          <a:bodyPr>
            <a:normAutofit fontScale="32500" lnSpcReduction="20000"/>
          </a:bodyPr>
          <a:lstStyle/>
          <a:p>
            <a:pPr marL="0" indent="0">
              <a:buNone/>
            </a:pPr>
            <a:r>
              <a:rPr lang="hu-HU" sz="7400" i="1" dirty="0" smtClean="0">
                <a:latin typeface="Cambria" panose="02040503050406030204" pitchFamily="18" charset="0"/>
              </a:rPr>
              <a:t>ActNowBC </a:t>
            </a:r>
            <a:r>
              <a:rPr lang="en-US" sz="7400" i="1" dirty="0" smtClean="0">
                <a:latin typeface="Cambria" panose="02040503050406030204" pitchFamily="18" charset="0"/>
              </a:rPr>
              <a:t>Stakeholders</a:t>
            </a:r>
            <a:r>
              <a:rPr lang="en-US" sz="7400" i="1" dirty="0">
                <a:latin typeface="Cambria" panose="02040503050406030204" pitchFamily="18" charset="0"/>
              </a:rPr>
              <a:t>: </a:t>
            </a:r>
            <a:endParaRPr lang="hu-HU" sz="7400" i="1" dirty="0" smtClean="0">
              <a:latin typeface="Cambria" panose="02040503050406030204" pitchFamily="18" charset="0"/>
            </a:endParaRPr>
          </a:p>
          <a:p>
            <a:pPr marL="0" indent="0">
              <a:buNone/>
            </a:pPr>
            <a:endParaRPr lang="en-US" sz="7400" dirty="0">
              <a:latin typeface="Cambria" panose="02040503050406030204" pitchFamily="18" charset="0"/>
            </a:endParaRPr>
          </a:p>
          <a:p>
            <a:r>
              <a:rPr lang="en-US" sz="5500" dirty="0" smtClean="0">
                <a:latin typeface="Cambria" panose="02040503050406030204" pitchFamily="18" charset="0"/>
              </a:rPr>
              <a:t>British </a:t>
            </a:r>
            <a:r>
              <a:rPr lang="en-US" sz="5500" dirty="0">
                <a:latin typeface="Cambria" panose="02040503050406030204" pitchFamily="18" charset="0"/>
              </a:rPr>
              <a:t>Columbia Lung Association </a:t>
            </a:r>
          </a:p>
          <a:p>
            <a:r>
              <a:rPr lang="en-US" sz="5500" dirty="0" smtClean="0">
                <a:latin typeface="Cambria" panose="02040503050406030204" pitchFamily="18" charset="0"/>
              </a:rPr>
              <a:t>Canadian </a:t>
            </a:r>
            <a:r>
              <a:rPr lang="en-US" sz="5500" dirty="0">
                <a:latin typeface="Cambria" panose="02040503050406030204" pitchFamily="18" charset="0"/>
              </a:rPr>
              <a:t>Diabetes Association Pacific</a:t>
            </a:r>
          </a:p>
          <a:p>
            <a:r>
              <a:rPr lang="en-US" sz="5500" dirty="0" smtClean="0">
                <a:latin typeface="Cambria" panose="02040503050406030204" pitchFamily="18" charset="0"/>
              </a:rPr>
              <a:t>Heart </a:t>
            </a:r>
            <a:r>
              <a:rPr lang="en-US" sz="5500" dirty="0">
                <a:latin typeface="Cambria" panose="02040503050406030204" pitchFamily="18" charset="0"/>
              </a:rPr>
              <a:t>and Stroke Foundation </a:t>
            </a:r>
          </a:p>
          <a:p>
            <a:r>
              <a:rPr lang="en-US" sz="5500" dirty="0" smtClean="0">
                <a:latin typeface="Cambria" panose="02040503050406030204" pitchFamily="18" charset="0"/>
              </a:rPr>
              <a:t>Canadian </a:t>
            </a:r>
            <a:r>
              <a:rPr lang="en-US" sz="5500" dirty="0">
                <a:latin typeface="Cambria" panose="02040503050406030204" pitchFamily="18" charset="0"/>
              </a:rPr>
              <a:t>Cancer Society </a:t>
            </a:r>
          </a:p>
          <a:p>
            <a:r>
              <a:rPr lang="en-US" sz="5500" dirty="0" smtClean="0">
                <a:latin typeface="Cambria" panose="02040503050406030204" pitchFamily="18" charset="0"/>
              </a:rPr>
              <a:t>Union </a:t>
            </a:r>
            <a:r>
              <a:rPr lang="en-US" sz="5500" dirty="0">
                <a:latin typeface="Cambria" panose="02040503050406030204" pitchFamily="18" charset="0"/>
              </a:rPr>
              <a:t>of British Columbia Municipalities </a:t>
            </a:r>
          </a:p>
          <a:p>
            <a:r>
              <a:rPr lang="en-US" sz="5500" dirty="0" smtClean="0">
                <a:latin typeface="Cambria" panose="02040503050406030204" pitchFamily="18" charset="0"/>
              </a:rPr>
              <a:t>British </a:t>
            </a:r>
            <a:r>
              <a:rPr lang="en-US" sz="5500" dirty="0">
                <a:latin typeface="Cambria" panose="02040503050406030204" pitchFamily="18" charset="0"/>
              </a:rPr>
              <a:t>Columbia Recreation and Parks Association </a:t>
            </a:r>
          </a:p>
          <a:p>
            <a:r>
              <a:rPr lang="en-US" sz="5500" dirty="0" smtClean="0">
                <a:latin typeface="Cambria" panose="02040503050406030204" pitchFamily="18" charset="0"/>
              </a:rPr>
              <a:t>Dietitians </a:t>
            </a:r>
            <a:r>
              <a:rPr lang="en-US" sz="5500" dirty="0">
                <a:latin typeface="Cambria" panose="02040503050406030204" pitchFamily="18" charset="0"/>
              </a:rPr>
              <a:t>of Canada British Columbia Region</a:t>
            </a:r>
          </a:p>
          <a:p>
            <a:r>
              <a:rPr lang="en-US" sz="5500" dirty="0" smtClean="0">
                <a:latin typeface="Cambria" panose="02040503050406030204" pitchFamily="18" charset="0"/>
              </a:rPr>
              <a:t>British </a:t>
            </a:r>
            <a:r>
              <a:rPr lang="en-US" sz="5500" dirty="0">
                <a:latin typeface="Cambria" panose="02040503050406030204" pitchFamily="18" charset="0"/>
              </a:rPr>
              <a:t>Columbia Pediatric </a:t>
            </a:r>
            <a:r>
              <a:rPr lang="en-US" sz="5500" dirty="0" smtClean="0">
                <a:latin typeface="Cambria" panose="02040503050406030204" pitchFamily="18" charset="0"/>
              </a:rPr>
              <a:t>Society</a:t>
            </a:r>
            <a:endParaRPr lang="hu-HU" sz="5500" dirty="0" smtClean="0">
              <a:latin typeface="Cambria" panose="02040503050406030204" pitchFamily="18" charset="0"/>
            </a:endParaRPr>
          </a:p>
          <a:p>
            <a:r>
              <a:rPr lang="en-US" sz="5500" dirty="0" smtClean="0">
                <a:latin typeface="Cambria" panose="02040503050406030204" pitchFamily="18" charset="0"/>
              </a:rPr>
              <a:t>Public </a:t>
            </a:r>
            <a:r>
              <a:rPr lang="en-US" sz="5500" dirty="0">
                <a:latin typeface="Cambria" panose="02040503050406030204" pitchFamily="18" charset="0"/>
              </a:rPr>
              <a:t>Health Association of British Columbia</a:t>
            </a:r>
          </a:p>
          <a:p>
            <a:r>
              <a:rPr lang="en-US" sz="5500" dirty="0" smtClean="0">
                <a:latin typeface="Cambria" panose="02040503050406030204" pitchFamily="18" charset="0"/>
              </a:rPr>
              <a:t>British </a:t>
            </a:r>
            <a:r>
              <a:rPr lang="en-US" sz="5500" dirty="0">
                <a:latin typeface="Cambria" panose="02040503050406030204" pitchFamily="18" charset="0"/>
              </a:rPr>
              <a:t>Columbia Health Authorities</a:t>
            </a:r>
          </a:p>
          <a:p>
            <a:r>
              <a:rPr lang="en-US" sz="5500" dirty="0" smtClean="0">
                <a:latin typeface="Cambria" panose="02040503050406030204" pitchFamily="18" charset="0"/>
              </a:rPr>
              <a:t>Public </a:t>
            </a:r>
            <a:r>
              <a:rPr lang="en-US" sz="5500" dirty="0">
                <a:latin typeface="Cambria" panose="02040503050406030204" pitchFamily="18" charset="0"/>
              </a:rPr>
              <a:t>Health Agency of Canada</a:t>
            </a:r>
          </a:p>
          <a:p>
            <a:r>
              <a:rPr lang="en-US" sz="5500" dirty="0" smtClean="0">
                <a:latin typeface="Cambria" panose="02040503050406030204" pitchFamily="18" charset="0"/>
              </a:rPr>
              <a:t>Ministry </a:t>
            </a:r>
            <a:r>
              <a:rPr lang="en-US" sz="5500" dirty="0">
                <a:latin typeface="Cambria" panose="02040503050406030204" pitchFamily="18" charset="0"/>
              </a:rPr>
              <a:t>of Healthy Living and Sport </a:t>
            </a:r>
          </a:p>
          <a:p>
            <a:r>
              <a:rPr lang="en-US" sz="5500" dirty="0" smtClean="0">
                <a:latin typeface="Cambria" panose="02040503050406030204" pitchFamily="18" charset="0"/>
              </a:rPr>
              <a:t>2010 </a:t>
            </a:r>
            <a:r>
              <a:rPr lang="en-US" sz="5500" dirty="0">
                <a:latin typeface="Cambria" panose="02040503050406030204" pitchFamily="18" charset="0"/>
              </a:rPr>
              <a:t>Legacies Now</a:t>
            </a:r>
          </a:p>
          <a:p>
            <a:endParaRPr lang="en-US" dirty="0"/>
          </a:p>
        </p:txBody>
      </p:sp>
    </p:spTree>
    <p:extLst>
      <p:ext uri="{BB962C8B-B14F-4D97-AF65-F5344CB8AC3E}">
        <p14:creationId xmlns:p14="http://schemas.microsoft.com/office/powerpoint/2010/main" val="3677469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6" name="Content Placeholder 5"/>
          <p:cNvSpPr>
            <a:spLocks noGrp="1"/>
          </p:cNvSpPr>
          <p:nvPr>
            <p:ph idx="1"/>
          </p:nvPr>
        </p:nvSpPr>
        <p:spPr/>
        <p:txBody>
          <a:bodyPr>
            <a:normAutofit/>
          </a:bodyPr>
          <a:lstStyle/>
          <a:p>
            <a:pPr marL="0" indent="0">
              <a:buNone/>
            </a:pPr>
            <a:r>
              <a:rPr lang="hu-HU" i="1" dirty="0" smtClean="0">
                <a:latin typeface="Cambria" panose="02040503050406030204" pitchFamily="18" charset="0"/>
              </a:rPr>
              <a:t>ActNowBC </a:t>
            </a:r>
            <a:r>
              <a:rPr lang="en-US" i="1" dirty="0" smtClean="0">
                <a:latin typeface="Cambria" panose="02040503050406030204" pitchFamily="18" charset="0"/>
              </a:rPr>
              <a:t>Outcome</a:t>
            </a:r>
            <a:r>
              <a:rPr lang="en-US" i="1" dirty="0">
                <a:latin typeface="Cambria" panose="02040503050406030204" pitchFamily="18" charset="0"/>
              </a:rPr>
              <a:t>: </a:t>
            </a:r>
            <a:endParaRPr lang="hu-HU" i="1" dirty="0" smtClean="0">
              <a:latin typeface="Cambria" panose="02040503050406030204" pitchFamily="18" charset="0"/>
            </a:endParaRPr>
          </a:p>
          <a:p>
            <a:r>
              <a:rPr lang="en-US" dirty="0" err="1">
                <a:latin typeface="Cambria" panose="02040503050406030204" pitchFamily="18" charset="0"/>
              </a:rPr>
              <a:t>ActNow</a:t>
            </a:r>
            <a:r>
              <a:rPr lang="en-US" dirty="0">
                <a:latin typeface="Cambria" panose="02040503050406030204" pitchFamily="18" charset="0"/>
              </a:rPr>
              <a:t> BC mandate expired in 2010, but has </a:t>
            </a:r>
            <a:r>
              <a:rPr lang="en-US" dirty="0" smtClean="0">
                <a:latin typeface="Cambria" panose="02040503050406030204" pitchFamily="18" charset="0"/>
              </a:rPr>
              <a:t>continues </a:t>
            </a:r>
            <a:r>
              <a:rPr lang="en-US" dirty="0">
                <a:latin typeface="Cambria" panose="02040503050406030204" pitchFamily="18" charset="0"/>
              </a:rPr>
              <a:t>to be an ongoing initiative. </a:t>
            </a:r>
          </a:p>
        </p:txBody>
      </p:sp>
    </p:spTree>
    <p:extLst>
      <p:ext uri="{BB962C8B-B14F-4D97-AF65-F5344CB8AC3E}">
        <p14:creationId xmlns:p14="http://schemas.microsoft.com/office/powerpoint/2010/main" val="10950368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hu-HU" sz="7200" dirty="0">
              <a:latin typeface="Cambria" panose="02040503050406030204" pitchFamily="18" charset="0"/>
            </a:endParaRPr>
          </a:p>
          <a:p>
            <a:pPr>
              <a:buFont typeface="Wingdings" panose="05000000000000000000" pitchFamily="2" charset="2"/>
              <a:buChar char="ü"/>
            </a:pPr>
            <a:r>
              <a:rPr lang="en-US" sz="7200" dirty="0">
                <a:latin typeface="Cambria" panose="02040503050406030204" pitchFamily="18" charset="0"/>
              </a:rPr>
              <a:t>Physical Activity: began initiatives to increase activities through active communities. Through a partnership with BC Recreation and Parks Association and 2010 Legacies Now, they mobilized community workshops and partnerships with organizations to promote healthy lifestyles. </a:t>
            </a:r>
          </a:p>
          <a:p>
            <a:pPr>
              <a:buFont typeface="Wingdings" panose="05000000000000000000" pitchFamily="2" charset="2"/>
              <a:buChar char="ü"/>
            </a:pPr>
            <a:endParaRPr lang="en-US" sz="7200" dirty="0">
              <a:latin typeface="Cambria" panose="02040503050406030204" pitchFamily="18" charset="0"/>
            </a:endParaRPr>
          </a:p>
          <a:p>
            <a:endParaRPr lang="en-US" dirty="0"/>
          </a:p>
        </p:txBody>
      </p:sp>
    </p:spTree>
    <p:extLst>
      <p:ext uri="{BB962C8B-B14F-4D97-AF65-F5344CB8AC3E}">
        <p14:creationId xmlns:p14="http://schemas.microsoft.com/office/powerpoint/2010/main" val="195260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Countries using a Health in All Policies Approach</a:t>
            </a:r>
            <a:endParaRPr lang="en-US" b="1" dirty="0">
              <a:latin typeface="Cambria" panose="02040503050406030204" pitchFamily="18" charset="0"/>
            </a:endParaRPr>
          </a:p>
        </p:txBody>
      </p:sp>
      <p:pic>
        <p:nvPicPr>
          <p:cNvPr id="3074" name="Picture 2" descr="C:\Users\CCC Laptop\Downloads\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6629400" cy="5197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8607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ambria" panose="02040503050406030204" pitchFamily="18" charset="0"/>
              </a:rPr>
              <a:t>Examples of using a Health in All Policies approach</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marL="0" indent="0">
              <a:buNone/>
            </a:pPr>
            <a:r>
              <a:rPr lang="hu-HU" sz="8800" i="1" dirty="0" smtClean="0">
                <a:latin typeface="Cambria" panose="02040503050406030204" pitchFamily="18" charset="0"/>
              </a:rPr>
              <a:t>ActNowBC Successes</a:t>
            </a:r>
            <a:r>
              <a:rPr lang="hu-HU" sz="8800" i="1" dirty="0">
                <a:latin typeface="Cambria" panose="02040503050406030204" pitchFamily="18" charset="0"/>
              </a:rPr>
              <a:t>: </a:t>
            </a:r>
            <a:endParaRPr lang="hu-HU" sz="8800" i="1" dirty="0" smtClean="0">
              <a:latin typeface="Cambria" panose="02040503050406030204" pitchFamily="18" charset="0"/>
            </a:endParaRPr>
          </a:p>
          <a:p>
            <a:pPr marL="0" indent="0">
              <a:buNone/>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Healthy Eating: BC School Fruit and Vegetable Snack Program was established that used 10 pilot schools to receive BC fruit and vegetables twice a week. This was done through a partnership with BC Agriculture in the Classroom and the Ministries of Health, Education and Agriculture and Lands. 3300 Elementary Children received 6600 fruits and vegetables per week. Parents and children reported positive changes in their personal health and school lives. </a:t>
            </a:r>
          </a:p>
          <a:p>
            <a:pPr>
              <a:buFont typeface="Wingdings" panose="05000000000000000000" pitchFamily="2" charset="2"/>
              <a:buChar char="ü"/>
            </a:pPr>
            <a:endParaRPr lang="en-US" sz="7700" dirty="0">
              <a:latin typeface="Cambria" panose="02040503050406030204" pitchFamily="18" charset="0"/>
            </a:endParaRPr>
          </a:p>
          <a:p>
            <a:pPr>
              <a:buFont typeface="Wingdings" panose="05000000000000000000" pitchFamily="2" charset="2"/>
              <a:buChar char="ü"/>
            </a:pPr>
            <a:r>
              <a:rPr lang="en-US" sz="7700" dirty="0">
                <a:latin typeface="Cambria" panose="02040503050406030204" pitchFamily="18" charset="0"/>
              </a:rPr>
              <a:t>Tobacco Control: </a:t>
            </a:r>
            <a:r>
              <a:rPr lang="en-US" sz="7700" dirty="0" err="1">
                <a:latin typeface="Cambria" panose="02040503050406030204" pitchFamily="18" charset="0"/>
              </a:rPr>
              <a:t>QuitNow</a:t>
            </a:r>
            <a:r>
              <a:rPr lang="en-US" sz="7700" dirty="0">
                <a:latin typeface="Cambria" panose="02040503050406030204" pitchFamily="18" charset="0"/>
              </a:rPr>
              <a:t> Services were formed to increase cessation services to smokers. This was done through a partnership with the BC Lung Association and the Ministry of Health. A toll free counseling and intervention service was established and in 2006 over 1,000 persons were assisted by phone. </a:t>
            </a:r>
          </a:p>
          <a:p>
            <a:endParaRPr lang="en-US" dirty="0"/>
          </a:p>
        </p:txBody>
      </p:sp>
    </p:spTree>
    <p:extLst>
      <p:ext uri="{BB962C8B-B14F-4D97-AF65-F5344CB8AC3E}">
        <p14:creationId xmlns:p14="http://schemas.microsoft.com/office/powerpoint/2010/main" val="1894726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Who can I contact for more information?</a:t>
            </a:r>
            <a:endParaRPr lang="en-US" b="1" dirty="0">
              <a:latin typeface="Cambria" panose="02040503050406030204" pitchFamily="18" charset="0"/>
            </a:endParaRPr>
          </a:p>
        </p:txBody>
      </p:sp>
      <p:sp>
        <p:nvSpPr>
          <p:cNvPr id="3" name="Content Placeholder 2"/>
          <p:cNvSpPr>
            <a:spLocks noGrp="1"/>
          </p:cNvSpPr>
          <p:nvPr>
            <p:ph idx="1"/>
          </p:nvPr>
        </p:nvSpPr>
        <p:spPr/>
        <p:txBody>
          <a:bodyPr/>
          <a:lstStyle/>
          <a:p>
            <a:pPr marL="0" indent="0" algn="ctr">
              <a:buNone/>
            </a:pPr>
            <a:endParaRPr lang="hu-HU" dirty="0" smtClean="0"/>
          </a:p>
          <a:p>
            <a:pPr marL="0" indent="0" fontAlgn="base">
              <a:buNone/>
            </a:pPr>
            <a:r>
              <a:rPr lang="en-US" dirty="0"/>
              <a:t>The World Health Organization Regional Office for the Western Pacific</a:t>
            </a:r>
            <a:endParaRPr lang="en-US" b="1" dirty="0"/>
          </a:p>
          <a:p>
            <a:pPr marL="0" indent="0">
              <a:buNone/>
            </a:pPr>
            <a:r>
              <a:rPr lang="en-US" dirty="0"/>
              <a:t>P.O. Box 2932</a:t>
            </a:r>
            <a:br>
              <a:rPr lang="en-US" dirty="0"/>
            </a:br>
            <a:r>
              <a:rPr lang="en-US" dirty="0"/>
              <a:t>1000 Manila</a:t>
            </a:r>
            <a:br>
              <a:rPr lang="en-US" dirty="0"/>
            </a:br>
            <a:r>
              <a:rPr lang="en-US" dirty="0"/>
              <a:t>Philippines </a:t>
            </a:r>
            <a:br>
              <a:rPr lang="en-US" dirty="0"/>
            </a:br>
            <a:r>
              <a:rPr lang="en-US" dirty="0"/>
              <a:t>Telephone: </a:t>
            </a:r>
            <a:r>
              <a:rPr lang="en-US" dirty="0">
                <a:sym typeface="Wingdings 2"/>
              </a:rPr>
              <a:t></a:t>
            </a:r>
            <a:r>
              <a:rPr lang="en-US" dirty="0"/>
              <a:t>+63 2 528 8001</a:t>
            </a:r>
            <a:br>
              <a:rPr lang="en-US" dirty="0"/>
            </a:br>
            <a:r>
              <a:rPr lang="en-US" dirty="0"/>
              <a:t>Email: </a:t>
            </a:r>
            <a:r>
              <a:rPr lang="en-US" dirty="0">
                <a:sym typeface="Webdings"/>
              </a:rPr>
              <a:t></a:t>
            </a:r>
            <a:r>
              <a:rPr lang="en-US" dirty="0"/>
              <a:t> </a:t>
            </a:r>
            <a:r>
              <a:rPr lang="en-US" u="sng" dirty="0">
                <a:hlinkClick r:id="rId2"/>
              </a:rPr>
              <a:t>pio@wpro.who.int</a:t>
            </a:r>
            <a:r>
              <a:rPr lang="en-US" dirty="0"/>
              <a:t> </a:t>
            </a:r>
            <a:endParaRPr lang="en-US" dirty="0">
              <a:latin typeface="Cambria" panose="02040503050406030204" pitchFamily="18" charset="0"/>
            </a:endParaRPr>
          </a:p>
        </p:txBody>
      </p:sp>
    </p:spTree>
    <p:extLst>
      <p:ext uri="{BB962C8B-B14F-4D97-AF65-F5344CB8AC3E}">
        <p14:creationId xmlns:p14="http://schemas.microsoft.com/office/powerpoint/2010/main" val="318131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What is the history of Health in All Policies?</a:t>
            </a:r>
            <a:endParaRPr lang="en-US" b="1" dirty="0">
              <a:latin typeface="Cambria" panose="02040503050406030204" pitchFamily="18" charset="0"/>
            </a:endParaRPr>
          </a:p>
        </p:txBody>
      </p:sp>
      <p:sp>
        <p:nvSpPr>
          <p:cNvPr id="3" name="Content Placeholder 2"/>
          <p:cNvSpPr>
            <a:spLocks noGrp="1"/>
          </p:cNvSpPr>
          <p:nvPr>
            <p:ph idx="1"/>
          </p:nvPr>
        </p:nvSpPr>
        <p:spPr>
          <a:xfrm>
            <a:off x="457200" y="1600200"/>
            <a:ext cx="8382000" cy="4800600"/>
          </a:xfrm>
        </p:spPr>
        <p:txBody>
          <a:bodyPr>
            <a:normAutofit fontScale="85000" lnSpcReduction="20000"/>
          </a:bodyPr>
          <a:lstStyle/>
          <a:p>
            <a:r>
              <a:rPr lang="en-US" dirty="0">
                <a:latin typeface="Cambria" panose="02040503050406030204" pitchFamily="18" charset="0"/>
              </a:rPr>
              <a:t>The term “Health in All Policies” was first created in the early </a:t>
            </a:r>
            <a:r>
              <a:rPr lang="en-US" dirty="0" smtClean="0">
                <a:latin typeface="Cambria" panose="02040503050406030204" pitchFamily="18" charset="0"/>
              </a:rPr>
              <a:t>1990’s</a:t>
            </a:r>
            <a:r>
              <a:rPr lang="hu-HU" dirty="0" smtClean="0">
                <a:latin typeface="Cambria" panose="02040503050406030204" pitchFamily="18" charset="0"/>
              </a:rPr>
              <a:t> </a:t>
            </a:r>
            <a:r>
              <a:rPr lang="en-US" dirty="0" smtClean="0">
                <a:latin typeface="Cambria" panose="02040503050406030204" pitchFamily="18" charset="0"/>
              </a:rPr>
              <a:t>however</a:t>
            </a:r>
            <a:r>
              <a:rPr lang="en-US" dirty="0">
                <a:latin typeface="Cambria" panose="02040503050406030204" pitchFamily="18" charset="0"/>
              </a:rPr>
              <a:t>, it was </a:t>
            </a:r>
            <a:r>
              <a:rPr lang="en-US" dirty="0" smtClean="0">
                <a:latin typeface="Cambria" panose="02040503050406030204" pitchFamily="18" charset="0"/>
              </a:rPr>
              <a:t>more</a:t>
            </a:r>
            <a:r>
              <a:rPr lang="hu-HU" dirty="0" smtClean="0">
                <a:latin typeface="Cambria" panose="02040503050406030204" pitchFamily="18" charset="0"/>
              </a:rPr>
              <a:t> </a:t>
            </a:r>
            <a:r>
              <a:rPr lang="en-US" dirty="0" smtClean="0">
                <a:latin typeface="Cambria" panose="02040503050406030204" pitchFamily="18" charset="0"/>
              </a:rPr>
              <a:t>thoroughly </a:t>
            </a:r>
            <a:r>
              <a:rPr lang="en-US" dirty="0">
                <a:latin typeface="Cambria" panose="02040503050406030204" pitchFamily="18" charset="0"/>
              </a:rPr>
              <a:t>defined in 2006 during the Finnish presidency of the EU. </a:t>
            </a:r>
          </a:p>
          <a:p>
            <a:r>
              <a:rPr lang="en-US" dirty="0" smtClean="0">
                <a:latin typeface="Cambria" panose="02040503050406030204" pitchFamily="18" charset="0"/>
              </a:rPr>
              <a:t>The </a:t>
            </a:r>
            <a:r>
              <a:rPr lang="en-US" dirty="0">
                <a:latin typeface="Cambria" panose="02040503050406030204" pitchFamily="18" charset="0"/>
              </a:rPr>
              <a:t>EU worked to adopt a </a:t>
            </a:r>
            <a:r>
              <a:rPr lang="en-US" dirty="0" err="1">
                <a:latin typeface="Cambria" panose="02040503050406030204" pitchFamily="18" charset="0"/>
              </a:rPr>
              <a:t>HiAP</a:t>
            </a:r>
            <a:r>
              <a:rPr lang="en-US" dirty="0">
                <a:latin typeface="Cambria" panose="02040503050406030204" pitchFamily="18" charset="0"/>
              </a:rPr>
              <a:t> approach to policymaking that helped to strengthen policy decisions and partnerships. </a:t>
            </a:r>
            <a:endParaRPr lang="en-US" dirty="0" smtClean="0">
              <a:latin typeface="Cambria" panose="02040503050406030204" pitchFamily="18" charset="0"/>
            </a:endParaRPr>
          </a:p>
          <a:p>
            <a:r>
              <a:rPr lang="en-US" dirty="0" smtClean="0">
                <a:latin typeface="Cambria" panose="02040503050406030204" pitchFamily="18" charset="0"/>
              </a:rPr>
              <a:t>Today </a:t>
            </a:r>
            <a:r>
              <a:rPr lang="en-US" dirty="0">
                <a:latin typeface="Cambria" panose="02040503050406030204" pitchFamily="18" charset="0"/>
              </a:rPr>
              <a:t>this approach can be seen in countries around the world such as Australia, Cuba and Thailand</a:t>
            </a:r>
            <a:r>
              <a:rPr lang="en-US" dirty="0" smtClean="0">
                <a:latin typeface="Cambria" panose="02040503050406030204" pitchFamily="18" charset="0"/>
              </a:rPr>
              <a:t>.</a:t>
            </a:r>
            <a:endParaRPr lang="hu-HU" dirty="0" smtClean="0">
              <a:latin typeface="Cambria" panose="02040503050406030204" pitchFamily="18" charset="0"/>
            </a:endParaRPr>
          </a:p>
          <a:p>
            <a:r>
              <a:rPr lang="en-US" dirty="0" smtClean="0">
                <a:latin typeface="Cambria" panose="02040503050406030204" pitchFamily="18" charset="0"/>
              </a:rPr>
              <a:t>It’s</a:t>
            </a:r>
            <a:r>
              <a:rPr lang="hu-HU" dirty="0" smtClean="0">
                <a:latin typeface="Cambria" panose="02040503050406030204" pitchFamily="18" charset="0"/>
              </a:rPr>
              <a:t> </a:t>
            </a:r>
            <a:r>
              <a:rPr lang="en-US" dirty="0" smtClean="0">
                <a:latin typeface="Cambria" panose="02040503050406030204" pitchFamily="18" charset="0"/>
              </a:rPr>
              <a:t>implementation   </a:t>
            </a:r>
            <a:r>
              <a:rPr lang="en-US" dirty="0">
                <a:latin typeface="Cambria" panose="02040503050406030204" pitchFamily="18" charset="0"/>
              </a:rPr>
              <a:t>and   incorporation   across   varying   degrees   of   political   organization   </a:t>
            </a:r>
            <a:r>
              <a:rPr lang="en-US" dirty="0" smtClean="0">
                <a:latin typeface="Cambria" panose="02040503050406030204" pitchFamily="18" charset="0"/>
              </a:rPr>
              <a:t>and</a:t>
            </a:r>
            <a:r>
              <a:rPr lang="hu-HU" dirty="0" smtClean="0">
                <a:latin typeface="Cambria" panose="02040503050406030204" pitchFamily="18" charset="0"/>
              </a:rPr>
              <a:t> </a:t>
            </a:r>
            <a:r>
              <a:rPr lang="en-US" dirty="0" smtClean="0">
                <a:latin typeface="Cambria" panose="02040503050406030204" pitchFamily="18" charset="0"/>
              </a:rPr>
              <a:t>socioeconomic </a:t>
            </a:r>
            <a:r>
              <a:rPr lang="en-US" dirty="0">
                <a:latin typeface="Cambria" panose="02040503050406030204" pitchFamily="18" charset="0"/>
              </a:rPr>
              <a:t>status illustrate its feasibility regardless of a country’s development. </a:t>
            </a:r>
          </a:p>
          <a:p>
            <a:pPr>
              <a:buFont typeface="Wingdings" panose="05000000000000000000" pitchFamily="2" charset="2"/>
              <a:buChar char="Ø"/>
            </a:pPr>
            <a:endParaRPr lang="en-US" dirty="0">
              <a:latin typeface="Cambria" panose="02040503050406030204" pitchFamily="18" charset="0"/>
            </a:endParaRPr>
          </a:p>
        </p:txBody>
      </p:sp>
    </p:spTree>
    <p:extLst>
      <p:ext uri="{BB962C8B-B14F-4D97-AF65-F5344CB8AC3E}">
        <p14:creationId xmlns:p14="http://schemas.microsoft.com/office/powerpoint/2010/main" val="534197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rPr>
              <a:t>Timeline</a:t>
            </a:r>
            <a:r>
              <a:rPr lang="hu-HU" b="1" dirty="0" smtClean="0">
                <a:latin typeface="Cambria" panose="02040503050406030204" pitchFamily="18" charset="0"/>
              </a:rPr>
              <a:t> of Health in All Policies</a:t>
            </a:r>
            <a:endParaRPr lang="en-US" b="1" dirty="0">
              <a:latin typeface="Cambria" panose="02040503050406030204" pitchFamily="18" charset="0"/>
            </a:endParaRPr>
          </a:p>
        </p:txBody>
      </p:sp>
      <p:pic>
        <p:nvPicPr>
          <p:cNvPr id="2052" name="Picture 4" descr="C:\Users\CCC Laptop\Downloads\Untitle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524000"/>
            <a:ext cx="6063327" cy="4968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620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Why Health in All Policies is important</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ü"/>
            </a:pPr>
            <a:r>
              <a:rPr lang="en-US" dirty="0">
                <a:latin typeface="Cambria" panose="02040503050406030204" pitchFamily="18" charset="0"/>
              </a:rPr>
              <a:t>The </a:t>
            </a:r>
            <a:r>
              <a:rPr lang="en-US" dirty="0" err="1">
                <a:latin typeface="Cambria" panose="02040503050406030204" pitchFamily="18" charset="0"/>
              </a:rPr>
              <a:t>HiAP</a:t>
            </a:r>
            <a:r>
              <a:rPr lang="en-US" dirty="0">
                <a:latin typeface="Cambria" panose="02040503050406030204" pitchFamily="18" charset="0"/>
              </a:rPr>
              <a:t> approach ensures that health is part of the policy making process and that the community and others are also involved</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r>
              <a:rPr lang="en-US" dirty="0" smtClean="0">
                <a:latin typeface="Cambria" panose="02040503050406030204" pitchFamily="18" charset="0"/>
              </a:rPr>
              <a:t> </a:t>
            </a:r>
            <a:endParaRPr lang="en-US" dirty="0">
              <a:latin typeface="Cambria" panose="02040503050406030204" pitchFamily="18" charset="0"/>
            </a:endParaRPr>
          </a:p>
          <a:p>
            <a:pPr>
              <a:buFont typeface="Wingdings" panose="05000000000000000000" pitchFamily="2" charset="2"/>
              <a:buChar char="ü"/>
            </a:pPr>
            <a:r>
              <a:rPr lang="hu-HU" dirty="0" smtClean="0">
                <a:latin typeface="Cambria" panose="02040503050406030204" pitchFamily="18" charset="0"/>
              </a:rPr>
              <a:t>N</a:t>
            </a:r>
            <a:r>
              <a:rPr lang="en-US" dirty="0" smtClean="0">
                <a:latin typeface="Cambria" panose="02040503050406030204" pitchFamily="18" charset="0"/>
              </a:rPr>
              <a:t>on-health </a:t>
            </a:r>
            <a:r>
              <a:rPr lang="en-US" dirty="0">
                <a:latin typeface="Cambria" panose="02040503050406030204" pitchFamily="18" charset="0"/>
              </a:rPr>
              <a:t>policies can play a large role in shaping our environment. The social determinants of health and the environment that we live in can impact our health</a:t>
            </a:r>
            <a:r>
              <a:rPr lang="en-US" dirty="0" smtClean="0">
                <a:latin typeface="Cambria" panose="02040503050406030204" pitchFamily="18" charset="0"/>
              </a:rPr>
              <a:t>.</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pPr>
              <a:buFont typeface="Wingdings" panose="05000000000000000000" pitchFamily="2" charset="2"/>
              <a:buChar char="ü"/>
            </a:pPr>
            <a:r>
              <a:rPr lang="en-US" dirty="0">
                <a:latin typeface="Cambria" panose="02040503050406030204" pitchFamily="18" charset="0"/>
              </a:rPr>
              <a:t>The </a:t>
            </a:r>
            <a:r>
              <a:rPr lang="en-US" dirty="0" err="1">
                <a:latin typeface="Cambria" panose="02040503050406030204" pitchFamily="18" charset="0"/>
              </a:rPr>
              <a:t>HiAP</a:t>
            </a:r>
            <a:r>
              <a:rPr lang="en-US" dirty="0">
                <a:latin typeface="Cambria" panose="02040503050406030204" pitchFamily="18" charset="0"/>
              </a:rPr>
              <a:t> approach </a:t>
            </a:r>
            <a:r>
              <a:rPr lang="en-US" dirty="0" smtClean="0">
                <a:latin typeface="Cambria" panose="02040503050406030204" pitchFamily="18" charset="0"/>
              </a:rPr>
              <a:t>ensures</a:t>
            </a:r>
            <a:r>
              <a:rPr lang="hu-HU" dirty="0" smtClean="0">
                <a:latin typeface="Cambria" panose="02040503050406030204" pitchFamily="18" charset="0"/>
              </a:rPr>
              <a:t> </a:t>
            </a:r>
            <a:r>
              <a:rPr lang="en-US" dirty="0" smtClean="0">
                <a:latin typeface="Cambria" panose="02040503050406030204" pitchFamily="18" charset="0"/>
              </a:rPr>
              <a:t>that </a:t>
            </a:r>
            <a:r>
              <a:rPr lang="en-US" dirty="0">
                <a:latin typeface="Cambria" panose="02040503050406030204" pitchFamily="18" charset="0"/>
              </a:rPr>
              <a:t>health is part of the policy making process and that the community and others are </a:t>
            </a:r>
            <a:r>
              <a:rPr lang="en-US" dirty="0" smtClean="0">
                <a:latin typeface="Cambria" panose="02040503050406030204" pitchFamily="18" charset="0"/>
              </a:rPr>
              <a:t>also</a:t>
            </a:r>
            <a:r>
              <a:rPr lang="hu-HU" dirty="0" smtClean="0">
                <a:latin typeface="Cambria" panose="02040503050406030204" pitchFamily="18" charset="0"/>
              </a:rPr>
              <a:t> </a:t>
            </a:r>
            <a:r>
              <a:rPr lang="en-US" dirty="0" smtClean="0">
                <a:latin typeface="Cambria" panose="02040503050406030204" pitchFamily="18" charset="0"/>
              </a:rPr>
              <a:t>involved</a:t>
            </a:r>
            <a:r>
              <a:rPr lang="en-US" dirty="0">
                <a:latin typeface="Cambria" panose="02040503050406030204" pitchFamily="18" charset="0"/>
              </a:rPr>
              <a:t>. It’s feasibility lies in its collaborative and cohesive approach and its promotion </a:t>
            </a:r>
            <a:r>
              <a:rPr lang="en-US" dirty="0" smtClean="0">
                <a:latin typeface="Cambria" panose="02040503050406030204" pitchFamily="18" charset="0"/>
              </a:rPr>
              <a:t>in</a:t>
            </a:r>
            <a:r>
              <a:rPr lang="hu-HU" dirty="0" smtClean="0">
                <a:latin typeface="Cambria" panose="02040503050406030204" pitchFamily="18" charset="0"/>
              </a:rPr>
              <a:t> </a:t>
            </a:r>
            <a:r>
              <a:rPr lang="en-US" dirty="0" smtClean="0">
                <a:latin typeface="Cambria" panose="02040503050406030204" pitchFamily="18" charset="0"/>
              </a:rPr>
              <a:t>“doing </a:t>
            </a:r>
            <a:r>
              <a:rPr lang="en-US" dirty="0">
                <a:latin typeface="Cambria" panose="02040503050406030204" pitchFamily="18" charset="0"/>
              </a:rPr>
              <a:t>the best possible within the context of political will and </a:t>
            </a:r>
            <a:r>
              <a:rPr lang="en-US" dirty="0" smtClean="0">
                <a:latin typeface="Cambria" panose="02040503050406030204" pitchFamily="18" charset="0"/>
              </a:rPr>
              <a:t>resources</a:t>
            </a:r>
            <a:r>
              <a:rPr lang="hu-HU" dirty="0">
                <a:latin typeface="Cambria" panose="02040503050406030204" pitchFamily="18" charset="0"/>
              </a:rPr>
              <a:t>.</a:t>
            </a:r>
            <a:r>
              <a:rPr lang="hu-HU" dirty="0" smtClean="0">
                <a:latin typeface="Cambria" panose="02040503050406030204" pitchFamily="18" charset="0"/>
              </a:rPr>
              <a:t>"</a:t>
            </a:r>
            <a:endParaRPr lang="en-US" dirty="0">
              <a:latin typeface="Cambria" panose="02040503050406030204" pitchFamily="18" charset="0"/>
            </a:endParaRPr>
          </a:p>
          <a:p>
            <a:pPr>
              <a:buFont typeface="Wingdings" panose="05000000000000000000" pitchFamily="2" charset="2"/>
              <a:buChar char="ü"/>
            </a:pPr>
            <a:endParaRPr lang="hu-HU" dirty="0" smtClean="0">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887832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u-HU" b="1" dirty="0" smtClean="0">
                <a:latin typeface="Cambria" panose="02040503050406030204" pitchFamily="18" charset="0"/>
              </a:rPr>
              <a:t>What are social determinants of health?</a:t>
            </a:r>
            <a:endParaRPr lang="en-US" b="1" dirty="0">
              <a:latin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Cambria" panose="02040503050406030204" pitchFamily="18" charset="0"/>
              </a:rPr>
              <a:t>The </a:t>
            </a:r>
            <a:r>
              <a:rPr lang="en-US" dirty="0">
                <a:latin typeface="Cambria" panose="02040503050406030204" pitchFamily="18" charset="0"/>
              </a:rPr>
              <a:t>World Health Organization defines </a:t>
            </a:r>
            <a:r>
              <a:rPr lang="hu-HU" dirty="0" smtClean="0">
                <a:latin typeface="Cambria" panose="02040503050406030204" pitchFamily="18" charset="0"/>
              </a:rPr>
              <a:t>social determinants of health as</a:t>
            </a:r>
            <a:r>
              <a:rPr lang="en-US" dirty="0" smtClean="0">
                <a:latin typeface="Cambria" panose="02040503050406030204" pitchFamily="18" charset="0"/>
              </a:rPr>
              <a:t>, </a:t>
            </a:r>
            <a:r>
              <a:rPr lang="en-US" dirty="0">
                <a:latin typeface="Cambria" panose="02040503050406030204" pitchFamily="18" charset="0"/>
              </a:rPr>
              <a:t>“the health conditions that people are born, grow, live, work and age in.” These factors are shaped by money, power and availability of </a:t>
            </a:r>
            <a:r>
              <a:rPr lang="en-US" dirty="0" smtClean="0">
                <a:latin typeface="Cambria" panose="02040503050406030204" pitchFamily="18" charset="0"/>
              </a:rPr>
              <a:t>resources.</a:t>
            </a:r>
            <a:r>
              <a:rPr lang="hu-HU" dirty="0" smtClean="0">
                <a:latin typeface="Cambria" panose="02040503050406030204" pitchFamily="18" charset="0"/>
              </a:rPr>
              <a:t> </a:t>
            </a:r>
            <a:r>
              <a:rPr lang="en-US" dirty="0" smtClean="0">
                <a:latin typeface="Cambria" panose="02040503050406030204" pitchFamily="18" charset="0"/>
              </a:rPr>
              <a:t>A </a:t>
            </a:r>
            <a:r>
              <a:rPr lang="en-US" dirty="0">
                <a:latin typeface="Cambria" panose="02040503050406030204" pitchFamily="18" charset="0"/>
              </a:rPr>
              <a:t>few </a:t>
            </a:r>
            <a:r>
              <a:rPr lang="en-US" dirty="0" smtClean="0">
                <a:latin typeface="Cambria" panose="02040503050406030204" pitchFamily="18" charset="0"/>
              </a:rPr>
              <a:t>are </a:t>
            </a:r>
            <a:r>
              <a:rPr lang="en-US" dirty="0">
                <a:latin typeface="Cambria" panose="02040503050406030204" pitchFamily="18" charset="0"/>
              </a:rPr>
              <a:t>listed below : </a:t>
            </a:r>
            <a:endParaRPr lang="hu-HU" dirty="0" smtClean="0">
              <a:latin typeface="Cambria" panose="02040503050406030204" pitchFamily="18" charset="0"/>
            </a:endParaRPr>
          </a:p>
          <a:p>
            <a:pPr marL="0" indent="0">
              <a:buNone/>
            </a:pPr>
            <a:endParaRPr lang="hu-HU" dirty="0" smtClean="0">
              <a:latin typeface="Cambria" panose="02040503050406030204" pitchFamily="18" charset="0"/>
            </a:endParaRPr>
          </a:p>
          <a:p>
            <a:r>
              <a:rPr lang="en-US" dirty="0" smtClean="0">
                <a:latin typeface="Cambria" panose="02040503050406030204" pitchFamily="18" charset="0"/>
              </a:rPr>
              <a:t>Physical </a:t>
            </a:r>
            <a:r>
              <a:rPr lang="en-US" dirty="0">
                <a:latin typeface="Cambria" panose="02040503050406030204" pitchFamily="18" charset="0"/>
              </a:rPr>
              <a:t>environment</a:t>
            </a:r>
          </a:p>
          <a:p>
            <a:r>
              <a:rPr lang="en-US" dirty="0" smtClean="0">
                <a:latin typeface="Cambria" panose="02040503050406030204" pitchFamily="18" charset="0"/>
              </a:rPr>
              <a:t>Gender</a:t>
            </a:r>
            <a:endParaRPr lang="en-US" dirty="0">
              <a:latin typeface="Cambria" panose="02040503050406030204" pitchFamily="18" charset="0"/>
            </a:endParaRPr>
          </a:p>
          <a:p>
            <a:r>
              <a:rPr lang="en-US" dirty="0" smtClean="0">
                <a:latin typeface="Cambria" panose="02040503050406030204" pitchFamily="18" charset="0"/>
              </a:rPr>
              <a:t>Race/Ethnicity</a:t>
            </a:r>
            <a:endParaRPr lang="en-US" dirty="0">
              <a:latin typeface="Cambria" panose="02040503050406030204" pitchFamily="18" charset="0"/>
            </a:endParaRPr>
          </a:p>
          <a:p>
            <a:r>
              <a:rPr lang="en-US" dirty="0" smtClean="0">
                <a:latin typeface="Cambria" panose="02040503050406030204" pitchFamily="18" charset="0"/>
              </a:rPr>
              <a:t>Income</a:t>
            </a:r>
            <a:endParaRPr lang="en-US" dirty="0">
              <a:latin typeface="Cambria" panose="02040503050406030204" pitchFamily="18" charset="0"/>
            </a:endParaRPr>
          </a:p>
          <a:p>
            <a:r>
              <a:rPr lang="en-US" dirty="0" smtClean="0">
                <a:latin typeface="Cambria" panose="02040503050406030204" pitchFamily="18" charset="0"/>
              </a:rPr>
              <a:t>Social </a:t>
            </a:r>
            <a:r>
              <a:rPr lang="en-US" dirty="0">
                <a:latin typeface="Cambria" panose="02040503050406030204" pitchFamily="18" charset="0"/>
              </a:rPr>
              <a:t>Status</a:t>
            </a:r>
          </a:p>
          <a:p>
            <a:r>
              <a:rPr lang="en-US" dirty="0" smtClean="0">
                <a:latin typeface="Cambria" panose="02040503050406030204" pitchFamily="18" charset="0"/>
              </a:rPr>
              <a:t>Education</a:t>
            </a:r>
            <a:endParaRPr lang="en-US" dirty="0">
              <a:latin typeface="Cambria" panose="02040503050406030204" pitchFamily="18" charset="0"/>
            </a:endParaRPr>
          </a:p>
          <a:p>
            <a:r>
              <a:rPr lang="en-US" dirty="0" smtClean="0">
                <a:latin typeface="Cambria" panose="02040503050406030204" pitchFamily="18" charset="0"/>
              </a:rPr>
              <a:t>Genetics </a:t>
            </a:r>
            <a:endParaRPr lang="en-US" dirty="0">
              <a:latin typeface="Cambria" panose="02040503050406030204" pitchFamily="18" charset="0"/>
            </a:endParaRPr>
          </a:p>
          <a:p>
            <a:r>
              <a:rPr lang="en-US" dirty="0" smtClean="0">
                <a:latin typeface="Cambria" panose="02040503050406030204" pitchFamily="18" charset="0"/>
              </a:rPr>
              <a:t>Health </a:t>
            </a:r>
            <a:r>
              <a:rPr lang="en-US" dirty="0">
                <a:latin typeface="Cambria" panose="02040503050406030204" pitchFamily="18" charset="0"/>
              </a:rPr>
              <a:t>services</a:t>
            </a:r>
          </a:p>
          <a:p>
            <a:endParaRPr lang="en-US" dirty="0"/>
          </a:p>
        </p:txBody>
      </p:sp>
      <p:pic>
        <p:nvPicPr>
          <p:cNvPr id="4098" name="Picture 2" descr="C:\Users\CCC Laptop\Downloads\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683" y="2895600"/>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CCC Laptop\Downloads\social_determina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633" y="4876800"/>
            <a:ext cx="2647950" cy="1708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07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hu-HU" b="1" dirty="0" smtClean="0">
                <a:latin typeface="Cambria" panose="02040503050406030204" pitchFamily="18" charset="0"/>
              </a:rPr>
              <a:t>What are the five key elements for establishing a Health in All Policies approach?</a:t>
            </a:r>
            <a:endParaRPr lang="en-US" b="1" dirty="0">
              <a:latin typeface="Cambria" panose="02040503050406030204" pitchFamily="18" charset="0"/>
            </a:endParaRPr>
          </a:p>
        </p:txBody>
      </p:sp>
      <p:sp>
        <p:nvSpPr>
          <p:cNvPr id="3" name="Content Placeholder 2"/>
          <p:cNvSpPr>
            <a:spLocks noGrp="1"/>
          </p:cNvSpPr>
          <p:nvPr>
            <p:ph idx="1"/>
          </p:nvPr>
        </p:nvSpPr>
        <p:spPr>
          <a:xfrm>
            <a:off x="381000" y="1981200"/>
            <a:ext cx="8229600" cy="4525963"/>
          </a:xfrm>
        </p:spPr>
        <p:txBody>
          <a:bodyPr>
            <a:normAutofit fontScale="77500" lnSpcReduction="20000"/>
          </a:bodyPr>
          <a:lstStyle/>
          <a:p>
            <a:pPr marL="0" indent="0">
              <a:buNone/>
            </a:pPr>
            <a:endParaRPr lang="hu-HU" dirty="0" smtClean="0">
              <a:latin typeface="Cambria" panose="02040503050406030204" pitchFamily="18" charset="0"/>
            </a:endParaRPr>
          </a:p>
          <a:p>
            <a:r>
              <a:rPr lang="en-US" dirty="0" smtClean="0">
                <a:latin typeface="Cambria" panose="02040503050406030204" pitchFamily="18" charset="0"/>
              </a:rPr>
              <a:t>There </a:t>
            </a:r>
            <a:r>
              <a:rPr lang="en-US" dirty="0">
                <a:latin typeface="Cambria" panose="02040503050406030204" pitchFamily="18" charset="0"/>
              </a:rPr>
              <a:t>are many variations that may be taken with this approach </a:t>
            </a:r>
            <a:r>
              <a:rPr lang="en-US" dirty="0" smtClean="0">
                <a:latin typeface="Cambria" panose="02040503050406030204" pitchFamily="18" charset="0"/>
              </a:rPr>
              <a:t>and</a:t>
            </a:r>
            <a:r>
              <a:rPr lang="hu-HU" dirty="0" smtClean="0">
                <a:latin typeface="Cambria" panose="02040503050406030204" pitchFamily="18" charset="0"/>
              </a:rPr>
              <a:t> </a:t>
            </a:r>
            <a:r>
              <a:rPr lang="en-US" dirty="0" smtClean="0">
                <a:latin typeface="Cambria" panose="02040503050406030204" pitchFamily="18" charset="0"/>
              </a:rPr>
              <a:t>initiatives </a:t>
            </a:r>
            <a:r>
              <a:rPr lang="en-US" dirty="0">
                <a:latin typeface="Cambria" panose="02040503050406030204" pitchFamily="18" charset="0"/>
              </a:rPr>
              <a:t>may differ depending on the needs, structure and availability of resources in each </a:t>
            </a:r>
            <a:r>
              <a:rPr lang="en-US" dirty="0" smtClean="0">
                <a:latin typeface="Cambria" panose="02040503050406030204" pitchFamily="18" charset="0"/>
              </a:rPr>
              <a:t>jurisdiction</a:t>
            </a:r>
            <a:r>
              <a:rPr lang="hu-HU" dirty="0" smtClean="0">
                <a:latin typeface="Cambria" panose="02040503050406030204" pitchFamily="18" charset="0"/>
              </a:rPr>
              <a:t>.</a:t>
            </a:r>
          </a:p>
          <a:p>
            <a:endParaRPr lang="hu-HU" dirty="0" smtClean="0">
              <a:latin typeface="Cambria" panose="02040503050406030204" pitchFamily="18" charset="0"/>
            </a:endParaRPr>
          </a:p>
          <a:p>
            <a:r>
              <a:rPr lang="en-US" dirty="0" smtClean="0">
                <a:latin typeface="Cambria" panose="02040503050406030204" pitchFamily="18" charset="0"/>
              </a:rPr>
              <a:t>There </a:t>
            </a:r>
            <a:r>
              <a:rPr lang="en-US" dirty="0">
                <a:latin typeface="Cambria" panose="02040503050406030204" pitchFamily="18" charset="0"/>
              </a:rPr>
              <a:t>is a wide range of activities that each government can use in order to </a:t>
            </a:r>
            <a:r>
              <a:rPr lang="en-US" dirty="0" smtClean="0">
                <a:latin typeface="Cambria" panose="02040503050406030204" pitchFamily="18" charset="0"/>
              </a:rPr>
              <a:t>incorporate </a:t>
            </a:r>
            <a:r>
              <a:rPr lang="en-US" dirty="0">
                <a:latin typeface="Cambria" panose="02040503050406030204" pitchFamily="18" charset="0"/>
              </a:rPr>
              <a:t>health into decision making. These may include trainings, conferences, sharing </a:t>
            </a:r>
            <a:r>
              <a:rPr lang="en-US" dirty="0" smtClean="0">
                <a:latin typeface="Cambria" panose="02040503050406030204" pitchFamily="18" charset="0"/>
              </a:rPr>
              <a:t>data</a:t>
            </a:r>
            <a:r>
              <a:rPr lang="en-US" dirty="0">
                <a:latin typeface="Cambria" panose="02040503050406030204" pitchFamily="18" charset="0"/>
              </a:rPr>
              <a:t>, joint research projects and collaborative decision-making. </a:t>
            </a:r>
            <a:r>
              <a:rPr lang="en-US" dirty="0" smtClean="0">
                <a:latin typeface="Cambria" panose="02040503050406030204" pitchFamily="18" charset="0"/>
              </a:rPr>
              <a:t> </a:t>
            </a:r>
            <a:r>
              <a:rPr lang="en-US" dirty="0">
                <a:latin typeface="Cambria" panose="02040503050406030204" pitchFamily="18" charset="0"/>
              </a:rPr>
              <a:t>The five key elements that </a:t>
            </a:r>
            <a:r>
              <a:rPr lang="en-US" dirty="0" smtClean="0">
                <a:latin typeface="Cambria" panose="02040503050406030204" pitchFamily="18" charset="0"/>
              </a:rPr>
              <a:t>have </a:t>
            </a:r>
            <a:r>
              <a:rPr lang="en-US" dirty="0">
                <a:latin typeface="Cambria" panose="02040503050406030204" pitchFamily="18" charset="0"/>
              </a:rPr>
              <a:t>proved to be important factors in this process are included </a:t>
            </a:r>
            <a:r>
              <a:rPr lang="hu-HU" dirty="0" smtClean="0">
                <a:latin typeface="Cambria" panose="02040503050406030204" pitchFamily="18" charset="0"/>
              </a:rPr>
              <a:t>in the next few slides</a:t>
            </a:r>
            <a:r>
              <a:rPr lang="en-US" dirty="0" smtClean="0">
                <a:latin typeface="Cambria" panose="02040503050406030204" pitchFamily="18" charset="0"/>
              </a:rPr>
              <a:t>.</a:t>
            </a:r>
            <a:endParaRPr lang="en-US" dirty="0">
              <a:latin typeface="Cambria" panose="02040503050406030204" pitchFamily="18" charset="0"/>
            </a:endParaRPr>
          </a:p>
          <a:p>
            <a:endParaRPr lang="en-US" dirty="0"/>
          </a:p>
          <a:p>
            <a:endParaRPr lang="en-US" dirty="0"/>
          </a:p>
        </p:txBody>
      </p:sp>
    </p:spTree>
    <p:extLst>
      <p:ext uri="{BB962C8B-B14F-4D97-AF65-F5344CB8AC3E}">
        <p14:creationId xmlns:p14="http://schemas.microsoft.com/office/powerpoint/2010/main" val="3454099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latin typeface="Cambria" panose="02040503050406030204" pitchFamily="18" charset="0"/>
              </a:rPr>
              <a:t>What are the five key elements for establishing a Health in All Policies approach?</a:t>
            </a:r>
          </a:p>
        </p:txBody>
      </p:sp>
      <p:sp>
        <p:nvSpPr>
          <p:cNvPr id="3" name="Content Placeholder 2"/>
          <p:cNvSpPr>
            <a:spLocks noGrp="1"/>
          </p:cNvSpPr>
          <p:nvPr>
            <p:ph idx="1"/>
          </p:nvPr>
        </p:nvSpPr>
        <p:spPr>
          <a:xfrm>
            <a:off x="457200" y="2133600"/>
            <a:ext cx="8229600" cy="4525963"/>
          </a:xfrm>
        </p:spPr>
        <p:txBody>
          <a:bodyPr>
            <a:normAutofit/>
          </a:bodyPr>
          <a:lstStyle/>
          <a:p>
            <a:pPr marL="0" indent="0">
              <a:buNone/>
            </a:pPr>
            <a:r>
              <a:rPr lang="en-US" i="1" u="sng" dirty="0" smtClean="0">
                <a:latin typeface="Cambria" panose="02040503050406030204" pitchFamily="18" charset="0"/>
              </a:rPr>
              <a:t>1.</a:t>
            </a:r>
            <a:r>
              <a:rPr lang="hu-HU" i="1" u="sng" dirty="0" smtClean="0">
                <a:latin typeface="Cambria" panose="02040503050406030204" pitchFamily="18" charset="0"/>
              </a:rPr>
              <a:t> </a:t>
            </a:r>
            <a:r>
              <a:rPr lang="en-US" i="1" u="sng" dirty="0" smtClean="0">
                <a:latin typeface="Cambria" panose="02040503050406030204" pitchFamily="18" charset="0"/>
              </a:rPr>
              <a:t>Promote </a:t>
            </a:r>
            <a:r>
              <a:rPr lang="en-US" i="1" u="sng" dirty="0">
                <a:latin typeface="Cambria" panose="02040503050406030204" pitchFamily="18" charset="0"/>
              </a:rPr>
              <a:t>Health Equity and Sustainability </a:t>
            </a:r>
          </a:p>
          <a:p>
            <a:pPr marL="0" indent="0">
              <a:buNone/>
            </a:pPr>
            <a:r>
              <a:rPr lang="en-US" dirty="0">
                <a:latin typeface="Cambria" panose="02040503050406030204" pitchFamily="18" charset="0"/>
              </a:rPr>
              <a:t>Promoting health equity and sustainability can be done through two different ways, through </a:t>
            </a:r>
            <a:r>
              <a:rPr lang="en-US" dirty="0" smtClean="0">
                <a:latin typeface="Cambria" panose="02040503050406030204" pitchFamily="18" charset="0"/>
              </a:rPr>
              <a:t>incorporating </a:t>
            </a:r>
            <a:r>
              <a:rPr lang="en-US" dirty="0">
                <a:latin typeface="Cambria" panose="02040503050406030204" pitchFamily="18" charset="0"/>
              </a:rPr>
              <a:t>them into policies and programs and also through embedding this idea </a:t>
            </a:r>
            <a:r>
              <a:rPr lang="en-US" dirty="0" smtClean="0">
                <a:latin typeface="Cambria" panose="02040503050406030204" pitchFamily="18" charset="0"/>
              </a:rPr>
              <a:t>into</a:t>
            </a:r>
            <a:r>
              <a:rPr lang="hu-HU" dirty="0" smtClean="0">
                <a:latin typeface="Cambria" panose="02040503050406030204" pitchFamily="18" charset="0"/>
              </a:rPr>
              <a:t> </a:t>
            </a:r>
            <a:r>
              <a:rPr lang="en-US" dirty="0" smtClean="0">
                <a:latin typeface="Cambria" panose="02040503050406030204" pitchFamily="18" charset="0"/>
              </a:rPr>
              <a:t>government </a:t>
            </a:r>
            <a:r>
              <a:rPr lang="en-US" dirty="0">
                <a:latin typeface="Cambria" panose="02040503050406030204" pitchFamily="18" charset="0"/>
              </a:rPr>
              <a:t>decision making so that consideration of health becomes part of the decision </a:t>
            </a:r>
            <a:r>
              <a:rPr lang="en-US" dirty="0" smtClean="0">
                <a:latin typeface="Cambria" panose="02040503050406030204" pitchFamily="18" charset="0"/>
              </a:rPr>
              <a:t>making </a:t>
            </a:r>
            <a:r>
              <a:rPr lang="en-US" dirty="0">
                <a:latin typeface="Cambria" panose="02040503050406030204" pitchFamily="18" charset="0"/>
              </a:rPr>
              <a:t>process. </a:t>
            </a:r>
          </a:p>
          <a:p>
            <a:endParaRPr lang="en-US" dirty="0"/>
          </a:p>
        </p:txBody>
      </p:sp>
    </p:spTree>
    <p:extLst>
      <p:ext uri="{BB962C8B-B14F-4D97-AF65-F5344CB8AC3E}">
        <p14:creationId xmlns:p14="http://schemas.microsoft.com/office/powerpoint/2010/main" val="3196053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2087</Words>
  <Application>Microsoft Office PowerPoint</Application>
  <PresentationFormat>On-screen Show (4:3)</PresentationFormat>
  <Paragraphs>185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Health in All Policies</vt:lpstr>
      <vt:lpstr>What is Health in All Policies?</vt:lpstr>
      <vt:lpstr>Countries using a Health in All Policies Approach</vt:lpstr>
      <vt:lpstr>What is the history of Health in All Policies?</vt:lpstr>
      <vt:lpstr>Timeline of Health in All Policies</vt:lpstr>
      <vt:lpstr>Why Health in All Policies is important</vt:lpstr>
      <vt:lpstr>What are social determinants of health?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the five key elements for establishing a Health in All Policies approach?</vt:lpstr>
      <vt:lpstr>What are characteristics of successful collaboration? </vt:lpstr>
      <vt:lpstr>What are characteristics of successful collaboration? </vt:lpstr>
      <vt:lpstr>Examples of using a Health in All Policies approach</vt:lpstr>
      <vt:lpstr>Who are my stakeholders?</vt:lpstr>
      <vt:lpstr>Who are my stakeholders?</vt:lpstr>
      <vt:lpstr>Who are my stakeholders?</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Examples of using a Health in All Policies approach</vt:lpstr>
      <vt:lpstr>Who can I contact for more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 All Policies</dc:title>
  <dc:creator>CCC Laptop</dc:creator>
  <cp:lastModifiedBy>nittam</cp:lastModifiedBy>
  <cp:revision>20</cp:revision>
  <dcterms:created xsi:type="dcterms:W3CDTF">2013-12-20T22:57:12Z</dcterms:created>
  <dcterms:modified xsi:type="dcterms:W3CDTF">2014-01-01T20:17:54Z</dcterms:modified>
</cp:coreProperties>
</file>