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2" r:id="rId14"/>
    <p:sldId id="273"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00" autoAdjust="0"/>
  </p:normalViewPr>
  <p:slideViewPr>
    <p:cSldViewPr>
      <p:cViewPr varScale="1">
        <p:scale>
          <a:sx n="64" d="100"/>
          <a:sy n="64" d="100"/>
        </p:scale>
        <p:origin x="-11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5E3B7-D287-4399-821E-6E4FFF18BA30}"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E22B4-D1E3-45C1-AE85-3135D45666C1}" type="slidenum">
              <a:rPr lang="en-US" smtClean="0"/>
              <a:t>‹#›</a:t>
            </a:fld>
            <a:endParaRPr lang="en-US"/>
          </a:p>
        </p:txBody>
      </p:sp>
    </p:spTree>
    <p:extLst>
      <p:ext uri="{BB962C8B-B14F-4D97-AF65-F5344CB8AC3E}">
        <p14:creationId xmlns:p14="http://schemas.microsoft.com/office/powerpoint/2010/main" val="160677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ound-soundage.blogspot.com/2008/07/baby-growth-chart.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upermommyornot.blogspot.com/2012_06_01_archive.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usbreastfeeding.org/LegislationPolicy/BreastfeedingAdvocacyHQ/BreastfeedingSavesDollarsandMakesSense/tabid/339/Default.aspx"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circleofmoms.com/top25/Top-25-Money-Saving-Moms-2012"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http://sound-soundage.blogspot.com/2008/07/baby-growth-chart.html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2</a:t>
            </a:fld>
            <a:endParaRPr lang="en-US"/>
          </a:p>
        </p:txBody>
      </p:sp>
    </p:spTree>
    <p:extLst>
      <p:ext uri="{BB962C8B-B14F-4D97-AF65-F5344CB8AC3E}">
        <p14:creationId xmlns:p14="http://schemas.microsoft.com/office/powerpoint/2010/main" val="331459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http://supermommyornot.blogspot.com/2012_06_01_archive.html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3</a:t>
            </a:fld>
            <a:endParaRPr lang="en-US"/>
          </a:p>
        </p:txBody>
      </p:sp>
    </p:spTree>
    <p:extLst>
      <p:ext uri="{BB962C8B-B14F-4D97-AF65-F5344CB8AC3E}">
        <p14:creationId xmlns:p14="http://schemas.microsoft.com/office/powerpoint/2010/main" val="268788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Jones G, </a:t>
            </a:r>
            <a:r>
              <a:rPr lang="en-US" sz="1200" kern="1200" dirty="0" err="1" smtClean="0">
                <a:solidFill>
                  <a:schemeClr val="tx1"/>
                </a:solidFill>
                <a:effectLst/>
                <a:latin typeface="+mn-lt"/>
                <a:ea typeface="+mn-ea"/>
                <a:cs typeface="+mn-cs"/>
              </a:rPr>
              <a:t>Steketee</a:t>
            </a:r>
            <a:r>
              <a:rPr lang="en-US" sz="1200" kern="1200" dirty="0" smtClean="0">
                <a:solidFill>
                  <a:schemeClr val="tx1"/>
                </a:solidFill>
                <a:effectLst/>
                <a:latin typeface="+mn-lt"/>
                <a:ea typeface="+mn-ea"/>
                <a:cs typeface="+mn-cs"/>
              </a:rPr>
              <a:t> RW, et al. (June 2013). How many child deaths can we prevent this year.  The Lancet, 362:65-71.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New York City www.nyc.gov</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4</a:t>
            </a:fld>
            <a:endParaRPr lang="en-US"/>
          </a:p>
        </p:txBody>
      </p:sp>
    </p:spTree>
    <p:extLst>
      <p:ext uri="{BB962C8B-B14F-4D97-AF65-F5344CB8AC3E}">
        <p14:creationId xmlns:p14="http://schemas.microsoft.com/office/powerpoint/2010/main" val="90948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Stuebe</a:t>
            </a:r>
            <a:r>
              <a:rPr lang="en-US" sz="1200" kern="1200" dirty="0" smtClean="0">
                <a:solidFill>
                  <a:schemeClr val="tx1"/>
                </a:solidFill>
                <a:effectLst/>
                <a:latin typeface="+mn-lt"/>
                <a:ea typeface="+mn-ea"/>
                <a:cs typeface="+mn-cs"/>
              </a:rPr>
              <a:t> A (2009). The risks of not breastfeeding for mothers and infants. Rev </a:t>
            </a:r>
            <a:r>
              <a:rPr lang="en-US" sz="1200" kern="1200" dirty="0" err="1" smtClean="0">
                <a:solidFill>
                  <a:schemeClr val="tx1"/>
                </a:solidFill>
                <a:effectLst/>
                <a:latin typeface="+mn-lt"/>
                <a:ea typeface="+mn-ea"/>
                <a:cs typeface="+mn-cs"/>
              </a:rPr>
              <a:t>Obstet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Gynecol</a:t>
            </a:r>
            <a:r>
              <a:rPr lang="en-US" sz="1200" kern="1200" dirty="0" smtClean="0">
                <a:solidFill>
                  <a:schemeClr val="tx1"/>
                </a:solidFill>
                <a:effectLst/>
                <a:latin typeface="+mn-lt"/>
                <a:ea typeface="+mn-ea"/>
                <a:cs typeface="+mn-cs"/>
              </a:rPr>
              <a:t>: 2(4):222-231.</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5</a:t>
            </a:fld>
            <a:endParaRPr lang="en-US"/>
          </a:p>
        </p:txBody>
      </p:sp>
    </p:spTree>
    <p:extLst>
      <p:ext uri="{BB962C8B-B14F-4D97-AF65-F5344CB8AC3E}">
        <p14:creationId xmlns:p14="http://schemas.microsoft.com/office/powerpoint/2010/main" val="105134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7</a:t>
            </a:fld>
            <a:endParaRPr lang="en-US"/>
          </a:p>
        </p:txBody>
      </p:sp>
    </p:spTree>
    <p:extLst>
      <p:ext uri="{BB962C8B-B14F-4D97-AF65-F5344CB8AC3E}">
        <p14:creationId xmlns:p14="http://schemas.microsoft.com/office/powerpoint/2010/main" val="105535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8</a:t>
            </a:fld>
            <a:endParaRPr lang="en-US"/>
          </a:p>
        </p:txBody>
      </p:sp>
    </p:spTree>
    <p:extLst>
      <p:ext uri="{BB962C8B-B14F-4D97-AF65-F5344CB8AC3E}">
        <p14:creationId xmlns:p14="http://schemas.microsoft.com/office/powerpoint/2010/main" val="399746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The Surgeon General (2011).  The Surgeon General’s Call to Action to Support Breastfeeding Fact Sheet. Retrieved from: http://www.surgeongeneral.gov/library/calls/breastfeeding/factsheet.html</a:t>
            </a:r>
            <a:endParaRPr lang="en-US" dirty="0" smtClean="0"/>
          </a:p>
          <a:p>
            <a:endParaRPr lang="en-US" dirty="0" smtClean="0"/>
          </a:p>
          <a:p>
            <a:r>
              <a:rPr lang="en-US" dirty="0" smtClean="0"/>
              <a:t>Picture: </a:t>
            </a:r>
            <a:r>
              <a:rPr lang="en-US" dirty="0" smtClean="0">
                <a:hlinkClick r:id="rId3"/>
              </a:rPr>
              <a:t>http://www.usbreastfeeding.org/LegislationPolicy/BreastfeedingAdvocacyHQ/BreastfeedingSavesDollarsandMakesSense/tabid/339/Default.aspx</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9</a:t>
            </a:fld>
            <a:endParaRPr lang="en-US"/>
          </a:p>
        </p:txBody>
      </p:sp>
    </p:spTree>
    <p:extLst>
      <p:ext uri="{BB962C8B-B14F-4D97-AF65-F5344CB8AC3E}">
        <p14:creationId xmlns:p14="http://schemas.microsoft.com/office/powerpoint/2010/main" val="125591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Bartick</a:t>
            </a:r>
            <a:r>
              <a:rPr lang="en-US" sz="1200" kern="1200" dirty="0" smtClean="0">
                <a:solidFill>
                  <a:schemeClr val="tx1"/>
                </a:solidFill>
                <a:effectLst/>
                <a:latin typeface="+mn-lt"/>
                <a:ea typeface="+mn-ea"/>
                <a:cs typeface="+mn-cs"/>
              </a:rPr>
              <a:t> M &amp; Reinhold A (2010). The burden of suboptimal breastfeeding in the U.S.: A pediatric cost analysis, 125(5);1048-1056.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a:t>
            </a:r>
            <a:r>
              <a:rPr lang="en-US" dirty="0" smtClean="0">
                <a:hlinkClick r:id="rId3"/>
              </a:rPr>
              <a:t>http://www.circleofmoms.com/top25/Top-25-Money-Saving-Moms-2012</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10</a:t>
            </a:fld>
            <a:endParaRPr lang="en-US"/>
          </a:p>
        </p:txBody>
      </p:sp>
    </p:spTree>
    <p:extLst>
      <p:ext uri="{BB962C8B-B14F-4D97-AF65-F5344CB8AC3E}">
        <p14:creationId xmlns:p14="http://schemas.microsoft.com/office/powerpoint/2010/main" val="3412850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9E22B4-D1E3-45C1-AE85-3135D45666C1}" type="slidenum">
              <a:rPr lang="en-US" smtClean="0"/>
              <a:t>14</a:t>
            </a:fld>
            <a:endParaRPr lang="en-US"/>
          </a:p>
        </p:txBody>
      </p:sp>
    </p:spTree>
    <p:extLst>
      <p:ext uri="{BB962C8B-B14F-4D97-AF65-F5344CB8AC3E}">
        <p14:creationId xmlns:p14="http://schemas.microsoft.com/office/powerpoint/2010/main" val="165009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81392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801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0964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27778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49800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1562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78B5F-E56E-45F3-B64F-5E57C3EE0C40}"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7601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78B5F-E56E-45F3-B64F-5E57C3EE0C40}"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91951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78B5F-E56E-45F3-B64F-5E57C3EE0C40}"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37588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61109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1217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78B5F-E56E-45F3-B64F-5E57C3EE0C40}"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182E-29F6-4329-9054-628BEF3309A3}" type="slidenum">
              <a:rPr lang="en-US" smtClean="0"/>
              <a:t>‹#›</a:t>
            </a:fld>
            <a:endParaRPr lang="en-US"/>
          </a:p>
        </p:txBody>
      </p:sp>
    </p:spTree>
    <p:extLst>
      <p:ext uri="{BB962C8B-B14F-4D97-AF65-F5344CB8AC3E}">
        <p14:creationId xmlns:p14="http://schemas.microsoft.com/office/powerpoint/2010/main" val="240810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b="1" dirty="0" smtClean="0"/>
              <a:t>Implement Policies that Promote Breastfeeding</a:t>
            </a:r>
            <a:endParaRPr lang="en-US" b="1"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00632" y="1851101"/>
            <a:ext cx="3247768" cy="4650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If </a:t>
            </a:r>
            <a:r>
              <a:rPr lang="en-US" dirty="0" smtClean="0"/>
              <a:t>90 of 100 </a:t>
            </a:r>
            <a:r>
              <a:rPr lang="en-US" dirty="0"/>
              <a:t>U.S. families followed guidelines to breastfeed exclusively for six months, the U.S. would annually save $13 billion from reduced medical and other </a:t>
            </a:r>
            <a:r>
              <a:rPr lang="en-US" dirty="0" smtClean="0"/>
              <a:t>costs.</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343400" y="3429000"/>
            <a:ext cx="3810000"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318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families and friends of mothers do?</a:t>
            </a:r>
            <a:endParaRPr lang="en-US" b="1" dirty="0"/>
          </a:p>
        </p:txBody>
      </p:sp>
      <p:sp>
        <p:nvSpPr>
          <p:cNvPr id="3" name="Content Placeholder 2"/>
          <p:cNvSpPr>
            <a:spLocks noGrp="1"/>
          </p:cNvSpPr>
          <p:nvPr>
            <p:ph idx="1"/>
          </p:nvPr>
        </p:nvSpPr>
        <p:spPr/>
        <p:txBody>
          <a:bodyPr>
            <a:normAutofit/>
          </a:bodyPr>
          <a:lstStyle/>
          <a:p>
            <a:pPr lvl="0"/>
            <a:r>
              <a:rPr lang="en-US" dirty="0"/>
              <a:t>Give mothers the support and encouragement they need to breastfeed.</a:t>
            </a:r>
          </a:p>
          <a:p>
            <a:pPr lvl="0"/>
            <a:r>
              <a:rPr lang="en-US" dirty="0"/>
              <a:t>Take advantage of programs to educate fathers and grandmothers about breastfeeding.</a:t>
            </a:r>
          </a:p>
          <a:p>
            <a:pPr marL="0" indent="0">
              <a:buNone/>
            </a:pPr>
            <a:endParaRPr lang="en-US" dirty="0"/>
          </a:p>
        </p:txBody>
      </p:sp>
    </p:spTree>
    <p:extLst>
      <p:ext uri="{BB962C8B-B14F-4D97-AF65-F5344CB8AC3E}">
        <p14:creationId xmlns:p14="http://schemas.microsoft.com/office/powerpoint/2010/main" val="311587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kern="1400" dirty="0" smtClean="0">
                <a:solidFill>
                  <a:srgbClr val="000000"/>
                </a:solidFill>
                <a:effectLst/>
                <a:ea typeface="Times New Roman"/>
                <a:cs typeface="Times New Roman"/>
              </a:rPr>
              <a:t>What can communities do? </a:t>
            </a:r>
            <a:endParaRPr lang="en-US" sz="4000" dirty="0"/>
          </a:p>
        </p:txBody>
      </p:sp>
      <p:sp>
        <p:nvSpPr>
          <p:cNvPr id="3" name="Content Placeholder 2"/>
          <p:cNvSpPr>
            <a:spLocks noGrp="1"/>
          </p:cNvSpPr>
          <p:nvPr>
            <p:ph idx="1"/>
          </p:nvPr>
        </p:nvSpPr>
        <p:spPr/>
        <p:txBody>
          <a:bodyPr>
            <a:normAutofit fontScale="92500" lnSpcReduction="20000"/>
          </a:bodyPr>
          <a:lstStyle/>
          <a:p>
            <a:pPr lvl="0"/>
            <a:r>
              <a:rPr lang="en-US" dirty="0"/>
              <a:t>Make a commitment to support breastfeeding mothers where you live.  Make sure your community helps mothers who want to breastfeed.</a:t>
            </a:r>
          </a:p>
          <a:p>
            <a:pPr lvl="0"/>
            <a:r>
              <a:rPr lang="en-US" dirty="0"/>
              <a:t>Encourage community programs and organizations to build on the support that mothers receive in the hospital. </a:t>
            </a:r>
          </a:p>
          <a:p>
            <a:pPr lvl="0"/>
            <a:r>
              <a:rPr lang="en-US" dirty="0"/>
              <a:t>Use the resources of your community to connect mothers to assistance such as mother-to-mother support groups that can help them keep breastfeeding even if they have problems.</a:t>
            </a:r>
          </a:p>
          <a:p>
            <a:endParaRPr lang="en-US" dirty="0"/>
          </a:p>
        </p:txBody>
      </p:sp>
    </p:spTree>
    <p:extLst>
      <p:ext uri="{BB962C8B-B14F-4D97-AF65-F5344CB8AC3E}">
        <p14:creationId xmlns:p14="http://schemas.microsoft.com/office/powerpoint/2010/main" val="88838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can employers do to support breastfeeding in the workplace?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Consider flexible scheduling options.</a:t>
            </a:r>
          </a:p>
          <a:p>
            <a:pPr lvl="0"/>
            <a:r>
              <a:rPr lang="en-US" dirty="0"/>
              <a:t>Allow women sufficient break time to breastfeed or express milk on the job, and provide space in a private, clean place (not a bathroom).</a:t>
            </a:r>
          </a:p>
          <a:p>
            <a:pPr lvl="0"/>
            <a:r>
              <a:rPr lang="en-US" dirty="0"/>
              <a:t>Develop a breastfeeding support program tailored to the company.</a:t>
            </a:r>
          </a:p>
          <a:p>
            <a:pPr lvl="0"/>
            <a:r>
              <a:rPr lang="en-US" dirty="0"/>
              <a:t>Inform all employees about the company’s breastfeeding support policy.</a:t>
            </a:r>
          </a:p>
          <a:p>
            <a:pPr lvl="0"/>
            <a:r>
              <a:rPr lang="en-US" dirty="0"/>
              <a:t>Support and be aware of legislation and policies promoting workplace support for breastfeeding women</a:t>
            </a:r>
            <a:r>
              <a:rPr lang="en-US" dirty="0" smtClean="0"/>
              <a:t>.</a:t>
            </a:r>
            <a:endParaRPr lang="en-US" dirty="0"/>
          </a:p>
        </p:txBody>
      </p:sp>
    </p:spTree>
    <p:extLst>
      <p:ext uri="{BB962C8B-B14F-4D97-AF65-F5344CB8AC3E}">
        <p14:creationId xmlns:p14="http://schemas.microsoft.com/office/powerpoint/2010/main" val="635858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can public health professionals do? </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Promote changes to health care systems that make it easier for women to start and keep breastfeeding.</a:t>
            </a:r>
          </a:p>
          <a:p>
            <a:pPr lvl="0"/>
            <a:r>
              <a:rPr lang="en-US" dirty="0"/>
              <a:t>Support efforts to teach mothers and their families about the benefits of breastfeeding.</a:t>
            </a:r>
          </a:p>
          <a:p>
            <a:pPr lvl="0"/>
            <a:r>
              <a:rPr lang="en-US" dirty="0"/>
              <a:t>Take part in writing health care standards, putting policies in place, and displaying leadership that supports breastfeeding.</a:t>
            </a:r>
          </a:p>
          <a:p>
            <a:pPr lvl="0"/>
            <a:r>
              <a:rPr lang="en-US" dirty="0"/>
              <a:t>Look at the selected actions recommended by the Surgeon General to make support for breastfeeding part of programs serving mothers and babies in your community.</a:t>
            </a:r>
          </a:p>
          <a:p>
            <a:endParaRPr lang="en-US" dirty="0"/>
          </a:p>
        </p:txBody>
      </p:sp>
    </p:spTree>
    <p:extLst>
      <p:ext uri="{BB962C8B-B14F-4D97-AF65-F5344CB8AC3E}">
        <p14:creationId xmlns:p14="http://schemas.microsoft.com/office/powerpoint/2010/main" val="1543806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u="sng" dirty="0"/>
              <a:t>Who can I contact for more information?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422831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962400" y="2819400"/>
            <a:ext cx="4887176"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smtClean="0"/>
              <a:t>Did you know?</a:t>
            </a:r>
            <a:endParaRPr lang="en-US" b="1" dirty="0"/>
          </a:p>
        </p:txBody>
      </p:sp>
      <p:sp>
        <p:nvSpPr>
          <p:cNvPr id="3" name="Content Placeholder 2"/>
          <p:cNvSpPr>
            <a:spLocks noGrp="1"/>
          </p:cNvSpPr>
          <p:nvPr>
            <p:ph idx="1"/>
          </p:nvPr>
        </p:nvSpPr>
        <p:spPr>
          <a:xfrm>
            <a:off x="457200" y="1371600"/>
            <a:ext cx="8153400" cy="4754563"/>
          </a:xfrm>
        </p:spPr>
        <p:txBody>
          <a:bodyPr/>
          <a:lstStyle/>
          <a:p>
            <a:r>
              <a:rPr lang="en-US" dirty="0"/>
              <a:t>Breastfeeding is the best source of nourishment for infants and young children.  </a:t>
            </a:r>
            <a:endParaRPr lang="en-US" dirty="0" smtClean="0"/>
          </a:p>
          <a:p>
            <a:r>
              <a:rPr lang="en-US" dirty="0" smtClean="0"/>
              <a:t>It </a:t>
            </a:r>
            <a:r>
              <a:rPr lang="en-US" dirty="0"/>
              <a:t>contributes to a lifetime of good health, growth and development. </a:t>
            </a:r>
          </a:p>
        </p:txBody>
      </p:sp>
    </p:spTree>
    <p:extLst>
      <p:ext uri="{BB962C8B-B14F-4D97-AF65-F5344CB8AC3E}">
        <p14:creationId xmlns:p14="http://schemas.microsoft.com/office/powerpoint/2010/main" val="68183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Infants who are not breastfed are at an increased risk of illness that can compromise their growth and raise the risk of death or disability.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76600" y="3355057"/>
            <a:ext cx="4953000" cy="3076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003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Globally, exclusive and continued breastfeeding could help prevent </a:t>
            </a:r>
            <a:r>
              <a:rPr lang="en-US" dirty="0" smtClean="0"/>
              <a:t>13 of 100 </a:t>
            </a:r>
            <a:r>
              <a:rPr lang="en-US" dirty="0"/>
              <a:t>deaths of children under five years </a:t>
            </a:r>
            <a:r>
              <a:rPr lang="en-US" dirty="0" smtClean="0"/>
              <a:t>old.</a:t>
            </a:r>
            <a:endParaRPr lang="en-US" dirty="0"/>
          </a:p>
        </p:txBody>
      </p:sp>
      <p:pic>
        <p:nvPicPr>
          <p:cNvPr id="410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10200" y="2667000"/>
            <a:ext cx="2971800" cy="38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4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a:t>Women who breastfeed also have a lower risk of developing obesity, breast cancer, and ovarian cancer later in </a:t>
            </a:r>
            <a:r>
              <a:rPr lang="en-US" dirty="0" smtClean="0"/>
              <a:t>life.</a:t>
            </a:r>
            <a:endParaRPr lang="en-US" dirty="0"/>
          </a:p>
        </p:txBody>
      </p:sp>
    </p:spTree>
    <p:extLst>
      <p:ext uri="{BB962C8B-B14F-4D97-AF65-F5344CB8AC3E}">
        <p14:creationId xmlns:p14="http://schemas.microsoft.com/office/powerpoint/2010/main" val="17614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lvl="0" indent="0">
              <a:buNone/>
            </a:pPr>
            <a:r>
              <a:rPr lang="en-US" dirty="0"/>
              <a:t>The World Health Organization recommends continued breastfeeding up to 2 years of age or beyond.</a:t>
            </a:r>
          </a:p>
          <a:p>
            <a:pPr marL="0" indent="0">
              <a:buNone/>
            </a:pPr>
            <a:endParaRPr lang="en-US" dirty="0"/>
          </a:p>
        </p:txBody>
      </p:sp>
    </p:spTree>
    <p:extLst>
      <p:ext uri="{BB962C8B-B14F-4D97-AF65-F5344CB8AC3E}">
        <p14:creationId xmlns:p14="http://schemas.microsoft.com/office/powerpoint/2010/main" val="8479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contains antibodies that protect infants from common childhood illnesses such as diarrhea and pneumonia, the two primary causes of child mortality </a:t>
            </a:r>
            <a:r>
              <a:rPr lang="en-US" dirty="0" smtClean="0"/>
              <a:t>worldwide.</a:t>
            </a:r>
          </a:p>
          <a:p>
            <a:pPr marL="0" indent="0">
              <a:buNone/>
            </a:pPr>
            <a:r>
              <a:rPr lang="en-US" dirty="0"/>
              <a:t>-</a:t>
            </a:r>
            <a:r>
              <a:rPr lang="en-US" dirty="0" smtClean="0"/>
              <a:t>Breastfeeding </a:t>
            </a:r>
            <a:r>
              <a:rPr lang="en-US" dirty="0"/>
              <a:t>also prevents many chronic diseases such as asthma and allergies.  Exclusive breastfeeding helps hasten recovery during </a:t>
            </a:r>
            <a:r>
              <a:rPr lang="en-US" dirty="0" smtClean="0"/>
              <a:t>illness.</a:t>
            </a:r>
            <a:endParaRPr lang="en-US" dirty="0"/>
          </a:p>
        </p:txBody>
      </p:sp>
    </p:spTree>
    <p:extLst>
      <p:ext uri="{BB962C8B-B14F-4D97-AF65-F5344CB8AC3E}">
        <p14:creationId xmlns:p14="http://schemas.microsoft.com/office/powerpoint/2010/main" val="288280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promotes sensory and cognitive development.  Breastfed children achieve higher academic scores and perform better in intelligence tests. Because it is readily available and affordable, breastfeeding helps ensure that infants get adequate </a:t>
            </a:r>
            <a:r>
              <a:rPr lang="en-US" dirty="0" smtClean="0"/>
              <a:t>sustenance.</a:t>
            </a:r>
            <a:endParaRPr lang="en-US" dirty="0"/>
          </a:p>
        </p:txBody>
      </p:sp>
    </p:spTree>
    <p:extLst>
      <p:ext uri="{BB962C8B-B14F-4D97-AF65-F5344CB8AC3E}">
        <p14:creationId xmlns:p14="http://schemas.microsoft.com/office/powerpoint/2010/main" val="181299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Families who follow the optimal breastfeeding practices can save between $1,200–$1,500 in expenditures on infant formula in the first year alone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00600" y="3429000"/>
            <a:ext cx="2895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4979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852</Words>
  <Application>Microsoft Macintosh PowerPoint</Application>
  <PresentationFormat>On-screen Show (4:3)</PresentationFormat>
  <Paragraphs>68</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Implement Policies that Promote Breastfeeding</vt:lpstr>
      <vt:lpstr>Did you know?</vt:lpstr>
      <vt:lpstr>Did you know? </vt:lpstr>
      <vt:lpstr>Did you know? </vt:lpstr>
      <vt:lpstr>Fact</vt:lpstr>
      <vt:lpstr>Did you know? </vt:lpstr>
      <vt:lpstr>Fact</vt:lpstr>
      <vt:lpstr>Fact</vt:lpstr>
      <vt:lpstr>Economic Benefit</vt:lpstr>
      <vt:lpstr>Economic Benefit</vt:lpstr>
      <vt:lpstr>What can families and friends of mothers do?</vt:lpstr>
      <vt:lpstr>What can communities do? </vt:lpstr>
      <vt:lpstr>What can employers do to support breastfeeding in the workplace? </vt:lpstr>
      <vt:lpstr>What can public health professionals do? </vt:lpstr>
      <vt:lpstr>  Who can I contact for more information?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 Policies that Promote Breastfeeding</dc:title>
  <dc:creator>nittam</dc:creator>
  <cp:lastModifiedBy>Erica Wong</cp:lastModifiedBy>
  <cp:revision>9</cp:revision>
  <dcterms:created xsi:type="dcterms:W3CDTF">2013-12-31T21:59:56Z</dcterms:created>
  <dcterms:modified xsi:type="dcterms:W3CDTF">2014-07-08T20:29:43Z</dcterms:modified>
</cp:coreProperties>
</file>