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00" autoAdjust="0"/>
  </p:normalViewPr>
  <p:slideViewPr>
    <p:cSldViewPr>
      <p:cViewPr varScale="1">
        <p:scale>
          <a:sx n="64" d="100"/>
          <a:sy n="64" d="100"/>
        </p:scale>
        <p:origin x="-112"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5E3B7-D287-4399-821E-6E4FFF18BA30}"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E22B4-D1E3-45C1-AE85-3135D45666C1}" type="slidenum">
              <a:rPr lang="en-US" smtClean="0"/>
              <a:t>‹#›</a:t>
            </a:fld>
            <a:endParaRPr lang="en-US"/>
          </a:p>
        </p:txBody>
      </p:sp>
    </p:spTree>
    <p:extLst>
      <p:ext uri="{BB962C8B-B14F-4D97-AF65-F5344CB8AC3E}">
        <p14:creationId xmlns:p14="http://schemas.microsoft.com/office/powerpoint/2010/main" val="160677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ound-soundage.blogspot.com/2008/07/baby-growth-chart.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supermommyornot.blogspot.com/2012_06_01_archive.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usbreastfeeding.org/LegislationPolicy/BreastfeedingAdvocacyHQ/BreastfeedingSavesDollarsandMakesSense/tabid/339/Default.aspx"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circleofmoms.com/top25/Top-25-Money-Saving-Moms-2012"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http://sound-soundage.blogspot.com/2008/07/baby-growth-chart.html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2</a:t>
            </a:fld>
            <a:endParaRPr lang="en-US"/>
          </a:p>
        </p:txBody>
      </p:sp>
    </p:spTree>
    <p:extLst>
      <p:ext uri="{BB962C8B-B14F-4D97-AF65-F5344CB8AC3E}">
        <p14:creationId xmlns:p14="http://schemas.microsoft.com/office/powerpoint/2010/main" val="331459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http://supermommyornot.blogspot.com/2012_06_01_archive.html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3</a:t>
            </a:fld>
            <a:endParaRPr lang="en-US"/>
          </a:p>
        </p:txBody>
      </p:sp>
    </p:spTree>
    <p:extLst>
      <p:ext uri="{BB962C8B-B14F-4D97-AF65-F5344CB8AC3E}">
        <p14:creationId xmlns:p14="http://schemas.microsoft.com/office/powerpoint/2010/main" val="2687883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Jones G, </a:t>
            </a:r>
            <a:r>
              <a:rPr lang="en-US" sz="1200" kern="1200" dirty="0" err="1" smtClean="0">
                <a:solidFill>
                  <a:schemeClr val="tx1"/>
                </a:solidFill>
                <a:effectLst/>
                <a:latin typeface="+mn-lt"/>
                <a:ea typeface="+mn-ea"/>
                <a:cs typeface="+mn-cs"/>
              </a:rPr>
              <a:t>Steketee</a:t>
            </a:r>
            <a:r>
              <a:rPr lang="en-US" sz="1200" kern="1200" dirty="0" smtClean="0">
                <a:solidFill>
                  <a:schemeClr val="tx1"/>
                </a:solidFill>
                <a:effectLst/>
                <a:latin typeface="+mn-lt"/>
                <a:ea typeface="+mn-ea"/>
                <a:cs typeface="+mn-cs"/>
              </a:rPr>
              <a:t> RW, et al. (June 2013). How many child deaths can we prevent this year.  The Lancet, 362:65-71.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New York City www.nyc.gov</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4</a:t>
            </a:fld>
            <a:endParaRPr lang="en-US"/>
          </a:p>
        </p:txBody>
      </p:sp>
    </p:spTree>
    <p:extLst>
      <p:ext uri="{BB962C8B-B14F-4D97-AF65-F5344CB8AC3E}">
        <p14:creationId xmlns:p14="http://schemas.microsoft.com/office/powerpoint/2010/main" val="909481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Stuebe</a:t>
            </a:r>
            <a:r>
              <a:rPr lang="en-US" sz="1200" kern="1200" dirty="0" smtClean="0">
                <a:solidFill>
                  <a:schemeClr val="tx1"/>
                </a:solidFill>
                <a:effectLst/>
                <a:latin typeface="+mn-lt"/>
                <a:ea typeface="+mn-ea"/>
                <a:cs typeface="+mn-cs"/>
              </a:rPr>
              <a:t> A (2009). The risks of not breastfeeding for mothers and infants. Rev </a:t>
            </a:r>
            <a:r>
              <a:rPr lang="en-US" sz="1200" kern="1200" dirty="0" err="1" smtClean="0">
                <a:solidFill>
                  <a:schemeClr val="tx1"/>
                </a:solidFill>
                <a:effectLst/>
                <a:latin typeface="+mn-lt"/>
                <a:ea typeface="+mn-ea"/>
                <a:cs typeface="+mn-cs"/>
              </a:rPr>
              <a:t>Obstet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Gynecol</a:t>
            </a:r>
            <a:r>
              <a:rPr lang="en-US" sz="1200" kern="1200" dirty="0" smtClean="0">
                <a:solidFill>
                  <a:schemeClr val="tx1"/>
                </a:solidFill>
                <a:effectLst/>
                <a:latin typeface="+mn-lt"/>
                <a:ea typeface="+mn-ea"/>
                <a:cs typeface="+mn-cs"/>
              </a:rPr>
              <a:t>: 2(4):222-231.</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5</a:t>
            </a:fld>
            <a:endParaRPr lang="en-US"/>
          </a:p>
        </p:txBody>
      </p:sp>
    </p:spTree>
    <p:extLst>
      <p:ext uri="{BB962C8B-B14F-4D97-AF65-F5344CB8AC3E}">
        <p14:creationId xmlns:p14="http://schemas.microsoft.com/office/powerpoint/2010/main" val="105134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7</a:t>
            </a:fld>
            <a:endParaRPr lang="en-US"/>
          </a:p>
        </p:txBody>
      </p:sp>
    </p:spTree>
    <p:extLst>
      <p:ext uri="{BB962C8B-B14F-4D97-AF65-F5344CB8AC3E}">
        <p14:creationId xmlns:p14="http://schemas.microsoft.com/office/powerpoint/2010/main" val="105535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8</a:t>
            </a:fld>
            <a:endParaRPr lang="en-US"/>
          </a:p>
        </p:txBody>
      </p:sp>
    </p:spTree>
    <p:extLst>
      <p:ext uri="{BB962C8B-B14F-4D97-AF65-F5344CB8AC3E}">
        <p14:creationId xmlns:p14="http://schemas.microsoft.com/office/powerpoint/2010/main" val="399746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The Surgeon General (2011).  The Surgeon General’s Call to Action to Support Breastfeeding Fact Sheet. Retrieved from: http://www.surgeongeneral.gov/library/calls/breastfeeding/factsheet.html</a:t>
            </a:r>
            <a:endParaRPr lang="en-US" dirty="0" smtClean="0"/>
          </a:p>
          <a:p>
            <a:endParaRPr lang="en-US" dirty="0" smtClean="0"/>
          </a:p>
          <a:p>
            <a:r>
              <a:rPr lang="en-US" dirty="0" smtClean="0"/>
              <a:t>Picture: </a:t>
            </a:r>
            <a:r>
              <a:rPr lang="en-US" dirty="0" smtClean="0">
                <a:hlinkClick r:id="rId3"/>
              </a:rPr>
              <a:t>http://www.usbreastfeeding.org/LegislationPolicy/BreastfeedingAdvocacyHQ/BreastfeedingSavesDollarsandMakesSense/tabid/339/Default.aspx</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9</a:t>
            </a:fld>
            <a:endParaRPr lang="en-US"/>
          </a:p>
        </p:txBody>
      </p:sp>
    </p:spTree>
    <p:extLst>
      <p:ext uri="{BB962C8B-B14F-4D97-AF65-F5344CB8AC3E}">
        <p14:creationId xmlns:p14="http://schemas.microsoft.com/office/powerpoint/2010/main" val="125591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Bartick</a:t>
            </a:r>
            <a:r>
              <a:rPr lang="en-US" sz="1200" kern="1200" dirty="0" smtClean="0">
                <a:solidFill>
                  <a:schemeClr val="tx1"/>
                </a:solidFill>
                <a:effectLst/>
                <a:latin typeface="+mn-lt"/>
                <a:ea typeface="+mn-ea"/>
                <a:cs typeface="+mn-cs"/>
              </a:rPr>
              <a:t> M &amp; Reinhold A (2010). The burden of suboptimal breastfeeding in the U.S.: A pediatric cost analysis, 125(5);1048-1056.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a:t>
            </a:r>
            <a:r>
              <a:rPr lang="en-US" dirty="0" smtClean="0">
                <a:hlinkClick r:id="rId3"/>
              </a:rPr>
              <a:t>http://www.circleofmoms.com/top25/Top-25-Money-Saving-Moms-2012</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10</a:t>
            </a:fld>
            <a:endParaRPr lang="en-US"/>
          </a:p>
        </p:txBody>
      </p:sp>
    </p:spTree>
    <p:extLst>
      <p:ext uri="{BB962C8B-B14F-4D97-AF65-F5344CB8AC3E}">
        <p14:creationId xmlns:p14="http://schemas.microsoft.com/office/powerpoint/2010/main" val="3412850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14</a:t>
            </a:fld>
            <a:endParaRPr lang="en-US"/>
          </a:p>
        </p:txBody>
      </p:sp>
    </p:spTree>
    <p:extLst>
      <p:ext uri="{BB962C8B-B14F-4D97-AF65-F5344CB8AC3E}">
        <p14:creationId xmlns:p14="http://schemas.microsoft.com/office/powerpoint/2010/main" val="394983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81392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8013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0964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277789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49800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15626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78B5F-E56E-45F3-B64F-5E57C3EE0C40}"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7601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78B5F-E56E-45F3-B64F-5E57C3EE0C40}"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91951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78B5F-E56E-45F3-B64F-5E57C3EE0C40}"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37588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61109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1217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78B5F-E56E-45F3-B64F-5E57C3EE0C40}"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0182E-29F6-4329-9054-628BEF3309A3}" type="slidenum">
              <a:rPr lang="en-US" smtClean="0"/>
              <a:t>‹#›</a:t>
            </a:fld>
            <a:endParaRPr lang="en-US"/>
          </a:p>
        </p:txBody>
      </p:sp>
    </p:spTree>
    <p:extLst>
      <p:ext uri="{BB962C8B-B14F-4D97-AF65-F5344CB8AC3E}">
        <p14:creationId xmlns:p14="http://schemas.microsoft.com/office/powerpoint/2010/main" val="240810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b="1" dirty="0" smtClean="0"/>
              <a:t>Implement Policies that Promote Breastfeeding</a:t>
            </a:r>
            <a:endParaRPr lang="en-US" b="1"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00632" y="1851101"/>
            <a:ext cx="3017837" cy="432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1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If 90% of U.S. families followed guidelines to breastfeed exclusively for six months, the U.S. would annually save $13 billion from reduced medical and other </a:t>
            </a:r>
            <a:r>
              <a:rPr lang="en-US" dirty="0" smtClean="0"/>
              <a:t>costs.</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343400" y="3429000"/>
            <a:ext cx="3810000"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3181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The Baby-Friendly Hospital Initiative is an effort by United Nations Children’s Fund (UNICEF) and the World Health Organization (WHO) to ensure that all maternity facilities become centers of breastfeeding support.  A maternity facility or hospital is designated 'baby-friendly' when </a:t>
            </a:r>
            <a:r>
              <a:rPr lang="en-US" dirty="0" smtClean="0"/>
              <a:t>it:</a:t>
            </a:r>
          </a:p>
          <a:p>
            <a:pPr lvl="1"/>
            <a:r>
              <a:rPr lang="en-US" dirty="0" smtClean="0"/>
              <a:t>does </a:t>
            </a:r>
            <a:r>
              <a:rPr lang="en-US" dirty="0"/>
              <a:t>not accept free or low-cost breast milk </a:t>
            </a:r>
            <a:r>
              <a:rPr lang="en-US" dirty="0" smtClean="0"/>
              <a:t>substitutes</a:t>
            </a:r>
          </a:p>
          <a:p>
            <a:pPr lvl="1"/>
            <a:r>
              <a:rPr lang="en-US" dirty="0" smtClean="0"/>
              <a:t>feeding </a:t>
            </a:r>
            <a:r>
              <a:rPr lang="en-US" dirty="0"/>
              <a:t>bottles or </a:t>
            </a:r>
            <a:r>
              <a:rPr lang="en-US" dirty="0" smtClean="0"/>
              <a:t>teats</a:t>
            </a:r>
          </a:p>
          <a:p>
            <a:pPr lvl="1"/>
            <a:r>
              <a:rPr lang="en-US" dirty="0" smtClean="0"/>
              <a:t>has </a:t>
            </a:r>
            <a:r>
              <a:rPr lang="en-US" dirty="0"/>
              <a:t>implemented 10 specific steps to support successful </a:t>
            </a:r>
            <a:r>
              <a:rPr lang="en-US" dirty="0" smtClean="0"/>
              <a:t>breastfeeding</a:t>
            </a:r>
            <a:endParaRPr lang="en-US" dirty="0"/>
          </a:p>
        </p:txBody>
      </p:sp>
    </p:spTree>
    <p:extLst>
      <p:ext uri="{BB962C8B-B14F-4D97-AF65-F5344CB8AC3E}">
        <p14:creationId xmlns:p14="http://schemas.microsoft.com/office/powerpoint/2010/main" val="311587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Coalition of Oklahoma Breastfeeding </a:t>
            </a:r>
            <a:r>
              <a:rPr lang="en-US" dirty="0" smtClean="0"/>
              <a:t>Advocates:</a:t>
            </a:r>
          </a:p>
          <a:p>
            <a:r>
              <a:rPr lang="en-US" dirty="0" smtClean="0"/>
              <a:t>Policy statements</a:t>
            </a:r>
          </a:p>
          <a:p>
            <a:pPr lvl="1"/>
            <a:r>
              <a:rPr lang="en-US" dirty="0" smtClean="0"/>
              <a:t>for </a:t>
            </a:r>
            <a:r>
              <a:rPr lang="en-US" dirty="0"/>
              <a:t>health care providers; </a:t>
            </a:r>
            <a:endParaRPr lang="en-US" dirty="0" smtClean="0"/>
          </a:p>
          <a:p>
            <a:pPr lvl="1"/>
            <a:r>
              <a:rPr lang="en-US" dirty="0" smtClean="0"/>
              <a:t>for </a:t>
            </a:r>
            <a:r>
              <a:rPr lang="en-US" dirty="0"/>
              <a:t>documentation, monitoring and continuing education; </a:t>
            </a:r>
            <a:endParaRPr lang="en-US" dirty="0" smtClean="0"/>
          </a:p>
          <a:p>
            <a:pPr lvl="1"/>
            <a:r>
              <a:rPr lang="en-US" dirty="0" smtClean="0"/>
              <a:t>for </a:t>
            </a:r>
            <a:r>
              <a:rPr lang="en-US" dirty="0"/>
              <a:t>breastfeeding education; </a:t>
            </a:r>
            <a:endParaRPr lang="en-US" dirty="0" smtClean="0"/>
          </a:p>
          <a:p>
            <a:pPr lvl="1"/>
            <a:r>
              <a:rPr lang="en-US" dirty="0" smtClean="0"/>
              <a:t>for </a:t>
            </a:r>
            <a:r>
              <a:rPr lang="en-US" dirty="0"/>
              <a:t>clinical care of breastfeeding mothers and their infants; and </a:t>
            </a:r>
            <a:endParaRPr lang="en-US" dirty="0" smtClean="0"/>
          </a:p>
          <a:p>
            <a:pPr lvl="1"/>
            <a:r>
              <a:rPr lang="en-US" dirty="0" smtClean="0"/>
              <a:t>for </a:t>
            </a:r>
            <a:r>
              <a:rPr lang="en-US" dirty="0"/>
              <a:t>exceptions. </a:t>
            </a:r>
          </a:p>
        </p:txBody>
      </p:sp>
    </p:spTree>
    <p:extLst>
      <p:ext uri="{BB962C8B-B14F-4D97-AF65-F5344CB8AC3E}">
        <p14:creationId xmlns:p14="http://schemas.microsoft.com/office/powerpoint/2010/main" val="2883379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b="1" dirty="0"/>
          </a:p>
        </p:txBody>
      </p:sp>
      <p:sp>
        <p:nvSpPr>
          <p:cNvPr id="3" name="Content Placeholder 2"/>
          <p:cNvSpPr>
            <a:spLocks noGrp="1"/>
          </p:cNvSpPr>
          <p:nvPr>
            <p:ph idx="1"/>
          </p:nvPr>
        </p:nvSpPr>
        <p:spPr/>
        <p:txBody>
          <a:bodyPr>
            <a:normAutofit lnSpcReduction="10000"/>
          </a:bodyPr>
          <a:lstStyle/>
          <a:p>
            <a:pPr marL="0" lvl="0" indent="0">
              <a:buNone/>
            </a:pPr>
            <a:r>
              <a:rPr lang="en-US" dirty="0"/>
              <a:t>Fringe benefits – Special paid leave for breastfeeding </a:t>
            </a:r>
          </a:p>
          <a:p>
            <a:pPr lvl="0"/>
            <a:r>
              <a:rPr lang="en-US" dirty="0"/>
              <a:t>This policy allows time for breastfeeding mothers to have an opportunity to breastfeed their babies at the child care center or for milk extraction for a designated time.  Also the place of business shall designate an area for privacy and hygiene for the breastfeeding mother.  </a:t>
            </a:r>
          </a:p>
          <a:p>
            <a:endParaRPr lang="en-US" dirty="0"/>
          </a:p>
        </p:txBody>
      </p:sp>
    </p:spTree>
    <p:extLst>
      <p:ext uri="{BB962C8B-B14F-4D97-AF65-F5344CB8AC3E}">
        <p14:creationId xmlns:p14="http://schemas.microsoft.com/office/powerpoint/2010/main" val="66140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dirty="0"/>
          </a:p>
        </p:txBody>
      </p:sp>
      <p:sp>
        <p:nvSpPr>
          <p:cNvPr id="3" name="Content Placeholder 2"/>
          <p:cNvSpPr>
            <a:spLocks noGrp="1"/>
          </p:cNvSpPr>
          <p:nvPr>
            <p:ph idx="1"/>
          </p:nvPr>
        </p:nvSpPr>
        <p:spPr/>
        <p:txBody>
          <a:bodyPr/>
          <a:lstStyle/>
          <a:p>
            <a:pPr marL="0" lvl="0" indent="0">
              <a:buNone/>
            </a:pPr>
            <a:r>
              <a:rPr lang="en-US" dirty="0"/>
              <a:t>Breastfeeding Awareness Month </a:t>
            </a:r>
          </a:p>
          <a:p>
            <a:pPr lvl="0"/>
            <a:r>
              <a:rPr lang="en-US" dirty="0"/>
              <a:t>This policy supports breastfeeding , education on breastfeeding, and support activities for the development of breastfeeding.  </a:t>
            </a:r>
          </a:p>
          <a:p>
            <a:endParaRPr lang="en-US" dirty="0"/>
          </a:p>
        </p:txBody>
      </p:sp>
    </p:spTree>
    <p:extLst>
      <p:ext uri="{BB962C8B-B14F-4D97-AF65-F5344CB8AC3E}">
        <p14:creationId xmlns:p14="http://schemas.microsoft.com/office/powerpoint/2010/main" val="330292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dirty="0"/>
          </a:p>
        </p:txBody>
      </p:sp>
      <p:sp>
        <p:nvSpPr>
          <p:cNvPr id="3" name="Content Placeholder 2"/>
          <p:cNvSpPr>
            <a:spLocks noGrp="1"/>
          </p:cNvSpPr>
          <p:nvPr>
            <p:ph idx="1"/>
          </p:nvPr>
        </p:nvSpPr>
        <p:spPr/>
        <p:txBody>
          <a:bodyPr/>
          <a:lstStyle/>
          <a:p>
            <a:pPr marL="0" lvl="0" indent="0">
              <a:buNone/>
            </a:pPr>
            <a:r>
              <a:rPr lang="en-US" dirty="0"/>
              <a:t>Freedom from discrimination – Declaration of civil rights</a:t>
            </a:r>
          </a:p>
          <a:p>
            <a:r>
              <a:rPr lang="en-US" dirty="0"/>
              <a:t>The right of a mother to breastfeed her child in any place of public resort, accommodation, assemblage or </a:t>
            </a:r>
            <a:r>
              <a:rPr lang="en-US" dirty="0" smtClean="0"/>
              <a:t>amusement.</a:t>
            </a:r>
            <a:endParaRPr lang="en-US" dirty="0"/>
          </a:p>
        </p:txBody>
      </p:sp>
    </p:spTree>
    <p:extLst>
      <p:ext uri="{BB962C8B-B14F-4D97-AF65-F5344CB8AC3E}">
        <p14:creationId xmlns:p14="http://schemas.microsoft.com/office/powerpoint/2010/main" val="3733993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u="sng" dirty="0"/>
              <a:t>Who can I contact for more information?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422831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114800" y="2895600"/>
            <a:ext cx="4572432" cy="3422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b="1" dirty="0" smtClean="0"/>
              <a:t>Did you know?</a:t>
            </a:r>
            <a:endParaRPr lang="en-US" b="1" dirty="0"/>
          </a:p>
        </p:txBody>
      </p:sp>
      <p:sp>
        <p:nvSpPr>
          <p:cNvPr id="3" name="Content Placeholder 2"/>
          <p:cNvSpPr>
            <a:spLocks noGrp="1"/>
          </p:cNvSpPr>
          <p:nvPr>
            <p:ph idx="1"/>
          </p:nvPr>
        </p:nvSpPr>
        <p:spPr>
          <a:xfrm>
            <a:off x="457200" y="1371600"/>
            <a:ext cx="8153400" cy="4754563"/>
          </a:xfrm>
        </p:spPr>
        <p:txBody>
          <a:bodyPr/>
          <a:lstStyle/>
          <a:p>
            <a:r>
              <a:rPr lang="en-US" dirty="0"/>
              <a:t>Breastfeeding is the best source of nourishment for infants and young children.  </a:t>
            </a:r>
            <a:endParaRPr lang="en-US" dirty="0" smtClean="0"/>
          </a:p>
          <a:p>
            <a:r>
              <a:rPr lang="en-US" dirty="0" smtClean="0"/>
              <a:t>It </a:t>
            </a:r>
            <a:r>
              <a:rPr lang="en-US" dirty="0"/>
              <a:t>contributes to a lifetime of good health, growth and development. </a:t>
            </a:r>
          </a:p>
        </p:txBody>
      </p:sp>
    </p:spTree>
    <p:extLst>
      <p:ext uri="{BB962C8B-B14F-4D97-AF65-F5344CB8AC3E}">
        <p14:creationId xmlns:p14="http://schemas.microsoft.com/office/powerpoint/2010/main" val="68183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Infants who are not breastfed are at an increased risk of illness that can compromise their growth and raise the risk of death or disability.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76600" y="3355057"/>
            <a:ext cx="4191000" cy="2602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003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Globally, exclusive and continued breastfeeding could help prevent </a:t>
            </a:r>
            <a:r>
              <a:rPr lang="en-US" dirty="0" smtClean="0"/>
              <a:t>13 of 100 deaths </a:t>
            </a:r>
            <a:r>
              <a:rPr lang="en-US" dirty="0"/>
              <a:t>of children under five years </a:t>
            </a:r>
            <a:r>
              <a:rPr lang="en-US" dirty="0" smtClean="0"/>
              <a:t>old.</a:t>
            </a:r>
            <a:endParaRPr lang="en-US" dirty="0"/>
          </a:p>
        </p:txBody>
      </p:sp>
      <p:pic>
        <p:nvPicPr>
          <p:cNvPr id="410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2819400"/>
            <a:ext cx="2590800" cy="332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54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a:t>Women who breastfeed also have a lower risk of developing obesity, breast cancer, and ovarian cancer later in </a:t>
            </a:r>
            <a:r>
              <a:rPr lang="en-US" dirty="0" smtClean="0"/>
              <a:t>life.</a:t>
            </a:r>
            <a:endParaRPr lang="en-US" dirty="0"/>
          </a:p>
        </p:txBody>
      </p:sp>
    </p:spTree>
    <p:extLst>
      <p:ext uri="{BB962C8B-B14F-4D97-AF65-F5344CB8AC3E}">
        <p14:creationId xmlns:p14="http://schemas.microsoft.com/office/powerpoint/2010/main" val="17614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lvl="0" indent="0">
              <a:buNone/>
            </a:pPr>
            <a:r>
              <a:rPr lang="en-US" dirty="0"/>
              <a:t>The World Health Organization recommends continued breastfeeding up to 2 years of age or beyond.</a:t>
            </a:r>
          </a:p>
          <a:p>
            <a:pPr marL="0" indent="0">
              <a:buNone/>
            </a:pPr>
            <a:endParaRPr lang="en-US" dirty="0"/>
          </a:p>
        </p:txBody>
      </p:sp>
    </p:spTree>
    <p:extLst>
      <p:ext uri="{BB962C8B-B14F-4D97-AF65-F5344CB8AC3E}">
        <p14:creationId xmlns:p14="http://schemas.microsoft.com/office/powerpoint/2010/main" val="84791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contains antibodies that protect infants from common childhood illnesses such as diarrhea and pneumonia, the two primary causes of child mortality worldwide.  Breastfeeding also prevents many chronic diseases such as asthma and allergies.  Exclusive breastfeeding helps hasten recovery during </a:t>
            </a:r>
            <a:r>
              <a:rPr lang="en-US" dirty="0" smtClean="0"/>
              <a:t>illness.</a:t>
            </a:r>
            <a:endParaRPr lang="en-US" dirty="0"/>
          </a:p>
        </p:txBody>
      </p:sp>
    </p:spTree>
    <p:extLst>
      <p:ext uri="{BB962C8B-B14F-4D97-AF65-F5344CB8AC3E}">
        <p14:creationId xmlns:p14="http://schemas.microsoft.com/office/powerpoint/2010/main" val="288280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promotes sensory and cognitive development.  Breastfed children achieve higher academic scores and perform better in intelligence tests. Because it is readily available and affordable, breastfeeding helps ensure that infants get adequate </a:t>
            </a:r>
            <a:r>
              <a:rPr lang="en-US" dirty="0" smtClean="0"/>
              <a:t>sustenance.</a:t>
            </a:r>
            <a:endParaRPr lang="en-US" dirty="0"/>
          </a:p>
        </p:txBody>
      </p:sp>
    </p:spTree>
    <p:extLst>
      <p:ext uri="{BB962C8B-B14F-4D97-AF65-F5344CB8AC3E}">
        <p14:creationId xmlns:p14="http://schemas.microsoft.com/office/powerpoint/2010/main" val="181299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Families who follow the optimal breastfeeding practices can save between $1,200–$1,500 in expenditures on infant formula in the first year alone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00600" y="3429000"/>
            <a:ext cx="2895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4979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751</Words>
  <Application>Microsoft Macintosh PowerPoint</Application>
  <PresentationFormat>On-screen Show (4:3)</PresentationFormat>
  <Paragraphs>71</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Implement Policies that Promote Breastfeeding</vt:lpstr>
      <vt:lpstr>Did you know?</vt:lpstr>
      <vt:lpstr>Did you know? </vt:lpstr>
      <vt:lpstr>Did you know? </vt:lpstr>
      <vt:lpstr>Fact</vt:lpstr>
      <vt:lpstr>Did you know? </vt:lpstr>
      <vt:lpstr>Fact</vt:lpstr>
      <vt:lpstr>Fact</vt:lpstr>
      <vt:lpstr>Economic Benefit</vt:lpstr>
      <vt:lpstr>Economic Benefit</vt:lpstr>
      <vt:lpstr>Examples of policies</vt:lpstr>
      <vt:lpstr>Examples of policies</vt:lpstr>
      <vt:lpstr>Examples of policies</vt:lpstr>
      <vt:lpstr>Examples of policies</vt:lpstr>
      <vt:lpstr>Examples of policies</vt:lpstr>
      <vt:lpstr>  Who can I contact for more information?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 Policies that Promote Breastfeeding</dc:title>
  <dc:creator>nittam</dc:creator>
  <cp:lastModifiedBy>Erica Wong</cp:lastModifiedBy>
  <cp:revision>7</cp:revision>
  <dcterms:created xsi:type="dcterms:W3CDTF">2013-12-31T21:59:56Z</dcterms:created>
  <dcterms:modified xsi:type="dcterms:W3CDTF">2014-07-08T20:31:45Z</dcterms:modified>
</cp:coreProperties>
</file>