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8" r:id="rId9"/>
    <p:sldId id="269" r:id="rId10"/>
    <p:sldId id="270" r:id="rId11"/>
    <p:sldId id="263" r:id="rId12"/>
    <p:sldId id="265" r:id="rId13"/>
    <p:sldId id="266" r:id="rId14"/>
    <p:sldId id="271"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25" autoAdjust="0"/>
  </p:normalViewPr>
  <p:slideViewPr>
    <p:cSldViewPr>
      <p:cViewPr varScale="1">
        <p:scale>
          <a:sx n="39" d="100"/>
          <a:sy n="39" d="100"/>
        </p:scale>
        <p:origin x="-62" y="-7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40FED-1F0C-4EBF-9030-DA9398FB3312}" type="datetimeFigureOut">
              <a:rPr lang="en-US" smtClean="0"/>
              <a:t>12/31/2013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7930DD-B985-44CD-B44B-A8B2E4D7E6F2}" type="slidenum">
              <a:rPr lang="en-US" smtClean="0"/>
              <a:t>‹#›</a:t>
            </a:fld>
            <a:endParaRPr lang="en-US"/>
          </a:p>
        </p:txBody>
      </p:sp>
    </p:spTree>
    <p:extLst>
      <p:ext uri="{BB962C8B-B14F-4D97-AF65-F5344CB8AC3E}">
        <p14:creationId xmlns:p14="http://schemas.microsoft.com/office/powerpoint/2010/main" val="216627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llenshawfoundation.org/mega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atlocalguide.com/bouldercounty/slow-money-connects-finance-and-foo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auischoolgardennetwork.org/2011/03/gardens-for-learning-creating-and-sustaining-your-school-gard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ealthmeup.com/photogallery-healthy-living/about-diabetes-and-misconceptions-about-diabetes/1831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dtimessigns.wordpress.com/tag/food-shortag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ybg.org/plant-talk/2009/07/people/preserving-knowledge-of-traditional-plants-in-micronesi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howclix.com/event/373456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lanning.org/nationalcenters/health/briefingpapers/foodcouncil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banana and breadfruit: </a:t>
            </a:r>
            <a:r>
              <a:rPr lang="en-US" dirty="0" smtClean="0">
                <a:hlinkClick r:id="rId3"/>
              </a:rPr>
              <a:t>http://www.allenshawfoundation.org/megan</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2</a:t>
            </a:fld>
            <a:endParaRPr lang="en-US"/>
          </a:p>
        </p:txBody>
      </p:sp>
    </p:spTree>
    <p:extLst>
      <p:ext uri="{BB962C8B-B14F-4D97-AF65-F5344CB8AC3E}">
        <p14:creationId xmlns:p14="http://schemas.microsoft.com/office/powerpoint/2010/main" val="76433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a:t>
            </a:r>
            <a:r>
              <a:rPr lang="en-US" dirty="0" smtClean="0">
                <a:hlinkClick r:id="rId3"/>
              </a:rPr>
              <a:t>http://eatlocalguide.com/bouldercounty/slow-money-connects-finance-and-food/</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11</a:t>
            </a:fld>
            <a:endParaRPr lang="en-US"/>
          </a:p>
        </p:txBody>
      </p:sp>
    </p:spTree>
    <p:extLst>
      <p:ext uri="{BB962C8B-B14F-4D97-AF65-F5344CB8AC3E}">
        <p14:creationId xmlns:p14="http://schemas.microsoft.com/office/powerpoint/2010/main" val="197874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dirty="0"/>
          </a:p>
        </p:txBody>
      </p:sp>
      <p:sp>
        <p:nvSpPr>
          <p:cNvPr id="4" name="Slide Number Placeholder 3"/>
          <p:cNvSpPr>
            <a:spLocks noGrp="1"/>
          </p:cNvSpPr>
          <p:nvPr>
            <p:ph type="sldNum" sz="quarter" idx="10"/>
          </p:nvPr>
        </p:nvSpPr>
        <p:spPr/>
        <p:txBody>
          <a:bodyPr/>
          <a:lstStyle/>
          <a:p>
            <a:fld id="{6E7930DD-B985-44CD-B44B-A8B2E4D7E6F2}" type="slidenum">
              <a:rPr lang="en-US" smtClean="0"/>
              <a:t>12</a:t>
            </a:fld>
            <a:endParaRPr lang="en-US"/>
          </a:p>
        </p:txBody>
      </p:sp>
    </p:spTree>
    <p:extLst>
      <p:ext uri="{BB962C8B-B14F-4D97-AF65-F5344CB8AC3E}">
        <p14:creationId xmlns:p14="http://schemas.microsoft.com/office/powerpoint/2010/main" val="55759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smtClean="0"/>
              <a:t>:</a:t>
            </a:r>
            <a:r>
              <a:rPr lang="en-US" baseline="0" smtClean="0"/>
              <a:t>  </a:t>
            </a:r>
            <a:r>
              <a:rPr lang="en-US" smtClean="0">
                <a:hlinkClick r:id="rId3"/>
              </a:rPr>
              <a:t>http://mauischoolgardennetwork.org/2011/03/gardens-for-learning-creating-and-sustaining-your-school-garden/</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13</a:t>
            </a:fld>
            <a:endParaRPr lang="en-US"/>
          </a:p>
        </p:txBody>
      </p:sp>
    </p:spTree>
    <p:extLst>
      <p:ext uri="{BB962C8B-B14F-4D97-AF65-F5344CB8AC3E}">
        <p14:creationId xmlns:p14="http://schemas.microsoft.com/office/powerpoint/2010/main" val="323827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World Health Organization STEPS 2008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3</a:t>
            </a:fld>
            <a:endParaRPr lang="en-US"/>
          </a:p>
        </p:txBody>
      </p:sp>
    </p:spTree>
    <p:extLst>
      <p:ext uri="{BB962C8B-B14F-4D97-AF65-F5344CB8AC3E}">
        <p14:creationId xmlns:p14="http://schemas.microsoft.com/office/powerpoint/2010/main" val="181155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World Health Organization (2010). Pacific Islanders pay heavy price for abandoning traditional diet. Bulletin of the WHO, 88(7):481-560.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a:t>
            </a:r>
            <a:r>
              <a:rPr lang="en-US" dirty="0" smtClean="0">
                <a:hlinkClick r:id="rId3"/>
              </a:rPr>
              <a:t>http://healthmeup.com/photogallery-healthy-living/about-diabetes-and-misconceptions-about-diabetes/18317</a:t>
            </a:r>
            <a:endParaRPr lang="en-US" dirty="0" smtClean="0"/>
          </a:p>
          <a:p>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4</a:t>
            </a:fld>
            <a:endParaRPr lang="en-US"/>
          </a:p>
        </p:txBody>
      </p:sp>
    </p:spTree>
    <p:extLst>
      <p:ext uri="{BB962C8B-B14F-4D97-AF65-F5344CB8AC3E}">
        <p14:creationId xmlns:p14="http://schemas.microsoft.com/office/powerpoint/2010/main" val="81248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Source: World Health Organization (April 10, 2010).  WHO Pacific Food Summit Fact Sheet. Retrieved from:</a:t>
            </a:r>
          </a:p>
          <a:p>
            <a:pPr marL="0" indent="0">
              <a:buNone/>
            </a:pPr>
            <a:r>
              <a:rPr lang="en-US" dirty="0" smtClean="0"/>
              <a:t>http://www.wpro.who.int/mediacentre/factsheets/fs14042010/en/</a:t>
            </a:r>
          </a:p>
          <a:p>
            <a:endParaRPr lang="en-US" dirty="0" smtClean="0"/>
          </a:p>
          <a:p>
            <a:r>
              <a:rPr lang="en-US" dirty="0" smtClean="0"/>
              <a:t>Picture:</a:t>
            </a:r>
            <a:r>
              <a:rPr lang="en-US" baseline="0" dirty="0" smtClean="0"/>
              <a:t> </a:t>
            </a:r>
            <a:r>
              <a:rPr lang="en-US" dirty="0" smtClean="0">
                <a:hlinkClick r:id="rId3"/>
              </a:rPr>
              <a:t>http://endtimessigns.wordpress.com/tag/food-shortages/</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5</a:t>
            </a:fld>
            <a:endParaRPr lang="en-US"/>
          </a:p>
        </p:txBody>
      </p:sp>
    </p:spTree>
    <p:extLst>
      <p:ext uri="{BB962C8B-B14F-4D97-AF65-F5344CB8AC3E}">
        <p14:creationId xmlns:p14="http://schemas.microsoft.com/office/powerpoint/2010/main" val="342141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Source: World Health Organization (April 10, 2010).  WHO Pacific Food Summit Fact Sheet. Retrieved from:</a:t>
            </a:r>
          </a:p>
          <a:p>
            <a:pPr marL="0" indent="0">
              <a:buNone/>
            </a:pPr>
            <a:r>
              <a:rPr lang="en-US" dirty="0" smtClean="0"/>
              <a:t>http://www.wpro.who.int/mediacentre/factsheets/fs14042010/en/</a:t>
            </a:r>
          </a:p>
          <a:p>
            <a:endParaRPr lang="en-US" dirty="0" smtClean="0"/>
          </a:p>
          <a:p>
            <a:r>
              <a:rPr lang="en-US" dirty="0" smtClean="0"/>
              <a:t>Picture:</a:t>
            </a:r>
            <a:r>
              <a:rPr lang="en-US" baseline="0" dirty="0" smtClean="0"/>
              <a:t> </a:t>
            </a:r>
            <a:r>
              <a:rPr lang="en-US" sz="1200" b="0" i="0" kern="1200" dirty="0" smtClean="0">
                <a:solidFill>
                  <a:schemeClr val="tx1"/>
                </a:solidFill>
                <a:effectLst/>
                <a:latin typeface="+mn-lt"/>
                <a:ea typeface="+mn-ea"/>
                <a:cs typeface="+mn-cs"/>
              </a:rPr>
              <a:t>shutterstock_92612722_Food-Prices-High1</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6</a:t>
            </a:fld>
            <a:endParaRPr lang="en-US"/>
          </a:p>
        </p:txBody>
      </p:sp>
    </p:spTree>
    <p:extLst>
      <p:ext uri="{BB962C8B-B14F-4D97-AF65-F5344CB8AC3E}">
        <p14:creationId xmlns:p14="http://schemas.microsoft.com/office/powerpoint/2010/main" val="30989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30000" dirty="0" smtClean="0"/>
              <a:t> </a:t>
            </a:r>
            <a:r>
              <a:rPr lang="en-US" dirty="0" smtClean="0"/>
              <a:t>Eat Local Challenge Weblog.  Retrieved from:  http://www.lifebeginsat30.com/elc/2006/04/10_reasons_to_e.html</a:t>
            </a:r>
          </a:p>
          <a:p>
            <a:endParaRPr lang="en-US" dirty="0" smtClean="0"/>
          </a:p>
          <a:p>
            <a:r>
              <a:rPr lang="en-US" dirty="0" smtClean="0"/>
              <a:t>Picture from: </a:t>
            </a:r>
            <a:r>
              <a:rPr lang="en-US" dirty="0" smtClean="0">
                <a:hlinkClick r:id="rId3"/>
              </a:rPr>
              <a:t>http://www.nybg.org/plant-talk/2009/07/people/preserving-knowledge-of-traditional-plants-in-micronesia/</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7</a:t>
            </a:fld>
            <a:endParaRPr lang="en-US"/>
          </a:p>
        </p:txBody>
      </p:sp>
    </p:spTree>
    <p:extLst>
      <p:ext uri="{BB962C8B-B14F-4D97-AF65-F5344CB8AC3E}">
        <p14:creationId xmlns:p14="http://schemas.microsoft.com/office/powerpoint/2010/main" val="28136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30000" dirty="0" smtClean="0"/>
              <a:t> </a:t>
            </a:r>
            <a:r>
              <a:rPr lang="en-US" dirty="0" smtClean="0"/>
              <a:t>Eat Local Challenge Weblog.  Retrieved from:  http://www.lifebeginsat30.com/elc/2006/04/10_reasons_to_e.html</a:t>
            </a:r>
          </a:p>
          <a:p>
            <a:endParaRPr lang="en-US" dirty="0" smtClean="0"/>
          </a:p>
          <a:p>
            <a:r>
              <a:rPr lang="en-US" dirty="0" smtClean="0"/>
              <a:t>Picture Farm</a:t>
            </a:r>
            <a:r>
              <a:rPr lang="en-US" baseline="0" dirty="0" smtClean="0"/>
              <a:t> to Table: </a:t>
            </a:r>
            <a:r>
              <a:rPr lang="en-US" dirty="0" smtClean="0">
                <a:hlinkClick r:id="rId3"/>
              </a:rPr>
              <a:t>http://www.showclix.com/event/3734568</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8</a:t>
            </a:fld>
            <a:endParaRPr lang="en-US"/>
          </a:p>
        </p:txBody>
      </p:sp>
    </p:spTree>
    <p:extLst>
      <p:ext uri="{BB962C8B-B14F-4D97-AF65-F5344CB8AC3E}">
        <p14:creationId xmlns:p14="http://schemas.microsoft.com/office/powerpoint/2010/main" val="28136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Clemson Cooperative Extension (July 2011). Local Food: Does it matter what we eat?.  Retrieved from: http://www.clemson.edu/extension/county/horry/documents/local_fact_sheet.pdf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dirty="0" smtClean="0">
                <a:hlinkClick r:id="rId3"/>
              </a:rPr>
              <a:t>http://www.planning.org/nationalcenters/health/briefingpapers/foodcouncils.htm</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9</a:t>
            </a:fld>
            <a:endParaRPr lang="en-US"/>
          </a:p>
        </p:txBody>
      </p:sp>
    </p:spTree>
    <p:extLst>
      <p:ext uri="{BB962C8B-B14F-4D97-AF65-F5344CB8AC3E}">
        <p14:creationId xmlns:p14="http://schemas.microsoft.com/office/powerpoint/2010/main" val="410051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10</a:t>
            </a:fld>
            <a:endParaRPr lang="en-US"/>
          </a:p>
        </p:txBody>
      </p:sp>
    </p:spTree>
    <p:extLst>
      <p:ext uri="{BB962C8B-B14F-4D97-AF65-F5344CB8AC3E}">
        <p14:creationId xmlns:p14="http://schemas.microsoft.com/office/powerpoint/2010/main" val="197289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19123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5975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86400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1202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93636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400990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474DE-464C-4468-A6B2-0BA34A7A54FA}" type="datetimeFigureOut">
              <a:rPr lang="en-US" smtClean="0"/>
              <a:t>12/31/2013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37648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474DE-464C-4468-A6B2-0BA34A7A54FA}" type="datetimeFigureOut">
              <a:rPr lang="en-US" smtClean="0"/>
              <a:t>12/31/2013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409041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474DE-464C-4468-A6B2-0BA34A7A54FA}" type="datetimeFigureOut">
              <a:rPr lang="en-US" smtClean="0"/>
              <a:t>12/31/2013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19264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15216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9198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474DE-464C-4468-A6B2-0BA34A7A54FA}" type="datetimeFigureOut">
              <a:rPr lang="en-US" smtClean="0"/>
              <a:t>12/31/2013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648E-F498-4C32-9B98-FC6007691CD4}" type="slidenum">
              <a:rPr lang="en-US" smtClean="0"/>
              <a:t>‹#›</a:t>
            </a:fld>
            <a:endParaRPr lang="en-US"/>
          </a:p>
        </p:txBody>
      </p:sp>
    </p:spTree>
    <p:extLst>
      <p:ext uri="{BB962C8B-B14F-4D97-AF65-F5344CB8AC3E}">
        <p14:creationId xmlns:p14="http://schemas.microsoft.com/office/powerpoint/2010/main" val="399467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islandfood.org" TargetMode="External"/><Relationship Id="rId2" Type="http://schemas.openxmlformats.org/officeDocument/2006/relationships/hyperlink" Target="mailto:adrian.bauman@sydney.edu.au" TargetMode="External"/><Relationship Id="rId1" Type="http://schemas.openxmlformats.org/officeDocument/2006/relationships/slideLayout" Target="../slideLayouts/slideLayout2.xml"/><Relationship Id="rId4" Type="http://schemas.openxmlformats.org/officeDocument/2006/relationships/hyperlink" Target="http://www.islandfoo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905000"/>
          </a:xfrm>
        </p:spPr>
        <p:txBody>
          <a:bodyPr>
            <a:normAutofit fontScale="90000"/>
          </a:bodyPr>
          <a:lstStyle/>
          <a:p>
            <a:r>
              <a:rPr lang="en-US" b="1" dirty="0" smtClean="0"/>
              <a:t>Implement Policies that Promote Production and Consumption of Local Foods</a:t>
            </a:r>
            <a:endParaRPr lang="en-US" b="1" dirty="0"/>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1828800" y="2362199"/>
            <a:ext cx="5410200" cy="3225449"/>
          </a:xfrm>
          <a:prstGeom prst="rect">
            <a:avLst/>
          </a:prstGeom>
        </p:spPr>
      </p:pic>
    </p:spTree>
    <p:extLst>
      <p:ext uri="{BB962C8B-B14F-4D97-AF65-F5344CB8AC3E}">
        <p14:creationId xmlns:p14="http://schemas.microsoft.com/office/powerpoint/2010/main" val="103239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Strengthen Local Food Production and Consumption</a:t>
            </a:r>
            <a:endParaRPr lang="en-US" b="1" dirty="0"/>
          </a:p>
        </p:txBody>
      </p:sp>
      <p:sp>
        <p:nvSpPr>
          <p:cNvPr id="3" name="Content Placeholder 2"/>
          <p:cNvSpPr>
            <a:spLocks noGrp="1"/>
          </p:cNvSpPr>
          <p:nvPr>
            <p:ph idx="1"/>
          </p:nvPr>
        </p:nvSpPr>
        <p:spPr/>
        <p:txBody>
          <a:bodyPr/>
          <a:lstStyle/>
          <a:p>
            <a:pPr marL="0" indent="0" algn="r">
              <a:buNone/>
            </a:pPr>
            <a:r>
              <a:rPr lang="en-US" dirty="0" smtClean="0"/>
              <a:t>Pacific </a:t>
            </a:r>
            <a:r>
              <a:rPr lang="en-US" dirty="0"/>
              <a:t>Islanders need to strengthen local food production and consumption through the adoption and enforcement of model school nutrition and feeding policies that include provisions for promoting local foods.  Reducing processed foods decrease non-communicable diseases and obesity.  </a:t>
            </a:r>
          </a:p>
          <a:p>
            <a:endParaRPr lang="en-US" dirty="0"/>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762000" y="4648200"/>
            <a:ext cx="1991360" cy="1791970"/>
          </a:xfrm>
          <a:prstGeom prst="rect">
            <a:avLst/>
          </a:prstGeom>
        </p:spPr>
      </p:pic>
    </p:spTree>
    <p:extLst>
      <p:ext uri="{BB962C8B-B14F-4D97-AF65-F5344CB8AC3E}">
        <p14:creationId xmlns:p14="http://schemas.microsoft.com/office/powerpoint/2010/main" val="93875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churches do?</a:t>
            </a:r>
            <a:endParaRPr lang="en-US" b="1" dirty="0"/>
          </a:p>
        </p:txBody>
      </p:sp>
      <p:sp>
        <p:nvSpPr>
          <p:cNvPr id="3" name="Content Placeholder 2"/>
          <p:cNvSpPr>
            <a:spLocks noGrp="1"/>
          </p:cNvSpPr>
          <p:nvPr>
            <p:ph idx="1"/>
          </p:nvPr>
        </p:nvSpPr>
        <p:spPr/>
        <p:txBody>
          <a:bodyPr>
            <a:normAutofit/>
          </a:bodyPr>
          <a:lstStyle/>
          <a:p>
            <a:pPr lvl="0"/>
            <a:r>
              <a:rPr lang="en-US" dirty="0"/>
              <a:t>Build a garden that your congregation can eat from, will fill the church’s food pantry or that can be donated to a local charity that feeds your community.</a:t>
            </a:r>
          </a:p>
          <a:p>
            <a:pPr lvl="0"/>
            <a:r>
              <a:rPr lang="en-US" dirty="0"/>
              <a:t>Help teach families about healthy eating and cooking with local foods.</a:t>
            </a:r>
          </a:p>
          <a:p>
            <a:pPr marL="0" indent="0">
              <a:buNone/>
            </a:pPr>
            <a:endParaRPr lang="en-US"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7700" y="42672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84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communities do?</a:t>
            </a:r>
            <a:endParaRPr lang="en-US" b="1" dirty="0"/>
          </a:p>
        </p:txBody>
      </p:sp>
      <p:sp>
        <p:nvSpPr>
          <p:cNvPr id="3" name="Content Placeholder 2"/>
          <p:cNvSpPr>
            <a:spLocks noGrp="1"/>
          </p:cNvSpPr>
          <p:nvPr>
            <p:ph idx="1"/>
          </p:nvPr>
        </p:nvSpPr>
        <p:spPr/>
        <p:txBody>
          <a:bodyPr>
            <a:normAutofit/>
          </a:bodyPr>
          <a:lstStyle/>
          <a:p>
            <a:pPr lvl="0"/>
            <a:r>
              <a:rPr lang="en-US" dirty="0"/>
              <a:t>Substitute local foods for imported foods whenever you can.</a:t>
            </a:r>
          </a:p>
          <a:p>
            <a:pPr lvl="0"/>
            <a:r>
              <a:rPr lang="en-US" dirty="0"/>
              <a:t>Call a community meeting with people who can help donate, maintain and educate others about local foods and community gardens.</a:t>
            </a:r>
          </a:p>
          <a:p>
            <a:pPr lvl="0"/>
            <a:r>
              <a:rPr lang="en-US" dirty="0"/>
              <a:t>Encourage local policy changes to increase availability and access to local, </a:t>
            </a:r>
            <a:r>
              <a:rPr lang="en-US" dirty="0" smtClean="0"/>
              <a:t>traditional foods </a:t>
            </a:r>
            <a:r>
              <a:rPr lang="en-US" dirty="0"/>
              <a:t>and forms of exercise.</a:t>
            </a:r>
          </a:p>
          <a:p>
            <a:endParaRPr lang="en-US" dirty="0" smtClean="0"/>
          </a:p>
        </p:txBody>
      </p:sp>
    </p:spTree>
    <p:extLst>
      <p:ext uri="{BB962C8B-B14F-4D97-AF65-F5344CB8AC3E}">
        <p14:creationId xmlns:p14="http://schemas.microsoft.com/office/powerpoint/2010/main" val="101608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schools do? </a:t>
            </a:r>
            <a:endParaRPr lang="en-US" dirty="0"/>
          </a:p>
        </p:txBody>
      </p:sp>
      <p:sp>
        <p:nvSpPr>
          <p:cNvPr id="3" name="Content Placeholder 2"/>
          <p:cNvSpPr>
            <a:spLocks noGrp="1"/>
          </p:cNvSpPr>
          <p:nvPr>
            <p:ph idx="1"/>
          </p:nvPr>
        </p:nvSpPr>
        <p:spPr>
          <a:xfrm>
            <a:off x="457200" y="1295400"/>
            <a:ext cx="5257800" cy="5181600"/>
          </a:xfrm>
        </p:spPr>
        <p:txBody>
          <a:bodyPr>
            <a:normAutofit fontScale="85000" lnSpcReduction="10000"/>
          </a:bodyPr>
          <a:lstStyle/>
          <a:p>
            <a:pPr lvl="0"/>
            <a:r>
              <a:rPr lang="en-US" sz="2400" dirty="0"/>
              <a:t>Purchase local foods to use as authentic teaching materials for nutrition concepts and </a:t>
            </a:r>
            <a:r>
              <a:rPr lang="en-US" sz="2400" dirty="0" smtClean="0"/>
              <a:t>taste education</a:t>
            </a:r>
            <a:r>
              <a:rPr lang="en-US" sz="2400" dirty="0"/>
              <a:t>.</a:t>
            </a:r>
          </a:p>
          <a:p>
            <a:pPr lvl="0"/>
            <a:r>
              <a:rPr lang="en-US" sz="2400" dirty="0"/>
              <a:t>Coordinate with your cafeteria manager so you can highlight foods that will be served in </a:t>
            </a:r>
            <a:r>
              <a:rPr lang="en-US" sz="2400" dirty="0" smtClean="0"/>
              <a:t>the cafeteria </a:t>
            </a:r>
            <a:r>
              <a:rPr lang="en-US" sz="2400" dirty="0"/>
              <a:t>that day or week.</a:t>
            </a:r>
          </a:p>
          <a:p>
            <a:pPr lvl="0"/>
            <a:r>
              <a:rPr lang="en-US" sz="2400" dirty="0"/>
              <a:t>Incorporate fresh, locally grown products into school lunch and breakfast menus, cafeteria promotions, or classroom snacks.</a:t>
            </a:r>
          </a:p>
          <a:p>
            <a:pPr lvl="0"/>
            <a:r>
              <a:rPr lang="en-US" sz="2400" dirty="0"/>
              <a:t>Augment Farm to School concepts by enlisting families, business owners, and community members to create a schoolyard garden. </a:t>
            </a:r>
          </a:p>
          <a:p>
            <a:pPr lvl="0"/>
            <a:r>
              <a:rPr lang="en-US" sz="2400" dirty="0"/>
              <a:t>Encourage families to visit farmers markets to purchase the same local foods being served at school. Invite farmers to sell produce at PTA meetings or other school functions.</a:t>
            </a:r>
          </a:p>
          <a:p>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22860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04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I do?</a:t>
            </a:r>
            <a:endParaRPr lang="en-US" b="1" dirty="0"/>
          </a:p>
        </p:txBody>
      </p:sp>
      <p:sp>
        <p:nvSpPr>
          <p:cNvPr id="3" name="Content Placeholder 2"/>
          <p:cNvSpPr>
            <a:spLocks noGrp="1"/>
          </p:cNvSpPr>
          <p:nvPr>
            <p:ph idx="1"/>
          </p:nvPr>
        </p:nvSpPr>
        <p:spPr/>
        <p:txBody>
          <a:bodyPr>
            <a:normAutofit fontScale="92500" lnSpcReduction="10000"/>
          </a:bodyPr>
          <a:lstStyle/>
          <a:p>
            <a:pPr lvl="0"/>
            <a:r>
              <a:rPr lang="en-US" dirty="0" smtClean="0"/>
              <a:t>Start </a:t>
            </a:r>
            <a:r>
              <a:rPr lang="en-US" dirty="0"/>
              <a:t>by making a commitment to eat some local foods at every meal. Try to substitute imported foods with local alternatives whenever you can.  </a:t>
            </a:r>
          </a:p>
          <a:p>
            <a:pPr lvl="0"/>
            <a:r>
              <a:rPr lang="en-US" dirty="0"/>
              <a:t>Grow a small food garden at home or at your workplace. Local foods are easy to grow and maintain with minimal inputs. Planting, maintaining and harvesting also gives you physical exercise. </a:t>
            </a:r>
          </a:p>
          <a:p>
            <a:pPr lvl="0"/>
            <a:r>
              <a:rPr lang="en-US" dirty="0"/>
              <a:t>Talk to your family, community and workplace about having a local food policy. </a:t>
            </a:r>
          </a:p>
          <a:p>
            <a:endParaRPr lang="en-US" dirty="0"/>
          </a:p>
        </p:txBody>
      </p:sp>
    </p:spTree>
    <p:extLst>
      <p:ext uri="{BB962C8B-B14F-4D97-AF65-F5344CB8AC3E}">
        <p14:creationId xmlns:p14="http://schemas.microsoft.com/office/powerpoint/2010/main" val="40416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Who can I contact?</a:t>
            </a:r>
            <a:endParaRPr lang="en-US" b="1"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dirty="0" smtClean="0"/>
              <a:t>Adrian </a:t>
            </a:r>
            <a:r>
              <a:rPr lang="en-US" dirty="0"/>
              <a:t>Bauman</a:t>
            </a:r>
          </a:p>
          <a:p>
            <a:pPr marL="0" indent="0">
              <a:lnSpc>
                <a:spcPct val="120000"/>
              </a:lnSpc>
              <a:buNone/>
            </a:pPr>
            <a:r>
              <a:rPr lang="en-US" dirty="0" err="1" smtClean="0"/>
              <a:t>Boden</a:t>
            </a:r>
            <a:r>
              <a:rPr lang="en-US" dirty="0" smtClean="0"/>
              <a:t> Institute of Obesity, Nutrition and Exercise and Prevention Research Collaboration</a:t>
            </a:r>
          </a:p>
          <a:p>
            <a:pPr marL="0" indent="0">
              <a:lnSpc>
                <a:spcPct val="120000"/>
              </a:lnSpc>
              <a:buNone/>
            </a:pPr>
            <a:r>
              <a:rPr lang="en-US" dirty="0" smtClean="0"/>
              <a:t>University </a:t>
            </a:r>
            <a:r>
              <a:rPr lang="en-US" dirty="0"/>
              <a:t>of Sydney</a:t>
            </a:r>
          </a:p>
          <a:p>
            <a:pPr marL="0" indent="0">
              <a:lnSpc>
                <a:spcPct val="120000"/>
              </a:lnSpc>
              <a:buNone/>
            </a:pPr>
            <a:r>
              <a:rPr lang="en-US" dirty="0" smtClean="0"/>
              <a:t>Sydney</a:t>
            </a:r>
            <a:r>
              <a:rPr lang="en-US" dirty="0"/>
              <a:t>, Australia </a:t>
            </a:r>
          </a:p>
          <a:p>
            <a:pPr marL="0" indent="0">
              <a:lnSpc>
                <a:spcPct val="120000"/>
              </a:lnSpc>
              <a:buNone/>
            </a:pPr>
            <a:r>
              <a:rPr lang="en-US" dirty="0" smtClean="0"/>
              <a:t>Email</a:t>
            </a:r>
            <a:r>
              <a:rPr lang="en-US" dirty="0"/>
              <a:t>: </a:t>
            </a:r>
            <a:r>
              <a:rPr lang="en-US" dirty="0">
                <a:sym typeface="Webdings"/>
              </a:rPr>
              <a:t></a:t>
            </a:r>
            <a:r>
              <a:rPr lang="en-US" dirty="0"/>
              <a:t> </a:t>
            </a:r>
            <a:r>
              <a:rPr lang="en-US" u="sng" dirty="0" smtClean="0">
                <a:hlinkClick r:id="rId2"/>
              </a:rPr>
              <a:t>adrian.bauman@sydney.edu.au</a:t>
            </a:r>
            <a:endParaRPr lang="en-US" u="sng" dirty="0" smtClean="0"/>
          </a:p>
          <a:p>
            <a:pPr marL="0" indent="0">
              <a:lnSpc>
                <a:spcPct val="120000"/>
              </a:lnSpc>
              <a:buNone/>
            </a:pPr>
            <a:endParaRPr lang="en-US" u="sng" dirty="0"/>
          </a:p>
          <a:p>
            <a:pPr marL="0" indent="0">
              <a:lnSpc>
                <a:spcPct val="120000"/>
              </a:lnSpc>
              <a:buNone/>
            </a:pPr>
            <a:r>
              <a:rPr lang="en-US" dirty="0"/>
              <a:t>Island Food Community of </a:t>
            </a:r>
            <a:r>
              <a:rPr lang="en-US" dirty="0" err="1"/>
              <a:t>Pohnpei</a:t>
            </a:r>
            <a:endParaRPr lang="en-US" dirty="0"/>
          </a:p>
          <a:p>
            <a:pPr marL="0" indent="0">
              <a:lnSpc>
                <a:spcPct val="120000"/>
              </a:lnSpc>
              <a:buNone/>
            </a:pPr>
            <a:r>
              <a:rPr lang="en-US" dirty="0"/>
              <a:t>P. O. Box 1995</a:t>
            </a:r>
            <a:br>
              <a:rPr lang="en-US" dirty="0"/>
            </a:br>
            <a:r>
              <a:rPr lang="en-US" dirty="0" err="1"/>
              <a:t>Kolonia</a:t>
            </a:r>
            <a:r>
              <a:rPr lang="en-US" dirty="0"/>
              <a:t>, </a:t>
            </a:r>
            <a:r>
              <a:rPr lang="en-US" dirty="0" err="1"/>
              <a:t>Pohnpei</a:t>
            </a:r>
            <a:r>
              <a:rPr lang="en-US" dirty="0"/>
              <a:t> 96941 Federated States of Micronesia</a:t>
            </a:r>
            <a:br>
              <a:rPr lang="en-US" dirty="0"/>
            </a:br>
            <a:r>
              <a:rPr lang="en-US" dirty="0"/>
              <a:t>Email: </a:t>
            </a:r>
            <a:r>
              <a:rPr lang="en-US" dirty="0">
                <a:sym typeface="Webdings"/>
              </a:rPr>
              <a:t></a:t>
            </a:r>
            <a:r>
              <a:rPr lang="en-US" dirty="0"/>
              <a:t> </a:t>
            </a:r>
            <a:r>
              <a:rPr lang="en-US" u="sng" dirty="0">
                <a:hlinkClick r:id="rId3"/>
              </a:rPr>
              <a:t>info@islandfood.org</a:t>
            </a:r>
            <a:endParaRPr lang="en-US" dirty="0"/>
          </a:p>
          <a:p>
            <a:pPr marL="0" indent="0">
              <a:lnSpc>
                <a:spcPct val="120000"/>
              </a:lnSpc>
              <a:buNone/>
            </a:pPr>
            <a:r>
              <a:rPr lang="en-US" dirty="0"/>
              <a:t>Website: </a:t>
            </a:r>
            <a:r>
              <a:rPr lang="en-US" dirty="0">
                <a:sym typeface="Wingdings"/>
              </a:rPr>
              <a:t></a:t>
            </a:r>
            <a:r>
              <a:rPr lang="en-US" dirty="0"/>
              <a:t> </a:t>
            </a:r>
            <a:r>
              <a:rPr lang="en-US" u="sng" dirty="0">
                <a:hlinkClick r:id="rId4"/>
              </a:rPr>
              <a:t>http://www.islandfood.org</a:t>
            </a:r>
            <a:endParaRPr lang="en-US" dirty="0"/>
          </a:p>
          <a:p>
            <a:pPr marL="0" indent="0">
              <a:buNone/>
            </a:pPr>
            <a:endParaRPr lang="en-US" dirty="0"/>
          </a:p>
        </p:txBody>
      </p:sp>
    </p:spTree>
    <p:extLst>
      <p:ext uri="{BB962C8B-B14F-4D97-AF65-F5344CB8AC3E}">
        <p14:creationId xmlns:p14="http://schemas.microsoft.com/office/powerpoint/2010/main" val="34704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Background</a:t>
            </a:r>
            <a:endParaRPr lang="en-US" b="1"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t>The WHO STEPS report indicate that Pacific Islanders are eating more imported foods and less locally grown fresh foods that are rich in micronutrients and low in fats, sugars, and salt.</a:t>
            </a:r>
            <a:endParaRPr lang="en-US"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1752600" y="3886200"/>
            <a:ext cx="3276600" cy="2133600"/>
          </a:xfrm>
          <a:prstGeom prst="rect">
            <a:avLst/>
          </a:prstGeom>
          <a:ln>
            <a:noFill/>
          </a:ln>
          <a:extLst>
            <a:ext uri="{53640926-AAD7-44D8-BBD7-CCE9431645EC}">
              <a14:shadowObscured xmlns:a14="http://schemas.microsoft.com/office/drawing/2010/main"/>
            </a:ext>
          </a:extLst>
        </p:spPr>
      </p:pic>
      <p:sp>
        <p:nvSpPr>
          <p:cNvPr id="5" name="Oval 4"/>
          <p:cNvSpPr/>
          <p:nvPr/>
        </p:nvSpPr>
        <p:spPr>
          <a:xfrm>
            <a:off x="1981200" y="3581400"/>
            <a:ext cx="28194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38400" y="3962400"/>
            <a:ext cx="1981200" cy="1981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http://www.allenshawfoundation.org/uploads/images/137/Banana_Breadfru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3902462"/>
            <a:ext cx="3108292" cy="210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8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a:xfrm>
            <a:off x="457200" y="1447800"/>
            <a:ext cx="8229600" cy="4678363"/>
          </a:xfrm>
        </p:spPr>
        <p:txBody>
          <a:bodyPr/>
          <a:lstStyle/>
          <a:p>
            <a:pPr marL="0" lvl="0" indent="0" algn="ctr">
              <a:buNone/>
            </a:pPr>
            <a:r>
              <a:rPr lang="en-US" dirty="0"/>
              <a:t>Obesity rates in the Pacific are among the highest in the world: 75% in American Samoa, 45% in the Republic of the Marshall Islands, and 43% in the Federated States of Micronesia, compared to the U.S. with 33%.  </a:t>
            </a:r>
          </a:p>
          <a:p>
            <a:pPr marL="0" indent="0">
              <a:buNone/>
            </a:pPr>
            <a:endParaRPr lang="en-US" dirty="0"/>
          </a:p>
        </p:txBody>
      </p:sp>
    </p:spTree>
    <p:extLst>
      <p:ext uri="{BB962C8B-B14F-4D97-AF65-F5344CB8AC3E}">
        <p14:creationId xmlns:p14="http://schemas.microsoft.com/office/powerpoint/2010/main" val="94277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Diabetes prevalence among adults in the Pacific region is among the highest in the world; 47% in American Samoa compared with 13% in mainland USA, and it ranges from 14% to 44% elsewhere in the region.</a:t>
            </a:r>
          </a:p>
          <a:p>
            <a:pPr marL="0" indent="0">
              <a:buNone/>
            </a:pP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657600"/>
            <a:ext cx="35433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45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b="1" dirty="0"/>
          </a:p>
        </p:txBody>
      </p:sp>
      <p:sp>
        <p:nvSpPr>
          <p:cNvPr id="3" name="Content Placeholder 2"/>
          <p:cNvSpPr>
            <a:spLocks noGrp="1"/>
          </p:cNvSpPr>
          <p:nvPr>
            <p:ph idx="1"/>
          </p:nvPr>
        </p:nvSpPr>
        <p:spPr>
          <a:xfrm>
            <a:off x="457200" y="1600200"/>
            <a:ext cx="4876800" cy="4525963"/>
          </a:xfrm>
        </p:spPr>
        <p:txBody>
          <a:bodyPr>
            <a:normAutofit/>
          </a:bodyPr>
          <a:lstStyle/>
          <a:p>
            <a:pPr marL="0" indent="0">
              <a:buNone/>
            </a:pPr>
            <a:r>
              <a:rPr lang="en-US" dirty="0"/>
              <a:t>Affordable food is a significant issue for Pacific Islanders.  Healthier food options are often more expensive than those with high concentrations of fat and sugar. </a:t>
            </a:r>
            <a:endParaRPr lang="en-US" dirty="0" smtClean="0"/>
          </a:p>
          <a:p>
            <a:endParaRPr lang="en-US"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676400"/>
            <a:ext cx="2517775"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80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a:t>
            </a:r>
            <a:endParaRPr lang="en-US" b="1" dirty="0"/>
          </a:p>
        </p:txBody>
      </p:sp>
      <p:sp>
        <p:nvSpPr>
          <p:cNvPr id="3" name="Content Placeholder 2"/>
          <p:cNvSpPr>
            <a:spLocks noGrp="1"/>
          </p:cNvSpPr>
          <p:nvPr>
            <p:ph idx="1"/>
          </p:nvPr>
        </p:nvSpPr>
        <p:spPr>
          <a:xfrm>
            <a:off x="457200" y="1600200"/>
            <a:ext cx="5181600" cy="4525963"/>
          </a:xfrm>
        </p:spPr>
        <p:txBody>
          <a:bodyPr/>
          <a:lstStyle/>
          <a:p>
            <a:pPr marL="0" indent="0">
              <a:buNone/>
            </a:pPr>
            <a:r>
              <a:rPr lang="en-US" dirty="0" smtClean="0"/>
              <a:t>Purchasing imported food is taking up an increasingly large part of family incomes.  The Food and Agriculture Organization index of food prices rose by 9% in 2006, by 24% in 2007 and by 51% in the first months of 2008.</a:t>
            </a: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23622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42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a:t>
            </a:r>
          </a:p>
        </p:txBody>
      </p:sp>
      <p:sp>
        <p:nvSpPr>
          <p:cNvPr id="3" name="Content Placeholder 2"/>
          <p:cNvSpPr>
            <a:spLocks noGrp="1"/>
          </p:cNvSpPr>
          <p:nvPr>
            <p:ph idx="1"/>
          </p:nvPr>
        </p:nvSpPr>
        <p:spPr>
          <a:xfrm>
            <a:off x="3886200" y="1371600"/>
            <a:ext cx="4800600" cy="4754563"/>
          </a:xfrm>
        </p:spPr>
        <p:txBody>
          <a:bodyPr>
            <a:normAutofit fontScale="92500" lnSpcReduction="10000"/>
          </a:bodyPr>
          <a:lstStyle/>
          <a:p>
            <a:pPr marL="0" lvl="0" indent="0">
              <a:buNone/>
            </a:pPr>
            <a:r>
              <a:rPr lang="en-US" b="1" dirty="0"/>
              <a:t>Eating local means more for the local economy.  </a:t>
            </a:r>
            <a:r>
              <a:rPr lang="en-US" dirty="0"/>
              <a:t>According to a study by the New Economics Foundation in London, a dollar spent locally generates twice as much income for the local economy.  When businesses are not owned locally, money leaves the community at every transaction</a:t>
            </a:r>
            <a:r>
              <a:rPr lang="en-US" dirty="0" smtClean="0"/>
              <a:t>.</a:t>
            </a:r>
          </a:p>
          <a:p>
            <a:pPr marL="0" lvl="0" indent="0">
              <a:buNone/>
            </a:pPr>
            <a:endParaRPr lang="en-US" dirty="0" smtClean="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667000"/>
            <a:ext cx="344623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36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a:t>
            </a:r>
          </a:p>
        </p:txBody>
      </p:sp>
      <p:sp>
        <p:nvSpPr>
          <p:cNvPr id="3" name="Content Placeholder 2"/>
          <p:cNvSpPr>
            <a:spLocks noGrp="1"/>
          </p:cNvSpPr>
          <p:nvPr>
            <p:ph idx="1"/>
          </p:nvPr>
        </p:nvSpPr>
        <p:spPr>
          <a:xfrm>
            <a:off x="457200" y="1371601"/>
            <a:ext cx="8229600" cy="3276600"/>
          </a:xfrm>
        </p:spPr>
        <p:txBody>
          <a:bodyPr>
            <a:normAutofit fontScale="92500" lnSpcReduction="20000"/>
          </a:bodyPr>
          <a:lstStyle/>
          <a:p>
            <a:pPr marL="0" lvl="0" indent="0">
              <a:buNone/>
            </a:pPr>
            <a:r>
              <a:rPr lang="en-US" b="1" dirty="0" smtClean="0"/>
              <a:t>Locally </a:t>
            </a:r>
            <a:r>
              <a:rPr lang="en-US" b="1" dirty="0"/>
              <a:t>grown produce is fresher.</a:t>
            </a:r>
            <a:r>
              <a:rPr lang="en-US" dirty="0"/>
              <a:t> While produce that is purchased in the supermarket or a big-box store has been in transit or cold-stored for days or weeks, produce that you purchase at your local farmer’s market has often been picked within 24 hours of your purchase.  This freshness not only affects the taste of your food, but the nutritional value which declines with time.</a:t>
            </a:r>
          </a:p>
          <a:p>
            <a:endParaRPr lang="en-US"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383882"/>
            <a:ext cx="3578225"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4040919"/>
            <a:ext cx="1752600" cy="220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65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What is Food Policy?</a:t>
            </a:r>
            <a:endParaRPr lang="en-US" b="1" dirty="0"/>
          </a:p>
        </p:txBody>
      </p:sp>
      <p:sp>
        <p:nvSpPr>
          <p:cNvPr id="3" name="Content Placeholder 2"/>
          <p:cNvSpPr>
            <a:spLocks noGrp="1"/>
          </p:cNvSpPr>
          <p:nvPr>
            <p:ph idx="1"/>
          </p:nvPr>
        </p:nvSpPr>
        <p:spPr>
          <a:xfrm>
            <a:off x="381000" y="1295401"/>
            <a:ext cx="8305800" cy="2286000"/>
          </a:xfrm>
        </p:spPr>
        <p:txBody>
          <a:bodyPr>
            <a:normAutofit fontScale="85000" lnSpcReduction="20000"/>
          </a:bodyPr>
          <a:lstStyle/>
          <a:p>
            <a:pPr marL="0" indent="0">
              <a:buNone/>
            </a:pPr>
            <a:r>
              <a:rPr lang="en-US" dirty="0"/>
              <a:t>A food policy consists of the rules and regulations that govern how food is produced and distributed. These are generally run by a Food Policy Council, whose primary goal is to cultivate a stronger and more sustainable local food system in order to bring benefits to residents of a region.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3581400"/>
            <a:ext cx="54292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993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985</Words>
  <Application>Microsoft Office PowerPoint</Application>
  <PresentationFormat>On-screen Show (4:3)</PresentationFormat>
  <Paragraphs>82</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Implement Policies that Promote Production and Consumption of Local Foods</vt:lpstr>
      <vt:lpstr>Background</vt:lpstr>
      <vt:lpstr>Fact</vt:lpstr>
      <vt:lpstr>Did you know? </vt:lpstr>
      <vt:lpstr>Did you know? </vt:lpstr>
      <vt:lpstr>Did you know?</vt:lpstr>
      <vt:lpstr>Fact</vt:lpstr>
      <vt:lpstr>Fact</vt:lpstr>
      <vt:lpstr>What is Food Policy?</vt:lpstr>
      <vt:lpstr>Strengthen Local Food Production and Consumption</vt:lpstr>
      <vt:lpstr>What can churches do?</vt:lpstr>
      <vt:lpstr>What can communities do?</vt:lpstr>
      <vt:lpstr>What can schools do? </vt:lpstr>
      <vt:lpstr>What can I do?</vt:lpstr>
      <vt:lpstr>Who can I contact?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 Policies that Promote Production and Consumption of Local Foods</dc:title>
  <dc:creator>nittam</dc:creator>
  <cp:lastModifiedBy>nittam</cp:lastModifiedBy>
  <cp:revision>11</cp:revision>
  <dcterms:created xsi:type="dcterms:W3CDTF">2013-12-31T20:21:11Z</dcterms:created>
  <dcterms:modified xsi:type="dcterms:W3CDTF">2013-12-31T23:50:32Z</dcterms:modified>
</cp:coreProperties>
</file>