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8" r:id="rId9"/>
    <p:sldId id="269" r:id="rId10"/>
    <p:sldId id="271" r:id="rId11"/>
    <p:sldId id="263" r:id="rId12"/>
    <p:sldId id="265" r:id="rId13"/>
    <p:sldId id="266" r:id="rId14"/>
    <p:sldId id="270" r:id="rId15"/>
    <p:sldId id="26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25" autoAdjust="0"/>
  </p:normalViewPr>
  <p:slideViewPr>
    <p:cSldViewPr>
      <p:cViewPr varScale="1">
        <p:scale>
          <a:sx n="60" d="100"/>
          <a:sy n="60" d="100"/>
        </p:scale>
        <p:origin x="-82" y="-30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F40FED-1F0C-4EBF-9030-DA9398FB3312}" type="datetimeFigureOut">
              <a:rPr lang="en-US" smtClean="0"/>
              <a:t>12/31/2013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7930DD-B985-44CD-B44B-A8B2E4D7E6F2}" type="slidenum">
              <a:rPr lang="en-US" smtClean="0"/>
              <a:t>‹#›</a:t>
            </a:fld>
            <a:endParaRPr lang="en-US"/>
          </a:p>
        </p:txBody>
      </p:sp>
    </p:spTree>
    <p:extLst>
      <p:ext uri="{BB962C8B-B14F-4D97-AF65-F5344CB8AC3E}">
        <p14:creationId xmlns:p14="http://schemas.microsoft.com/office/powerpoint/2010/main" val="2166278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allenshawfoundation.org/mega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hjmph.org/70.11.suppl2.htm"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fao.org/docrep/015/an763e/an763e.pdf"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law.harvard.edu/academics/clinical/lsc/documents/FINAL_LOCAL_TOOLKIT2.pd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mauischoolgardennetwork.org/2011/03/gardens-for-learning-creating-and-sustaining-your-school-garden/"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farmland.org/documents/AFT_NNPHI_WhitePaper_FINAL.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healthmeup.com/photogallery-healthy-living/about-diabetes-and-misconceptions-about-diabetes/1831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dtimessigns.wordpress.com/tag/food-shortag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ybg.org/plant-talk/2009/07/people/preserving-knowledge-of-traditional-plants-in-micronesi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howclix.com/event/373456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planning.org/nationalcenters/health/briefingpapers/foodcouncils.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atlocalguide.com/bouldercounty/slow-money-connects-finance-and-food/"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a:t>
            </a:r>
            <a:r>
              <a:rPr lang="en-US" baseline="0" dirty="0" smtClean="0"/>
              <a:t> of banana and breadfruit: </a:t>
            </a:r>
            <a:r>
              <a:rPr lang="en-US" dirty="0" smtClean="0">
                <a:hlinkClick r:id="rId3"/>
              </a:rPr>
              <a:t>http://www.allenshawfoundation.org/megan</a:t>
            </a:r>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2</a:t>
            </a:fld>
            <a:endParaRPr lang="en-US"/>
          </a:p>
        </p:txBody>
      </p:sp>
    </p:spTree>
    <p:extLst>
      <p:ext uri="{BB962C8B-B14F-4D97-AF65-F5344CB8AC3E}">
        <p14:creationId xmlns:p14="http://schemas.microsoft.com/office/powerpoint/2010/main" val="764337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dirty="0" err="1" smtClean="0"/>
              <a:t>Source:</a:t>
            </a:r>
            <a:r>
              <a:rPr lang="en-US" sz="1200" b="0" u="none" strike="noStrike" kern="1200" dirty="0" err="1" smtClean="0">
                <a:solidFill>
                  <a:schemeClr val="tx1"/>
                </a:solidFill>
                <a:effectLst/>
                <a:latin typeface="+mn-lt"/>
                <a:ea typeface="+mn-ea"/>
                <a:cs typeface="+mn-cs"/>
              </a:rPr>
              <a:t>Local</a:t>
            </a:r>
            <a:r>
              <a:rPr lang="en-US" sz="1200" b="0" u="none" strike="noStrike" kern="1200" dirty="0" smtClean="0">
                <a:solidFill>
                  <a:schemeClr val="tx1"/>
                </a:solidFill>
                <a:effectLst/>
                <a:latin typeface="+mn-lt"/>
                <a:ea typeface="+mn-ea"/>
                <a:cs typeface="+mn-cs"/>
              </a:rPr>
              <a:t> Food Policies Can Help Promote Local Foods and Improve Health: A Case Study from the Federal States of Micronesia by L </a:t>
            </a:r>
            <a:r>
              <a:rPr lang="en-US" sz="1200" b="0" u="none" strike="noStrike" kern="1200" dirty="0" err="1" smtClean="0">
                <a:solidFill>
                  <a:schemeClr val="tx1"/>
                </a:solidFill>
                <a:effectLst/>
                <a:latin typeface="+mn-lt"/>
                <a:ea typeface="+mn-ea"/>
                <a:cs typeface="+mn-cs"/>
              </a:rPr>
              <a:t>Englberger</a:t>
            </a:r>
            <a:r>
              <a:rPr lang="en-US" sz="1200" b="0" u="none" strike="noStrike" kern="1200" dirty="0" smtClean="0">
                <a:solidFill>
                  <a:schemeClr val="tx1"/>
                </a:solidFill>
                <a:effectLst/>
                <a:latin typeface="+mn-lt"/>
                <a:ea typeface="+mn-ea"/>
                <a:cs typeface="+mn-cs"/>
              </a:rPr>
              <a:t>, A </a:t>
            </a:r>
            <a:r>
              <a:rPr lang="en-US" sz="1200" b="0" u="none" strike="noStrike" kern="1200" dirty="0" err="1" smtClean="0">
                <a:solidFill>
                  <a:schemeClr val="tx1"/>
                </a:solidFill>
                <a:effectLst/>
                <a:latin typeface="+mn-lt"/>
                <a:ea typeface="+mn-ea"/>
                <a:cs typeface="+mn-cs"/>
              </a:rPr>
              <a:t>Lorens</a:t>
            </a:r>
            <a:r>
              <a:rPr lang="en-US" sz="1200" b="0" u="none" strike="noStrike" kern="1200" dirty="0" smtClean="0">
                <a:solidFill>
                  <a:schemeClr val="tx1"/>
                </a:solidFill>
                <a:effectLst/>
                <a:latin typeface="+mn-lt"/>
                <a:ea typeface="+mn-ea"/>
                <a:cs typeface="+mn-cs"/>
              </a:rPr>
              <a:t>, M </a:t>
            </a:r>
            <a:r>
              <a:rPr lang="en-US" sz="1200" b="0" u="none" strike="noStrike" kern="1200" dirty="0" err="1" smtClean="0">
                <a:solidFill>
                  <a:schemeClr val="tx1"/>
                </a:solidFill>
                <a:effectLst/>
                <a:latin typeface="+mn-lt"/>
                <a:ea typeface="+mn-ea"/>
                <a:cs typeface="+mn-cs"/>
              </a:rPr>
              <a:t>Pretrick</a:t>
            </a:r>
            <a:r>
              <a:rPr lang="en-US" sz="1200" b="0" u="none" strike="noStrike" kern="1200" dirty="0" smtClean="0">
                <a:solidFill>
                  <a:schemeClr val="tx1"/>
                </a:solidFill>
                <a:effectLst/>
                <a:latin typeface="+mn-lt"/>
                <a:ea typeface="+mn-ea"/>
                <a:cs typeface="+mn-cs"/>
              </a:rPr>
              <a:t>, M Tara, and E Johnson.  Published by the Hawai'i Journal of Medicine and Public Health in November 2011. </a:t>
            </a:r>
            <a:r>
              <a:rPr lang="en-US" sz="1200" b="0" u="none" strike="noStrike" kern="1200" dirty="0" smtClean="0">
                <a:solidFill>
                  <a:schemeClr val="tx1"/>
                </a:solidFill>
                <a:effectLst/>
                <a:latin typeface="+mn-lt"/>
                <a:ea typeface="+mn-ea"/>
                <a:cs typeface="+mn-cs"/>
                <a:hlinkClick r:id="rId3"/>
              </a:rPr>
              <a:t>http://www.hjmph.org/70.11.suppl2.htm</a:t>
            </a:r>
            <a:endParaRPr lang="en-US" sz="1200" b="0" u="none" strike="noStrike" kern="1200" dirty="0" smtClean="0">
              <a:solidFill>
                <a:schemeClr val="tx1"/>
              </a:solidFill>
              <a:effectLst/>
              <a:latin typeface="+mn-lt"/>
              <a:ea typeface="+mn-ea"/>
              <a:cs typeface="+mn-cs"/>
            </a:endParaRPr>
          </a:p>
          <a:p>
            <a:endParaRPr lang="en-US" b="0" dirty="0" smtClean="0"/>
          </a:p>
          <a:p>
            <a:r>
              <a:rPr lang="en-US" b="0" dirty="0" smtClean="0"/>
              <a:t>Picture:</a:t>
            </a:r>
            <a:r>
              <a:rPr lang="en-US" b="0" baseline="0" dirty="0" smtClean="0"/>
              <a:t> </a:t>
            </a:r>
            <a:r>
              <a:rPr lang="en-US" b="0" dirty="0" smtClean="0">
                <a:hlinkClick r:id="rId4"/>
              </a:rPr>
              <a:t>http://www.fao.org/docrep/015/an763e/an763e.pdf</a:t>
            </a:r>
            <a:endParaRPr lang="en-US" b="0" dirty="0"/>
          </a:p>
        </p:txBody>
      </p:sp>
      <p:sp>
        <p:nvSpPr>
          <p:cNvPr id="4" name="Slide Number Placeholder 3"/>
          <p:cNvSpPr>
            <a:spLocks noGrp="1"/>
          </p:cNvSpPr>
          <p:nvPr>
            <p:ph type="sldNum" sz="quarter" idx="10"/>
          </p:nvPr>
        </p:nvSpPr>
        <p:spPr/>
        <p:txBody>
          <a:bodyPr/>
          <a:lstStyle/>
          <a:p>
            <a:fld id="{6E7930DD-B985-44CD-B44B-A8B2E4D7E6F2}" type="slidenum">
              <a:rPr lang="en-US" smtClean="0"/>
              <a:t>12</a:t>
            </a:fld>
            <a:endParaRPr lang="en-US"/>
          </a:p>
        </p:txBody>
      </p:sp>
    </p:spTree>
    <p:extLst>
      <p:ext uri="{BB962C8B-B14F-4D97-AF65-F5344CB8AC3E}">
        <p14:creationId xmlns:p14="http://schemas.microsoft.com/office/powerpoint/2010/main" val="557597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dirty="0" smtClean="0"/>
              <a:t>Source: </a:t>
            </a:r>
            <a:r>
              <a:rPr lang="en-US" sz="1200" b="0" u="none" strike="noStrike" kern="1200" dirty="0" smtClean="0">
                <a:solidFill>
                  <a:schemeClr val="tx1"/>
                </a:solidFill>
                <a:effectLst/>
                <a:latin typeface="+mn-lt"/>
                <a:ea typeface="+mn-ea"/>
                <a:cs typeface="+mn-cs"/>
              </a:rPr>
              <a:t>Good Laws, Good Food: Putting Local Food Policies to work for our Communities by the Harvard Food Law and Policy Clinic.  Published in 2012. </a:t>
            </a:r>
            <a:r>
              <a:rPr lang="en-US" sz="1200" b="0" u="none" strike="noStrike" kern="1200" dirty="0" smtClean="0">
                <a:solidFill>
                  <a:schemeClr val="tx1"/>
                </a:solidFill>
                <a:effectLst/>
                <a:latin typeface="+mn-lt"/>
                <a:ea typeface="+mn-ea"/>
                <a:cs typeface="+mn-cs"/>
                <a:hlinkClick r:id="rId3"/>
              </a:rPr>
              <a:t>http://www.law.harvard.edu/academics/clinical/lsc/documents/FINAL_LOCAL_TOOLKIT2.pdf</a:t>
            </a:r>
            <a:r>
              <a:rPr lang="en-US" sz="1200" b="0" u="none" strike="noStrike" kern="1200" dirty="0" smtClean="0">
                <a:solidFill>
                  <a:schemeClr val="tx1"/>
                </a:solidFill>
                <a:effectLst/>
                <a:latin typeface="+mn-lt"/>
                <a:ea typeface="+mn-ea"/>
                <a:cs typeface="+mn-cs"/>
              </a:rPr>
              <a:t> </a:t>
            </a:r>
          </a:p>
          <a:p>
            <a:endParaRPr lang="en-US" dirty="0" smtClean="0"/>
          </a:p>
          <a:p>
            <a:r>
              <a:rPr lang="en-US" dirty="0" smtClean="0"/>
              <a:t>Picture:</a:t>
            </a:r>
            <a:r>
              <a:rPr lang="en-US" baseline="0" dirty="0" smtClean="0"/>
              <a:t> </a:t>
            </a:r>
            <a:r>
              <a:rPr lang="en-US" dirty="0" smtClean="0">
                <a:hlinkClick r:id="rId4"/>
              </a:rPr>
              <a:t>http://mauischoolgardennetwork.org/2011/03/gardens-for-learning-creating-and-sustaining-your-school-garden/</a:t>
            </a:r>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13</a:t>
            </a:fld>
            <a:endParaRPr lang="en-US"/>
          </a:p>
        </p:txBody>
      </p:sp>
    </p:spTree>
    <p:extLst>
      <p:ext uri="{BB962C8B-B14F-4D97-AF65-F5344CB8AC3E}">
        <p14:creationId xmlns:p14="http://schemas.microsoft.com/office/powerpoint/2010/main" val="3238272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a:t>
            </a:r>
            <a:r>
              <a:rPr lang="en-US" b="0" dirty="0" smtClean="0"/>
              <a:t>: </a:t>
            </a:r>
            <a:r>
              <a:rPr lang="en-US" sz="1200" b="0" u="none" strike="noStrike" kern="1200" dirty="0" smtClean="0">
                <a:solidFill>
                  <a:schemeClr val="tx1"/>
                </a:solidFill>
                <a:effectLst/>
                <a:latin typeface="+mn-lt"/>
                <a:ea typeface="+mn-ea"/>
                <a:cs typeface="+mn-cs"/>
              </a:rPr>
              <a:t>Supporting Agricultural Viability and Community Food Security: A Review of Food Policy Councils and Food System Plans </a:t>
            </a:r>
            <a:r>
              <a:rPr lang="en-US" sz="1200" u="none" strike="noStrike" kern="1200" dirty="0" smtClean="0">
                <a:solidFill>
                  <a:schemeClr val="tx1"/>
                </a:solidFill>
                <a:effectLst/>
                <a:latin typeface="+mn-lt"/>
                <a:ea typeface="+mn-ea"/>
                <a:cs typeface="+mn-cs"/>
              </a:rPr>
              <a:t>by Julia </a:t>
            </a:r>
            <a:r>
              <a:rPr lang="en-US" sz="1200" u="none" strike="noStrike" kern="1200" dirty="0" err="1" smtClean="0">
                <a:solidFill>
                  <a:schemeClr val="tx1"/>
                </a:solidFill>
                <a:effectLst/>
                <a:latin typeface="+mn-lt"/>
                <a:ea typeface="+mn-ea"/>
                <a:cs typeface="+mn-cs"/>
              </a:rPr>
              <a:t>Freedgood</a:t>
            </a:r>
            <a:r>
              <a:rPr lang="en-US" sz="1200" u="none" strike="noStrike" kern="1200" dirty="0" smtClean="0">
                <a:solidFill>
                  <a:schemeClr val="tx1"/>
                </a:solidFill>
                <a:effectLst/>
                <a:latin typeface="+mn-lt"/>
                <a:ea typeface="+mn-ea"/>
                <a:cs typeface="+mn-cs"/>
              </a:rPr>
              <a:t> and </a:t>
            </a:r>
            <a:r>
              <a:rPr lang="en-US" sz="1200" u="none" strike="noStrike" kern="1200" dirty="0" err="1" smtClean="0">
                <a:solidFill>
                  <a:schemeClr val="tx1"/>
                </a:solidFill>
                <a:effectLst/>
                <a:latin typeface="+mn-lt"/>
                <a:ea typeface="+mn-ea"/>
                <a:cs typeface="+mn-cs"/>
              </a:rPr>
              <a:t>Anelkis</a:t>
            </a:r>
            <a:r>
              <a:rPr lang="en-US" sz="1200" u="none" strike="noStrike" kern="1200" dirty="0" smtClean="0">
                <a:solidFill>
                  <a:schemeClr val="tx1"/>
                </a:solidFill>
                <a:effectLst/>
                <a:latin typeface="+mn-lt"/>
                <a:ea typeface="+mn-ea"/>
                <a:cs typeface="+mn-cs"/>
              </a:rPr>
              <a:t> Royce.  Published in December 2012. </a:t>
            </a:r>
            <a:r>
              <a:rPr lang="en-US" sz="1200" u="none" strike="noStrike" kern="1200" dirty="0" smtClean="0">
                <a:solidFill>
                  <a:schemeClr val="tx1"/>
                </a:solidFill>
                <a:effectLst/>
                <a:latin typeface="+mn-lt"/>
                <a:ea typeface="+mn-ea"/>
                <a:cs typeface="+mn-cs"/>
                <a:sym typeface="Wingdings"/>
              </a:rPr>
              <a:t></a:t>
            </a:r>
            <a:r>
              <a:rPr lang="en-US" sz="1200" u="none" strike="noStrike" kern="1200" dirty="0" smtClean="0">
                <a:solidFill>
                  <a:schemeClr val="tx1"/>
                </a:solidFill>
                <a:effectLst/>
                <a:latin typeface="+mn-lt"/>
                <a:ea typeface="+mn-ea"/>
                <a:cs typeface="+mn-cs"/>
                <a:hlinkClick r:id="rId3"/>
              </a:rPr>
              <a:t>http://farmland.org/documents/AFT_NNPHI_WhitePaper_FINAL.pdf</a:t>
            </a:r>
            <a:endParaRPr lang="en-US" sz="120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14</a:t>
            </a:fld>
            <a:endParaRPr lang="en-US"/>
          </a:p>
        </p:txBody>
      </p:sp>
    </p:spTree>
    <p:extLst>
      <p:ext uri="{BB962C8B-B14F-4D97-AF65-F5344CB8AC3E}">
        <p14:creationId xmlns:p14="http://schemas.microsoft.com/office/powerpoint/2010/main" val="1748684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a:t>
            </a:r>
            <a:r>
              <a:rPr lang="en-US" baseline="0" dirty="0" smtClean="0"/>
              <a:t> </a:t>
            </a:r>
            <a:r>
              <a:rPr lang="en-US" dirty="0" smtClean="0"/>
              <a:t>World Health Organization STEPS 2008</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3</a:t>
            </a:fld>
            <a:endParaRPr lang="en-US"/>
          </a:p>
        </p:txBody>
      </p:sp>
    </p:spTree>
    <p:extLst>
      <p:ext uri="{BB962C8B-B14F-4D97-AF65-F5344CB8AC3E}">
        <p14:creationId xmlns:p14="http://schemas.microsoft.com/office/powerpoint/2010/main" val="181155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World Health Organization (2010). Pacific Islanders pay heavy price for abandoning traditional diet. Bulletin of the WHO, 88(7):481-560.</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a:t>
            </a:r>
            <a:r>
              <a:rPr lang="en-US" baseline="0" dirty="0" smtClean="0"/>
              <a:t> </a:t>
            </a:r>
            <a:r>
              <a:rPr lang="en-US" dirty="0" smtClean="0">
                <a:hlinkClick r:id="rId3"/>
              </a:rPr>
              <a:t>http://healthmeup.com/photogallery-healthy-living/about-diabetes-and-misconceptions-about-diabetes/18317</a:t>
            </a:r>
            <a:endParaRPr lang="en-US" dirty="0" smtClean="0"/>
          </a:p>
          <a:p>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4</a:t>
            </a:fld>
            <a:endParaRPr lang="en-US"/>
          </a:p>
        </p:txBody>
      </p:sp>
    </p:spTree>
    <p:extLst>
      <p:ext uri="{BB962C8B-B14F-4D97-AF65-F5344CB8AC3E}">
        <p14:creationId xmlns:p14="http://schemas.microsoft.com/office/powerpoint/2010/main" val="812485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Source: World Health Organization (April 10, 2010).  WHO Pacific Food Summit Fact Sheet. Retrieved from:</a:t>
            </a:r>
          </a:p>
          <a:p>
            <a:pPr marL="0" indent="0">
              <a:buNone/>
            </a:pPr>
            <a:r>
              <a:rPr lang="en-US" dirty="0" smtClean="0"/>
              <a:t>http://www.wpro.who.int/mediacentre/factsheets/fs14042010/en/</a:t>
            </a:r>
          </a:p>
          <a:p>
            <a:endParaRPr lang="en-US" dirty="0" smtClean="0"/>
          </a:p>
          <a:p>
            <a:r>
              <a:rPr lang="en-US" dirty="0" smtClean="0"/>
              <a:t>Picture:</a:t>
            </a:r>
            <a:r>
              <a:rPr lang="en-US" baseline="0" dirty="0" smtClean="0"/>
              <a:t> </a:t>
            </a:r>
            <a:r>
              <a:rPr lang="en-US" dirty="0" smtClean="0">
                <a:hlinkClick r:id="rId3"/>
              </a:rPr>
              <a:t>http://endtimessigns.wordpress.com/tag/food-shortages/</a:t>
            </a:r>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5</a:t>
            </a:fld>
            <a:endParaRPr lang="en-US"/>
          </a:p>
        </p:txBody>
      </p:sp>
    </p:spTree>
    <p:extLst>
      <p:ext uri="{BB962C8B-B14F-4D97-AF65-F5344CB8AC3E}">
        <p14:creationId xmlns:p14="http://schemas.microsoft.com/office/powerpoint/2010/main" val="3421410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Source: World Health Organization (April 10, 2010).  WHO Pacific Food Summit Fact Sheet. Retrieved from:</a:t>
            </a:r>
          </a:p>
          <a:p>
            <a:pPr marL="0" indent="0">
              <a:buNone/>
            </a:pPr>
            <a:r>
              <a:rPr lang="en-US" dirty="0" smtClean="0"/>
              <a:t>http://www.wpro.who.int/mediacentre/factsheets/fs14042010/en/</a:t>
            </a:r>
          </a:p>
          <a:p>
            <a:endParaRPr lang="en-US" dirty="0" smtClean="0"/>
          </a:p>
          <a:p>
            <a:r>
              <a:rPr lang="en-US" dirty="0" smtClean="0"/>
              <a:t>Picture:</a:t>
            </a:r>
            <a:r>
              <a:rPr lang="en-US" baseline="0" dirty="0" smtClean="0"/>
              <a:t> </a:t>
            </a:r>
            <a:r>
              <a:rPr lang="en-US" sz="1200" b="0" i="0" kern="1200" dirty="0" smtClean="0">
                <a:solidFill>
                  <a:schemeClr val="tx1"/>
                </a:solidFill>
                <a:effectLst/>
                <a:latin typeface="+mn-lt"/>
                <a:ea typeface="+mn-ea"/>
                <a:cs typeface="+mn-cs"/>
              </a:rPr>
              <a:t>shutterstock_92612722_Food-Prices-High1</a:t>
            </a:r>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6</a:t>
            </a:fld>
            <a:endParaRPr lang="en-US"/>
          </a:p>
        </p:txBody>
      </p:sp>
    </p:spTree>
    <p:extLst>
      <p:ext uri="{BB962C8B-B14F-4D97-AF65-F5344CB8AC3E}">
        <p14:creationId xmlns:p14="http://schemas.microsoft.com/office/powerpoint/2010/main" val="309897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30000" dirty="0" smtClean="0"/>
              <a:t> </a:t>
            </a:r>
            <a:r>
              <a:rPr lang="en-US" dirty="0" smtClean="0"/>
              <a:t>Eat Local Challenge Weblog.  Retrieved from:  http://www.lifebeginsat30.com/elc/2006/04/10_reasons_to_e.html</a:t>
            </a:r>
          </a:p>
          <a:p>
            <a:endParaRPr lang="en-US" dirty="0" smtClean="0"/>
          </a:p>
          <a:p>
            <a:r>
              <a:rPr lang="en-US" dirty="0" smtClean="0"/>
              <a:t>Picture from: </a:t>
            </a:r>
            <a:r>
              <a:rPr lang="en-US" dirty="0" smtClean="0">
                <a:hlinkClick r:id="rId3"/>
              </a:rPr>
              <a:t>http://www.nybg.org/plant-talk/2009/07/people/preserving-knowledge-of-traditional-plants-in-micronesia/</a:t>
            </a:r>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7</a:t>
            </a:fld>
            <a:endParaRPr lang="en-US"/>
          </a:p>
        </p:txBody>
      </p:sp>
    </p:spTree>
    <p:extLst>
      <p:ext uri="{BB962C8B-B14F-4D97-AF65-F5344CB8AC3E}">
        <p14:creationId xmlns:p14="http://schemas.microsoft.com/office/powerpoint/2010/main" val="281360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30000" dirty="0" smtClean="0"/>
              <a:t> </a:t>
            </a:r>
            <a:r>
              <a:rPr lang="en-US" dirty="0" smtClean="0"/>
              <a:t>Eat Local Challenge Weblog.  Retrieved from:  http://www.lifebeginsat30.com/elc/2006/04/10_reasons_to_e.html</a:t>
            </a:r>
          </a:p>
          <a:p>
            <a:endParaRPr lang="en-US" dirty="0" smtClean="0"/>
          </a:p>
          <a:p>
            <a:r>
              <a:rPr lang="en-US" dirty="0" smtClean="0"/>
              <a:t>Picture Farm</a:t>
            </a:r>
            <a:r>
              <a:rPr lang="en-US" baseline="0" dirty="0" smtClean="0"/>
              <a:t> to Table: </a:t>
            </a:r>
            <a:r>
              <a:rPr lang="en-US" dirty="0" smtClean="0">
                <a:hlinkClick r:id="rId3"/>
              </a:rPr>
              <a:t>http://www.showclix.com/event/3734568</a:t>
            </a:r>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8</a:t>
            </a:fld>
            <a:endParaRPr lang="en-US"/>
          </a:p>
        </p:txBody>
      </p:sp>
    </p:spTree>
    <p:extLst>
      <p:ext uri="{BB962C8B-B14F-4D97-AF65-F5344CB8AC3E}">
        <p14:creationId xmlns:p14="http://schemas.microsoft.com/office/powerpoint/2010/main" val="281360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sz="1200" kern="1200" dirty="0" smtClean="0">
                <a:solidFill>
                  <a:schemeClr val="tx1"/>
                </a:solidFill>
                <a:effectLst/>
                <a:latin typeface="+mn-lt"/>
                <a:ea typeface="+mn-ea"/>
                <a:cs typeface="+mn-cs"/>
              </a:rPr>
              <a:t>Clemson Cooperative Extension (July 2011). Local Food: Does it matter what we eat?.  Retrieved from: http://www.clemson.edu/extension/county/horry/documents/local_fact_sheet.pdf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Picture:</a:t>
            </a:r>
            <a:r>
              <a:rPr lang="en-US" sz="1200" kern="1200" baseline="0" dirty="0" smtClean="0">
                <a:solidFill>
                  <a:schemeClr val="tx1"/>
                </a:solidFill>
                <a:effectLst/>
                <a:latin typeface="+mn-lt"/>
                <a:ea typeface="+mn-ea"/>
                <a:cs typeface="+mn-cs"/>
              </a:rPr>
              <a:t> </a:t>
            </a:r>
            <a:r>
              <a:rPr lang="en-US" dirty="0" smtClean="0">
                <a:hlinkClick r:id="rId3"/>
              </a:rPr>
              <a:t>http://www.planning.org/nationalcenters/health/briefingpapers/foodcouncils.htm</a:t>
            </a:r>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9</a:t>
            </a:fld>
            <a:endParaRPr lang="en-US"/>
          </a:p>
        </p:txBody>
      </p:sp>
    </p:spTree>
    <p:extLst>
      <p:ext uri="{BB962C8B-B14F-4D97-AF65-F5344CB8AC3E}">
        <p14:creationId xmlns:p14="http://schemas.microsoft.com/office/powerpoint/2010/main" val="4100515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a:t>
            </a:r>
            <a:r>
              <a:rPr lang="en-US" dirty="0" smtClean="0">
                <a:hlinkClick r:id="rId3"/>
              </a:rPr>
              <a:t>http://eatlocalguide.com/bouldercounty/slow-money-connects-finance-and-food/</a:t>
            </a:r>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11</a:t>
            </a:fld>
            <a:endParaRPr lang="en-US"/>
          </a:p>
        </p:txBody>
      </p:sp>
    </p:spTree>
    <p:extLst>
      <p:ext uri="{BB962C8B-B14F-4D97-AF65-F5344CB8AC3E}">
        <p14:creationId xmlns:p14="http://schemas.microsoft.com/office/powerpoint/2010/main" val="1978742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5474DE-464C-4468-A6B2-0BA34A7A54FA}" type="datetimeFigureOut">
              <a:rPr lang="en-US" smtClean="0"/>
              <a:t>12/31/2013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191233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474DE-464C-4468-A6B2-0BA34A7A54FA}" type="datetimeFigureOut">
              <a:rPr lang="en-US" smtClean="0"/>
              <a:t>12/31/2013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3597501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474DE-464C-4468-A6B2-0BA34A7A54FA}" type="datetimeFigureOut">
              <a:rPr lang="en-US" smtClean="0"/>
              <a:t>12/31/2013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2864005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474DE-464C-4468-A6B2-0BA34A7A54FA}" type="datetimeFigureOut">
              <a:rPr lang="en-US" smtClean="0"/>
              <a:t>12/31/2013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2120244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5474DE-464C-4468-A6B2-0BA34A7A54FA}" type="datetimeFigureOut">
              <a:rPr lang="en-US" smtClean="0"/>
              <a:t>12/31/2013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936360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5474DE-464C-4468-A6B2-0BA34A7A54FA}" type="datetimeFigureOut">
              <a:rPr lang="en-US" smtClean="0"/>
              <a:t>12/31/2013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4009904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5474DE-464C-4468-A6B2-0BA34A7A54FA}" type="datetimeFigureOut">
              <a:rPr lang="en-US" smtClean="0"/>
              <a:t>12/31/2013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3376488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5474DE-464C-4468-A6B2-0BA34A7A54FA}" type="datetimeFigureOut">
              <a:rPr lang="en-US" smtClean="0"/>
              <a:t>12/31/2013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4090410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5474DE-464C-4468-A6B2-0BA34A7A54FA}" type="datetimeFigureOut">
              <a:rPr lang="en-US" smtClean="0"/>
              <a:t>12/31/2013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3192645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474DE-464C-4468-A6B2-0BA34A7A54FA}" type="datetimeFigureOut">
              <a:rPr lang="en-US" smtClean="0"/>
              <a:t>12/31/2013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215216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474DE-464C-4468-A6B2-0BA34A7A54FA}" type="datetimeFigureOut">
              <a:rPr lang="en-US" smtClean="0"/>
              <a:t>12/31/2013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291986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474DE-464C-4468-A6B2-0BA34A7A54FA}" type="datetimeFigureOut">
              <a:rPr lang="en-US" smtClean="0"/>
              <a:t>12/31/2013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9648E-F498-4C32-9B98-FC6007691CD4}" type="slidenum">
              <a:rPr lang="en-US" smtClean="0"/>
              <a:t>‹#›</a:t>
            </a:fld>
            <a:endParaRPr lang="en-US"/>
          </a:p>
        </p:txBody>
      </p:sp>
    </p:spTree>
    <p:extLst>
      <p:ext uri="{BB962C8B-B14F-4D97-AF65-F5344CB8AC3E}">
        <p14:creationId xmlns:p14="http://schemas.microsoft.com/office/powerpoint/2010/main" val="3994673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farmtotablenm.org/wp-content/uploads/2013/02/Local-Food-procurement-SB0063-010411.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info@islandfood.org" TargetMode="External"/><Relationship Id="rId2" Type="http://schemas.openxmlformats.org/officeDocument/2006/relationships/hyperlink" Target="mailto:adrian.bauman@sydney.edu.au" TargetMode="External"/><Relationship Id="rId1" Type="http://schemas.openxmlformats.org/officeDocument/2006/relationships/slideLayout" Target="../slideLayouts/slideLayout2.xml"/><Relationship Id="rId4" Type="http://schemas.openxmlformats.org/officeDocument/2006/relationships/hyperlink" Target="http://www.islandfood.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905000"/>
          </a:xfrm>
        </p:spPr>
        <p:txBody>
          <a:bodyPr>
            <a:normAutofit fontScale="90000"/>
          </a:bodyPr>
          <a:lstStyle/>
          <a:p>
            <a:r>
              <a:rPr lang="en-US" b="1" dirty="0" smtClean="0"/>
              <a:t>Implement Policies that Promote Production and Consumption of Local Foods</a:t>
            </a:r>
            <a:endParaRPr lang="en-US" b="1" dirty="0"/>
          </a:p>
        </p:txBody>
      </p:sp>
      <p:pic>
        <p:nvPicPr>
          <p:cNvPr id="4" name="Picture 3"/>
          <p:cNvPicPr/>
          <p:nvPr/>
        </p:nvPicPr>
        <p:blipFill>
          <a:blip r:embed="rId2">
            <a:extLst>
              <a:ext uri="{28A0092B-C50C-407E-A947-70E740481C1C}">
                <a14:useLocalDpi xmlns:a14="http://schemas.microsoft.com/office/drawing/2010/main"/>
              </a:ext>
            </a:extLst>
          </a:blip>
          <a:stretch>
            <a:fillRect/>
          </a:stretch>
        </p:blipFill>
        <p:spPr>
          <a:xfrm>
            <a:off x="1828800" y="2362199"/>
            <a:ext cx="5410200" cy="3225449"/>
          </a:xfrm>
          <a:prstGeom prst="rect">
            <a:avLst/>
          </a:prstGeom>
        </p:spPr>
      </p:pic>
    </p:spTree>
    <p:extLst>
      <p:ext uri="{BB962C8B-B14F-4D97-AF65-F5344CB8AC3E}">
        <p14:creationId xmlns:p14="http://schemas.microsoft.com/office/powerpoint/2010/main" val="1032396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Strengthen Local Food Production and Consumption</a:t>
            </a:r>
            <a:endParaRPr lang="en-US" b="1" dirty="0"/>
          </a:p>
        </p:txBody>
      </p:sp>
      <p:sp>
        <p:nvSpPr>
          <p:cNvPr id="3" name="Content Placeholder 2"/>
          <p:cNvSpPr>
            <a:spLocks noGrp="1"/>
          </p:cNvSpPr>
          <p:nvPr>
            <p:ph idx="1"/>
          </p:nvPr>
        </p:nvSpPr>
        <p:spPr/>
        <p:txBody>
          <a:bodyPr/>
          <a:lstStyle/>
          <a:p>
            <a:pPr marL="0" indent="0">
              <a:buNone/>
            </a:pPr>
            <a:r>
              <a:rPr lang="en-US" dirty="0" smtClean="0"/>
              <a:t>Pacific </a:t>
            </a:r>
            <a:r>
              <a:rPr lang="en-US" dirty="0"/>
              <a:t>Islanders need to strengthen local food production and consumption through the adoption and enforcement of model school nutrition and feeding policies that include provisions for promoting local foods.  Reducing processed foods decrease non-communicable diseases and obesity.  </a:t>
            </a:r>
          </a:p>
          <a:p>
            <a:endParaRPr lang="en-US" dirty="0"/>
          </a:p>
        </p:txBody>
      </p:sp>
    </p:spTree>
    <p:extLst>
      <p:ext uri="{BB962C8B-B14F-4D97-AF65-F5344CB8AC3E}">
        <p14:creationId xmlns:p14="http://schemas.microsoft.com/office/powerpoint/2010/main" val="938750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Local Food Policy Examples</a:t>
            </a:r>
            <a:endParaRPr lang="en-US" b="1" dirty="0"/>
          </a:p>
        </p:txBody>
      </p:sp>
      <p:sp>
        <p:nvSpPr>
          <p:cNvPr id="3" name="Content Placeholder 2"/>
          <p:cNvSpPr>
            <a:spLocks noGrp="1"/>
          </p:cNvSpPr>
          <p:nvPr>
            <p:ph idx="1"/>
          </p:nvPr>
        </p:nvSpPr>
        <p:spPr/>
        <p:txBody>
          <a:bodyPr>
            <a:normAutofit fontScale="92500"/>
          </a:bodyPr>
          <a:lstStyle/>
          <a:p>
            <a:pPr marL="0" indent="0">
              <a:buNone/>
            </a:pPr>
            <a:r>
              <a:rPr lang="en-US" dirty="0"/>
              <a:t>In New Mexico, the legislature is requiring the purchasing division of the general services department to</a:t>
            </a:r>
            <a:r>
              <a:rPr lang="en-US" b="1" dirty="0"/>
              <a:t> </a:t>
            </a:r>
            <a:r>
              <a:rPr lang="en-US" dirty="0"/>
              <a:t>set a procurement requirement for a minimum percentage of the total dollar amount of food purchased by state agencies and local public bodies to be produced in New Mexico</a:t>
            </a:r>
          </a:p>
          <a:p>
            <a:pPr marL="0" indent="0">
              <a:buNone/>
            </a:pPr>
            <a:r>
              <a:rPr lang="en-US" dirty="0">
                <a:sym typeface="Wingdings"/>
              </a:rPr>
              <a:t></a:t>
            </a:r>
            <a:r>
              <a:rPr lang="en-US" u="sng" dirty="0">
                <a:hlinkClick r:id="rId3"/>
              </a:rPr>
              <a:t>http://farmtotablenm.org/</a:t>
            </a:r>
            <a:r>
              <a:rPr lang="en-US" u="sng" dirty="0" err="1">
                <a:hlinkClick r:id="rId3"/>
              </a:rPr>
              <a:t>wp</a:t>
            </a:r>
            <a:r>
              <a:rPr lang="en-US" u="sng" dirty="0">
                <a:hlinkClick r:id="rId3"/>
              </a:rPr>
              <a:t>-content/uploads/2013/02/Local-Food-procurement-SB0063-010411.pdf</a:t>
            </a:r>
            <a:r>
              <a:rPr lang="en-US" dirty="0"/>
              <a:t> </a:t>
            </a:r>
          </a:p>
          <a:p>
            <a:pPr marL="0" indent="0">
              <a:buNone/>
            </a:pPr>
            <a:endParaRPr lang="en-US" dirty="0"/>
          </a:p>
        </p:txBody>
      </p:sp>
      <p:pic>
        <p:nvPicPr>
          <p:cNvPr id="717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05600" y="4114800"/>
            <a:ext cx="19812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2842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Local Food Policy Examples</a:t>
            </a:r>
            <a:endParaRPr lang="en-US" b="1"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Federated States of Micronesia</a:t>
            </a:r>
          </a:p>
          <a:p>
            <a:r>
              <a:rPr lang="en-US" dirty="0" smtClean="0"/>
              <a:t>Personal and Family level:</a:t>
            </a:r>
          </a:p>
          <a:p>
            <a:pPr lvl="1"/>
            <a:r>
              <a:rPr lang="en-US" dirty="0" smtClean="0"/>
              <a:t>Personal commitment</a:t>
            </a:r>
          </a:p>
          <a:p>
            <a:pPr lvl="2"/>
            <a:r>
              <a:rPr lang="en-US" dirty="0" smtClean="0"/>
              <a:t>i.e. Stop eating rice</a:t>
            </a:r>
          </a:p>
          <a:p>
            <a:r>
              <a:rPr lang="en-US" dirty="0" smtClean="0"/>
              <a:t>Community level:</a:t>
            </a:r>
          </a:p>
          <a:p>
            <a:pPr lvl="1"/>
            <a:r>
              <a:rPr lang="en-US" dirty="0" smtClean="0"/>
              <a:t>Local foods would only be served at events </a:t>
            </a:r>
          </a:p>
          <a:p>
            <a:pPr marL="457200" lvl="1" indent="0">
              <a:buNone/>
            </a:pPr>
            <a:r>
              <a:rPr lang="en-US" dirty="0"/>
              <a:t>	</a:t>
            </a:r>
            <a:r>
              <a:rPr lang="en-US" dirty="0" smtClean="0"/>
              <a:t>and meetings</a:t>
            </a:r>
          </a:p>
          <a:p>
            <a:pPr lvl="1"/>
            <a:r>
              <a:rPr lang="en-US" dirty="0" smtClean="0"/>
              <a:t>Communities banned soft drinks at events</a:t>
            </a:r>
          </a:p>
          <a:p>
            <a:r>
              <a:rPr lang="en-US" dirty="0" smtClean="0"/>
              <a:t>Government level:</a:t>
            </a:r>
          </a:p>
          <a:p>
            <a:pPr lvl="1"/>
            <a:r>
              <a:rPr lang="en-US" dirty="0" smtClean="0"/>
              <a:t>Karat proclaimed the </a:t>
            </a:r>
            <a:r>
              <a:rPr lang="en-US" dirty="0" err="1" smtClean="0"/>
              <a:t>Pohnpei</a:t>
            </a:r>
            <a:r>
              <a:rPr lang="en-US" dirty="0" smtClean="0"/>
              <a:t> State Banana</a:t>
            </a:r>
          </a:p>
          <a:p>
            <a:pPr lvl="1"/>
            <a:r>
              <a:rPr lang="en-US" dirty="0" smtClean="0"/>
              <a:t>Banning all imported foods from the Department of Health and Social Affairs offices</a:t>
            </a:r>
          </a:p>
          <a:p>
            <a:endParaRPr lang="en-US" dirty="0" smtClean="0"/>
          </a:p>
          <a:p>
            <a:pPr lvl="1"/>
            <a:endParaRPr lang="en-US" dirty="0"/>
          </a:p>
        </p:txBody>
      </p:sp>
      <p:pic>
        <p:nvPicPr>
          <p:cNvPr id="614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0" y="1295400"/>
            <a:ext cx="1752600" cy="2979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6083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Local </a:t>
            </a:r>
            <a:r>
              <a:rPr lang="en-US" b="1" dirty="0" smtClean="0"/>
              <a:t>Food </a:t>
            </a:r>
            <a:r>
              <a:rPr lang="en-US" b="1" dirty="0" smtClean="0"/>
              <a:t>Policy Examples</a:t>
            </a:r>
            <a:endParaRPr lang="en-US" dirty="0"/>
          </a:p>
        </p:txBody>
      </p:sp>
      <p:sp>
        <p:nvSpPr>
          <p:cNvPr id="3" name="Content Placeholder 2"/>
          <p:cNvSpPr>
            <a:spLocks noGrp="1"/>
          </p:cNvSpPr>
          <p:nvPr>
            <p:ph idx="1"/>
          </p:nvPr>
        </p:nvSpPr>
        <p:spPr>
          <a:xfrm>
            <a:off x="457200" y="1295400"/>
            <a:ext cx="5410200" cy="5181600"/>
          </a:xfrm>
        </p:spPr>
        <p:txBody>
          <a:bodyPr>
            <a:normAutofit fontScale="92500" lnSpcReduction="10000"/>
          </a:bodyPr>
          <a:lstStyle/>
          <a:p>
            <a:r>
              <a:rPr lang="en-US" dirty="0" smtClean="0"/>
              <a:t>Good Laws, Good Food: Putting Local Food Policies to work fo</a:t>
            </a:r>
            <a:r>
              <a:rPr lang="en-US" dirty="0" smtClean="0"/>
              <a:t>r our communities</a:t>
            </a:r>
            <a:endParaRPr lang="en-US" dirty="0"/>
          </a:p>
          <a:p>
            <a:pPr lvl="1"/>
            <a:r>
              <a:rPr lang="en-US" dirty="0" smtClean="0"/>
              <a:t>advocate for policies that increase consumption of fresh and local produce</a:t>
            </a:r>
          </a:p>
          <a:p>
            <a:pPr lvl="2"/>
            <a:r>
              <a:rPr lang="en-US" dirty="0" smtClean="0"/>
              <a:t>Businesses to commit 10% of their food money to purchase local foods</a:t>
            </a:r>
          </a:p>
          <a:p>
            <a:pPr lvl="2"/>
            <a:r>
              <a:rPr lang="en-US" dirty="0" smtClean="0"/>
              <a:t>Local institutions like universities and hospitals to allocate a percentage of their funds to local foods </a:t>
            </a:r>
          </a:p>
          <a:p>
            <a:pPr lvl="2"/>
            <a:r>
              <a:rPr lang="en-US" dirty="0" smtClean="0"/>
              <a:t>Farm to school program</a:t>
            </a:r>
            <a:endParaRPr lang="en-US"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7400" y="2286000"/>
            <a:ext cx="28194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5042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Local Food Policy Examples</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pPr marL="0" indent="0">
              <a:buNone/>
            </a:pPr>
            <a:r>
              <a:rPr lang="en-US" sz="2400" dirty="0"/>
              <a:t>Supporting Agricultural Viability and Community Food Security: A Review of Food Policy Councils and Food System Plans </a:t>
            </a:r>
            <a:endParaRPr lang="en-US" sz="2400" dirty="0" smtClean="0"/>
          </a:p>
          <a:p>
            <a:r>
              <a:rPr lang="en-US" sz="2000" dirty="0" smtClean="0"/>
              <a:t>Food Policy Council tent to focus on policy analysis, education, coordination and partnerships, and generally address individual components, such as food access. </a:t>
            </a:r>
          </a:p>
          <a:p>
            <a:r>
              <a:rPr lang="en-US" sz="2000" dirty="0" smtClean="0"/>
              <a:t>Food system plans tend to be more holistic and suggest broad policy, program and investment recommendations. </a:t>
            </a:r>
          </a:p>
          <a:p>
            <a:r>
              <a:rPr lang="en-US" sz="2000" dirty="0" smtClean="0"/>
              <a:t>Both</a:t>
            </a:r>
            <a:r>
              <a:rPr lang="en-US" sz="2000" dirty="0"/>
              <a:t> FPCs and food system plans appear </a:t>
            </a:r>
            <a:r>
              <a:rPr lang="en-US" sz="2000" dirty="0" smtClean="0"/>
              <a:t>effective</a:t>
            </a:r>
            <a:r>
              <a:rPr lang="en-US" sz="2000" dirty="0"/>
              <a:t> at engaging diverse stakeholders, giving them a </a:t>
            </a:r>
            <a:r>
              <a:rPr lang="en-US" sz="2000" dirty="0" smtClean="0"/>
              <a:t>voice</a:t>
            </a:r>
            <a:r>
              <a:rPr lang="en-US" sz="2000" dirty="0"/>
              <a:t>, fostering </a:t>
            </a:r>
            <a:r>
              <a:rPr lang="en-US" sz="2000" dirty="0" smtClean="0"/>
              <a:t>dialogue and</a:t>
            </a:r>
            <a:r>
              <a:rPr lang="en-US" sz="2000" dirty="0"/>
              <a:t> educating the public.</a:t>
            </a:r>
            <a:r>
              <a:rPr lang="en-US" sz="2200" dirty="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457700"/>
            <a:ext cx="2819400" cy="187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0292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Who can I contact?</a:t>
            </a:r>
            <a:endParaRPr lang="en-US" b="1" dirty="0"/>
          </a:p>
        </p:txBody>
      </p:sp>
      <p:sp>
        <p:nvSpPr>
          <p:cNvPr id="3" name="Content Placeholder 2"/>
          <p:cNvSpPr>
            <a:spLocks noGrp="1"/>
          </p:cNvSpPr>
          <p:nvPr>
            <p:ph idx="1"/>
          </p:nvPr>
        </p:nvSpPr>
        <p:spPr/>
        <p:txBody>
          <a:bodyPr>
            <a:normAutofit fontScale="62500" lnSpcReduction="20000"/>
          </a:bodyPr>
          <a:lstStyle/>
          <a:p>
            <a:pPr marL="0" indent="0">
              <a:lnSpc>
                <a:spcPct val="120000"/>
              </a:lnSpc>
              <a:buNone/>
            </a:pPr>
            <a:r>
              <a:rPr lang="en-US" dirty="0" smtClean="0"/>
              <a:t>Adrian </a:t>
            </a:r>
            <a:r>
              <a:rPr lang="en-US" dirty="0"/>
              <a:t>Bauman</a:t>
            </a:r>
          </a:p>
          <a:p>
            <a:pPr marL="0" indent="0">
              <a:lnSpc>
                <a:spcPct val="120000"/>
              </a:lnSpc>
              <a:buNone/>
            </a:pPr>
            <a:r>
              <a:rPr lang="en-US" dirty="0" err="1" smtClean="0"/>
              <a:t>Boden</a:t>
            </a:r>
            <a:r>
              <a:rPr lang="en-US" dirty="0" smtClean="0"/>
              <a:t> Institute of Obesity, Nutrition and Exercise and Prevention Research Collaboration</a:t>
            </a:r>
          </a:p>
          <a:p>
            <a:pPr marL="0" indent="0">
              <a:lnSpc>
                <a:spcPct val="120000"/>
              </a:lnSpc>
              <a:buNone/>
            </a:pPr>
            <a:r>
              <a:rPr lang="en-US" dirty="0" smtClean="0"/>
              <a:t>University </a:t>
            </a:r>
            <a:r>
              <a:rPr lang="en-US" dirty="0"/>
              <a:t>of Sydney</a:t>
            </a:r>
          </a:p>
          <a:p>
            <a:pPr marL="0" indent="0">
              <a:lnSpc>
                <a:spcPct val="120000"/>
              </a:lnSpc>
              <a:buNone/>
            </a:pPr>
            <a:r>
              <a:rPr lang="en-US" dirty="0" smtClean="0"/>
              <a:t>Sydney</a:t>
            </a:r>
            <a:r>
              <a:rPr lang="en-US" dirty="0"/>
              <a:t>, Australia </a:t>
            </a:r>
          </a:p>
          <a:p>
            <a:pPr marL="0" indent="0">
              <a:lnSpc>
                <a:spcPct val="120000"/>
              </a:lnSpc>
              <a:buNone/>
            </a:pPr>
            <a:r>
              <a:rPr lang="en-US" dirty="0" smtClean="0"/>
              <a:t>Email</a:t>
            </a:r>
            <a:r>
              <a:rPr lang="en-US" dirty="0"/>
              <a:t>: </a:t>
            </a:r>
            <a:r>
              <a:rPr lang="en-US" dirty="0">
                <a:sym typeface="Webdings"/>
              </a:rPr>
              <a:t></a:t>
            </a:r>
            <a:r>
              <a:rPr lang="en-US" dirty="0"/>
              <a:t> </a:t>
            </a:r>
            <a:r>
              <a:rPr lang="en-US" u="sng" dirty="0" smtClean="0">
                <a:hlinkClick r:id="rId2"/>
              </a:rPr>
              <a:t>adrian.bauman@sydney.edu.au</a:t>
            </a:r>
            <a:endParaRPr lang="en-US" u="sng" dirty="0" smtClean="0"/>
          </a:p>
          <a:p>
            <a:pPr marL="0" indent="0">
              <a:lnSpc>
                <a:spcPct val="120000"/>
              </a:lnSpc>
              <a:buNone/>
            </a:pPr>
            <a:endParaRPr lang="en-US" u="sng" dirty="0"/>
          </a:p>
          <a:p>
            <a:pPr marL="0" indent="0">
              <a:lnSpc>
                <a:spcPct val="120000"/>
              </a:lnSpc>
              <a:buNone/>
            </a:pPr>
            <a:r>
              <a:rPr lang="en-US" dirty="0"/>
              <a:t>Island Food Community of </a:t>
            </a:r>
            <a:r>
              <a:rPr lang="en-US" dirty="0" err="1"/>
              <a:t>Pohnpei</a:t>
            </a:r>
            <a:endParaRPr lang="en-US" dirty="0"/>
          </a:p>
          <a:p>
            <a:pPr marL="0" indent="0">
              <a:lnSpc>
                <a:spcPct val="120000"/>
              </a:lnSpc>
              <a:buNone/>
            </a:pPr>
            <a:r>
              <a:rPr lang="en-US" dirty="0"/>
              <a:t>P. O. Box 1995</a:t>
            </a:r>
            <a:br>
              <a:rPr lang="en-US" dirty="0"/>
            </a:br>
            <a:r>
              <a:rPr lang="en-US" dirty="0" err="1"/>
              <a:t>Kolonia</a:t>
            </a:r>
            <a:r>
              <a:rPr lang="en-US" dirty="0"/>
              <a:t>, </a:t>
            </a:r>
            <a:r>
              <a:rPr lang="en-US" dirty="0" err="1"/>
              <a:t>Pohnpei</a:t>
            </a:r>
            <a:r>
              <a:rPr lang="en-US" dirty="0"/>
              <a:t> 96941 Federated States of Micronesia</a:t>
            </a:r>
            <a:br>
              <a:rPr lang="en-US" dirty="0"/>
            </a:br>
            <a:r>
              <a:rPr lang="en-US" dirty="0"/>
              <a:t>Email: </a:t>
            </a:r>
            <a:r>
              <a:rPr lang="en-US" dirty="0">
                <a:sym typeface="Webdings"/>
              </a:rPr>
              <a:t></a:t>
            </a:r>
            <a:r>
              <a:rPr lang="en-US" dirty="0"/>
              <a:t> </a:t>
            </a:r>
            <a:r>
              <a:rPr lang="en-US" u="sng" dirty="0">
                <a:hlinkClick r:id="rId3"/>
              </a:rPr>
              <a:t>info@islandfood.org</a:t>
            </a:r>
            <a:endParaRPr lang="en-US" dirty="0"/>
          </a:p>
          <a:p>
            <a:pPr marL="0" indent="0">
              <a:lnSpc>
                <a:spcPct val="120000"/>
              </a:lnSpc>
              <a:buNone/>
            </a:pPr>
            <a:r>
              <a:rPr lang="en-US" dirty="0"/>
              <a:t>Website: </a:t>
            </a:r>
            <a:r>
              <a:rPr lang="en-US" dirty="0">
                <a:sym typeface="Wingdings"/>
              </a:rPr>
              <a:t></a:t>
            </a:r>
            <a:r>
              <a:rPr lang="en-US" dirty="0"/>
              <a:t> </a:t>
            </a:r>
            <a:r>
              <a:rPr lang="en-US" u="sng" dirty="0">
                <a:hlinkClick r:id="rId4"/>
              </a:rPr>
              <a:t>http://www.islandfood.org</a:t>
            </a:r>
            <a:endParaRPr lang="en-US" dirty="0"/>
          </a:p>
          <a:p>
            <a:pPr marL="0" indent="0">
              <a:buNone/>
            </a:pPr>
            <a:endParaRPr lang="en-US" dirty="0"/>
          </a:p>
        </p:txBody>
      </p:sp>
    </p:spTree>
    <p:extLst>
      <p:ext uri="{BB962C8B-B14F-4D97-AF65-F5344CB8AC3E}">
        <p14:creationId xmlns:p14="http://schemas.microsoft.com/office/powerpoint/2010/main" val="347043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Background</a:t>
            </a:r>
            <a:endParaRPr lang="en-US" b="1" dirty="0"/>
          </a:p>
        </p:txBody>
      </p:sp>
      <p:sp>
        <p:nvSpPr>
          <p:cNvPr id="3" name="Content Placeholder 2"/>
          <p:cNvSpPr>
            <a:spLocks noGrp="1"/>
          </p:cNvSpPr>
          <p:nvPr>
            <p:ph idx="1"/>
          </p:nvPr>
        </p:nvSpPr>
        <p:spPr>
          <a:xfrm>
            <a:off x="457200" y="1295400"/>
            <a:ext cx="8229600" cy="4830763"/>
          </a:xfrm>
        </p:spPr>
        <p:txBody>
          <a:bodyPr/>
          <a:lstStyle/>
          <a:p>
            <a:pPr marL="0" indent="0">
              <a:buNone/>
            </a:pPr>
            <a:r>
              <a:rPr lang="en-US" dirty="0" smtClean="0"/>
              <a:t>The WHO STEPS report indicate that Pacific Islanders are eating more imported foods and less locally grown fresh foods that are rich in micronutrients and low in fats, sugars, and salt.</a:t>
            </a:r>
            <a:endParaRPr lang="en-US" dirty="0"/>
          </a:p>
        </p:txBody>
      </p:sp>
      <p:pic>
        <p:nvPicPr>
          <p:cNvPr id="4" name="Picture 3"/>
          <p:cNvPicPr/>
          <p:nvPr/>
        </p:nvPicPr>
        <p:blipFill rotWithShape="1">
          <a:blip r:embed="rId3" cstate="email">
            <a:extLst>
              <a:ext uri="{28A0092B-C50C-407E-A947-70E740481C1C}">
                <a14:useLocalDpi xmlns:a14="http://schemas.microsoft.com/office/drawing/2010/main"/>
              </a:ext>
            </a:extLst>
          </a:blip>
          <a:srcRect/>
          <a:stretch/>
        </p:blipFill>
        <p:spPr bwMode="auto">
          <a:xfrm>
            <a:off x="1752600" y="3886200"/>
            <a:ext cx="3276600" cy="2133600"/>
          </a:xfrm>
          <a:prstGeom prst="rect">
            <a:avLst/>
          </a:prstGeom>
          <a:ln>
            <a:noFill/>
          </a:ln>
          <a:extLst>
            <a:ext uri="{53640926-AAD7-44D8-BBD7-CCE9431645EC}">
              <a14:shadowObscured xmlns:a14="http://schemas.microsoft.com/office/drawing/2010/main"/>
            </a:ext>
          </a:extLst>
        </p:spPr>
      </p:pic>
      <p:sp>
        <p:nvSpPr>
          <p:cNvPr id="5" name="Oval 4"/>
          <p:cNvSpPr/>
          <p:nvPr/>
        </p:nvSpPr>
        <p:spPr>
          <a:xfrm>
            <a:off x="1981200" y="3581400"/>
            <a:ext cx="2819400" cy="2743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2438400" y="3962400"/>
            <a:ext cx="1981200" cy="1981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descr="http://www.allenshawfoundation.org/uploads/images/137/Banana_Breadfrui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10200" y="3902462"/>
            <a:ext cx="3108292" cy="210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381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Fact</a:t>
            </a:r>
            <a:endParaRPr lang="en-US" b="1" dirty="0"/>
          </a:p>
        </p:txBody>
      </p:sp>
      <p:sp>
        <p:nvSpPr>
          <p:cNvPr id="3" name="Content Placeholder 2"/>
          <p:cNvSpPr>
            <a:spLocks noGrp="1"/>
          </p:cNvSpPr>
          <p:nvPr>
            <p:ph idx="1"/>
          </p:nvPr>
        </p:nvSpPr>
        <p:spPr>
          <a:xfrm>
            <a:off x="457200" y="1447800"/>
            <a:ext cx="8229600" cy="4678363"/>
          </a:xfrm>
        </p:spPr>
        <p:txBody>
          <a:bodyPr/>
          <a:lstStyle/>
          <a:p>
            <a:pPr marL="0" lvl="0" indent="0" algn="ctr">
              <a:buNone/>
            </a:pPr>
            <a:r>
              <a:rPr lang="en-US" dirty="0"/>
              <a:t>Obesity rates in the Pacific are among the highest in the world: 75% in American Samoa, 45% in the Republic of the Marshall Islands, and 43% in the Federated States of Micronesia, compared to the U.S. with 33%.  </a:t>
            </a:r>
          </a:p>
          <a:p>
            <a:pPr marL="0" indent="0">
              <a:buNone/>
            </a:pPr>
            <a:endParaRPr lang="en-US" dirty="0"/>
          </a:p>
        </p:txBody>
      </p:sp>
    </p:spTree>
    <p:extLst>
      <p:ext uri="{BB962C8B-B14F-4D97-AF65-F5344CB8AC3E}">
        <p14:creationId xmlns:p14="http://schemas.microsoft.com/office/powerpoint/2010/main" val="94277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Did you know? </a:t>
            </a:r>
            <a:endParaRPr lang="en-US" dirty="0"/>
          </a:p>
        </p:txBody>
      </p:sp>
      <p:sp>
        <p:nvSpPr>
          <p:cNvPr id="3" name="Content Placeholder 2"/>
          <p:cNvSpPr>
            <a:spLocks noGrp="1"/>
          </p:cNvSpPr>
          <p:nvPr>
            <p:ph idx="1"/>
          </p:nvPr>
        </p:nvSpPr>
        <p:spPr/>
        <p:txBody>
          <a:bodyPr>
            <a:normAutofit/>
          </a:bodyPr>
          <a:lstStyle/>
          <a:p>
            <a:pPr marL="0" lvl="0" indent="0">
              <a:buNone/>
            </a:pPr>
            <a:r>
              <a:rPr lang="en-US" dirty="0"/>
              <a:t>Diabetes prevalence among adults in the Pacific region is among the highest in the world; 47% in American Samoa compared with 13% in mainland USA, and it ranges from 14% to 44% elsewhere in the region.</a:t>
            </a:r>
          </a:p>
          <a:p>
            <a:pPr marL="0" indent="0">
              <a:buNone/>
            </a:pPr>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3657600"/>
            <a:ext cx="3543300"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9457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Did you know? </a:t>
            </a:r>
            <a:endParaRPr lang="en-US" b="1" dirty="0"/>
          </a:p>
        </p:txBody>
      </p:sp>
      <p:sp>
        <p:nvSpPr>
          <p:cNvPr id="3" name="Content Placeholder 2"/>
          <p:cNvSpPr>
            <a:spLocks noGrp="1"/>
          </p:cNvSpPr>
          <p:nvPr>
            <p:ph idx="1"/>
          </p:nvPr>
        </p:nvSpPr>
        <p:spPr>
          <a:xfrm>
            <a:off x="457200" y="1600200"/>
            <a:ext cx="4876800" cy="4525963"/>
          </a:xfrm>
        </p:spPr>
        <p:txBody>
          <a:bodyPr>
            <a:normAutofit/>
          </a:bodyPr>
          <a:lstStyle/>
          <a:p>
            <a:pPr marL="0" indent="0">
              <a:buNone/>
            </a:pPr>
            <a:r>
              <a:rPr lang="en-US" dirty="0"/>
              <a:t>Affordable food is a significant issue for Pacific Islanders.  Healthier food options are often more expensive than those with high concentrations of fat and sugar. </a:t>
            </a:r>
            <a:endParaRPr lang="en-US" dirty="0" smtClean="0"/>
          </a:p>
          <a:p>
            <a:endParaRPr lang="en-US" dirty="0"/>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1676400"/>
            <a:ext cx="2517775" cy="379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805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Did you know?</a:t>
            </a:r>
            <a:endParaRPr lang="en-US" b="1" dirty="0"/>
          </a:p>
        </p:txBody>
      </p:sp>
      <p:sp>
        <p:nvSpPr>
          <p:cNvPr id="3" name="Content Placeholder 2"/>
          <p:cNvSpPr>
            <a:spLocks noGrp="1"/>
          </p:cNvSpPr>
          <p:nvPr>
            <p:ph idx="1"/>
          </p:nvPr>
        </p:nvSpPr>
        <p:spPr>
          <a:xfrm>
            <a:off x="457200" y="1600200"/>
            <a:ext cx="5181600" cy="4525963"/>
          </a:xfrm>
        </p:spPr>
        <p:txBody>
          <a:bodyPr/>
          <a:lstStyle/>
          <a:p>
            <a:pPr marL="0" indent="0">
              <a:buNone/>
            </a:pPr>
            <a:r>
              <a:rPr lang="en-US" dirty="0" smtClean="0"/>
              <a:t>Purchasing imported food is taking up an increasingly large part of family incomes.  The Food and Agriculture Organization index of food prices rose by 9% in 2006, by 24% in 2007 and by 51% in the first months of 2008.</a:t>
            </a:r>
          </a:p>
          <a:p>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8800" y="2362200"/>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2426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Fact</a:t>
            </a:r>
          </a:p>
        </p:txBody>
      </p:sp>
      <p:sp>
        <p:nvSpPr>
          <p:cNvPr id="3" name="Content Placeholder 2"/>
          <p:cNvSpPr>
            <a:spLocks noGrp="1"/>
          </p:cNvSpPr>
          <p:nvPr>
            <p:ph idx="1"/>
          </p:nvPr>
        </p:nvSpPr>
        <p:spPr>
          <a:xfrm>
            <a:off x="3886200" y="1371600"/>
            <a:ext cx="4800600" cy="4754563"/>
          </a:xfrm>
        </p:spPr>
        <p:txBody>
          <a:bodyPr>
            <a:normAutofit fontScale="92500" lnSpcReduction="10000"/>
          </a:bodyPr>
          <a:lstStyle/>
          <a:p>
            <a:pPr marL="0" lvl="0" indent="0">
              <a:buNone/>
            </a:pPr>
            <a:r>
              <a:rPr lang="en-US" b="1" dirty="0"/>
              <a:t>Eating local means more for the local economy.  </a:t>
            </a:r>
            <a:r>
              <a:rPr lang="en-US" dirty="0"/>
              <a:t>According to a study by the New Economics Foundation in London, a dollar spent locally generates twice as much income for the local economy.  When businesses are not owned locally, money leaves the community at every transaction</a:t>
            </a:r>
            <a:r>
              <a:rPr lang="en-US" dirty="0" smtClean="0"/>
              <a:t>.</a:t>
            </a:r>
          </a:p>
          <a:p>
            <a:pPr marL="0" lvl="0" indent="0">
              <a:buNone/>
            </a:pPr>
            <a:endParaRPr lang="en-US" dirty="0" smtClean="0"/>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2667000"/>
            <a:ext cx="3446231"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8365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Fact</a:t>
            </a:r>
          </a:p>
        </p:txBody>
      </p:sp>
      <p:sp>
        <p:nvSpPr>
          <p:cNvPr id="3" name="Content Placeholder 2"/>
          <p:cNvSpPr>
            <a:spLocks noGrp="1"/>
          </p:cNvSpPr>
          <p:nvPr>
            <p:ph idx="1"/>
          </p:nvPr>
        </p:nvSpPr>
        <p:spPr>
          <a:xfrm>
            <a:off x="457200" y="1371601"/>
            <a:ext cx="8229600" cy="3276600"/>
          </a:xfrm>
        </p:spPr>
        <p:txBody>
          <a:bodyPr>
            <a:normAutofit fontScale="92500" lnSpcReduction="20000"/>
          </a:bodyPr>
          <a:lstStyle/>
          <a:p>
            <a:pPr marL="0" lvl="0" indent="0">
              <a:buNone/>
            </a:pPr>
            <a:r>
              <a:rPr lang="en-US" b="1" dirty="0" smtClean="0"/>
              <a:t>Locally </a:t>
            </a:r>
            <a:r>
              <a:rPr lang="en-US" b="1" dirty="0"/>
              <a:t>grown produce is fresher.</a:t>
            </a:r>
            <a:r>
              <a:rPr lang="en-US" dirty="0"/>
              <a:t> While produce that is purchased in the supermarket or a big-box store has been in transit or cold-stored for days or weeks, produce that you purchase at your local farmer’s market has often been picked within 24 hours of your purchase.  This freshness not only affects the taste of your food, but the nutritional value which declines with time.</a:t>
            </a:r>
          </a:p>
          <a:p>
            <a:endParaRPr lang="en-US" dirty="0"/>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4383882"/>
            <a:ext cx="3578225"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8400" y="4040919"/>
            <a:ext cx="1752600" cy="2208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7657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What is Food Policy?</a:t>
            </a:r>
            <a:endParaRPr lang="en-US" b="1" dirty="0"/>
          </a:p>
        </p:txBody>
      </p:sp>
      <p:sp>
        <p:nvSpPr>
          <p:cNvPr id="3" name="Content Placeholder 2"/>
          <p:cNvSpPr>
            <a:spLocks noGrp="1"/>
          </p:cNvSpPr>
          <p:nvPr>
            <p:ph idx="1"/>
          </p:nvPr>
        </p:nvSpPr>
        <p:spPr>
          <a:xfrm>
            <a:off x="381000" y="1295401"/>
            <a:ext cx="8305800" cy="2286000"/>
          </a:xfrm>
        </p:spPr>
        <p:txBody>
          <a:bodyPr>
            <a:normAutofit fontScale="85000" lnSpcReduction="20000"/>
          </a:bodyPr>
          <a:lstStyle/>
          <a:p>
            <a:pPr marL="0" indent="0">
              <a:buNone/>
            </a:pPr>
            <a:r>
              <a:rPr lang="en-US" dirty="0"/>
              <a:t>A food policy consists of the rules and regulations that govern how food is produced and distributed. These are generally run by a Food Policy Council, whose primary goal is to cultivate a stronger and more sustainable local food system in order to bring benefits to residents of a region. </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0200" y="3581400"/>
            <a:ext cx="5429250"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3993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1032</Words>
  <Application>Microsoft Office PowerPoint</Application>
  <PresentationFormat>On-screen Show (4:3)</PresentationFormat>
  <Paragraphs>97</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Implement Policies that Promote Production and Consumption of Local Foods</vt:lpstr>
      <vt:lpstr>Background</vt:lpstr>
      <vt:lpstr>Fact</vt:lpstr>
      <vt:lpstr>Did you know? </vt:lpstr>
      <vt:lpstr>Did you know? </vt:lpstr>
      <vt:lpstr>Did you know?</vt:lpstr>
      <vt:lpstr>Fact</vt:lpstr>
      <vt:lpstr>Fact</vt:lpstr>
      <vt:lpstr>What is Food Policy?</vt:lpstr>
      <vt:lpstr>Strengthen Local Food Production and Consumption</vt:lpstr>
      <vt:lpstr>Local Food Policy Examples</vt:lpstr>
      <vt:lpstr>Local Food Policy Examples</vt:lpstr>
      <vt:lpstr>Local Food Policy Examples</vt:lpstr>
      <vt:lpstr>Local Food Policy Examples</vt:lpstr>
      <vt:lpstr>Who can I contact?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 Policies that Promote Production and Consumption of Local Foods</dc:title>
  <dc:creator>nittam</dc:creator>
  <cp:lastModifiedBy>nittam</cp:lastModifiedBy>
  <cp:revision>11</cp:revision>
  <dcterms:created xsi:type="dcterms:W3CDTF">2013-12-31T20:21:11Z</dcterms:created>
  <dcterms:modified xsi:type="dcterms:W3CDTF">2013-12-31T21:52:46Z</dcterms:modified>
</cp:coreProperties>
</file>