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3" r:id="rId4"/>
    <p:sldId id="260" r:id="rId5"/>
    <p:sldId id="261" r:id="rId6"/>
    <p:sldId id="258" r:id="rId7"/>
    <p:sldId id="259" r:id="rId8"/>
    <p:sldId id="257" r:id="rId9"/>
    <p:sldId id="264" r:id="rId10"/>
    <p:sldId id="269" r:id="rId11"/>
    <p:sldId id="270" r:id="rId12"/>
    <p:sldId id="271" r:id="rId13"/>
    <p:sldId id="272" r:id="rId14"/>
    <p:sldId id="273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00" autoAdjust="0"/>
  </p:normalViewPr>
  <p:slideViewPr>
    <p:cSldViewPr>
      <p:cViewPr varScale="1">
        <p:scale>
          <a:sx n="63" d="100"/>
          <a:sy n="63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F9936-DAE1-4A45-A34A-02D7BB555192}" type="datetimeFigureOut">
              <a:rPr lang="en-US" smtClean="0"/>
              <a:t>7/8/14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8AD7C-8C11-47F9-8922-FD52DF60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3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anasailing.com/Kiribati-cruising.html" TargetMode="External"/><Relationship Id="rId4" Type="http://schemas.openxmlformats.org/officeDocument/2006/relationships/hyperlink" Target="http://tastyislandhawaii.com/2008/09/06/kalihi-eats-alicias-market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.org/HEARTORG/GettingHealthy/NutritionCenter/High-Protein-Diets_UCM_305989_Article.jsp" TargetMode="External"/><Relationship Id="rId4" Type="http://schemas.openxmlformats.org/officeDocument/2006/relationships/hyperlink" Target="http://tastyislandhawaii.com/2008/09/06/kalihi-eats-alicias-market/" TargetMode="External"/><Relationship Id="rId5" Type="http://schemas.openxmlformats.org/officeDocument/2006/relationships/hyperlink" Target="http://www.fotosearch.com/illustration/hospital-bed.html" TargetMode="External"/><Relationship Id="rId6" Type="http://schemas.openxmlformats.org/officeDocument/2006/relationships/hyperlink" Target="http://www.exercisebiology.com/index.php/site/articles/5_greatest_recent_nutrition_discoveries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www.yelp.com/biz_photos/aloha-caf%C3%A9-los-angeles-2?select=XaZcgxsUZusSdVRPuD5nig%23XaZcgxsUZusSdVRPuD5nig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www.japanfocus.org/-kimie-hara/2493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who.int/nutrition/publications/obesity/9822039255/en/index.html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wtkr.com/2013/01/29/new-type-ii-diabetes-guidelines-for-children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uischoolgardennetwork.org/2011/03/gardens-for-learning-creating-and-sustaining-your-school-garden/" TargetMode="External"/><Relationship Id="rId4" Type="http://schemas.openxmlformats.org/officeDocument/2006/relationships/hyperlink" Target="http://mauinow.com/files/2012/10/ymca-vending-machine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of canned goods: </a:t>
            </a:r>
            <a:r>
              <a:rPr lang="en-US" dirty="0" smtClean="0">
                <a:hlinkClick r:id="rId3"/>
              </a:rPr>
              <a:t>http://www.moanasailing.com/Kiribati-cruising.html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r>
              <a:rPr lang="en-US" baseline="0" dirty="0" smtClean="0"/>
              <a:t> of turkey tail: </a:t>
            </a:r>
            <a:r>
              <a:rPr lang="en-US" dirty="0" smtClean="0">
                <a:hlinkClick r:id="rId4"/>
              </a:rPr>
              <a:t>http://tastyislandhawaii.com/2008/09/06/kalihi-eats-alicias-market/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19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21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8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14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84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3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American Heart</a:t>
            </a:r>
            <a:r>
              <a:rPr lang="en-US" baseline="0" dirty="0" smtClean="0"/>
              <a:t> Association (Jan 3, 2012). High Protein Diets Fact Sheet. </a:t>
            </a:r>
            <a:r>
              <a:rPr lang="en-US" dirty="0" smtClean="0">
                <a:hlinkClick r:id="rId3"/>
              </a:rPr>
              <a:t>http://www.heart.org/HEARTORG/GettingHealthy/NutritionCenter/High-Protein-Diets_UCM_305989_Article.jsp#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</a:t>
            </a:r>
            <a:r>
              <a:rPr lang="en-US" baseline="0" dirty="0" smtClean="0"/>
              <a:t> of turkey tail: </a:t>
            </a:r>
            <a:r>
              <a:rPr lang="en-US" dirty="0" smtClean="0">
                <a:hlinkClick r:id="rId4"/>
              </a:rPr>
              <a:t>http://tastyislandhawaii.com/2008/09/06/kalihi-eats-alicias-market/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</a:t>
            </a:r>
            <a:r>
              <a:rPr lang="en-US" baseline="0" dirty="0" smtClean="0"/>
              <a:t> of hospital bed: </a:t>
            </a:r>
            <a:r>
              <a:rPr lang="en-US" dirty="0" smtClean="0">
                <a:hlinkClick r:id="rId5"/>
              </a:rPr>
              <a:t>http://www.fotosearch.com/illustration/hospital-bed.html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r>
              <a:rPr lang="en-US" baseline="0" dirty="0" smtClean="0"/>
              <a:t> of t</a:t>
            </a:r>
            <a:r>
              <a:rPr lang="en-US" dirty="0" smtClean="0"/>
              <a:t>rans fat:</a:t>
            </a:r>
            <a:r>
              <a:rPr lang="en-US" baseline="0" dirty="0" smtClean="0"/>
              <a:t> </a:t>
            </a:r>
            <a:r>
              <a:rPr lang="en-US" dirty="0" smtClean="0">
                <a:hlinkClick r:id="rId6"/>
              </a:rPr>
              <a:t>http://www.exercisebiology.com/index.php/site/articles/5_greatest_recent_nutrition_discoveries/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Picture from Yelper</a:t>
            </a:r>
            <a:r>
              <a:rPr lang="en-US" baseline="0" dirty="0" smtClean="0"/>
              <a:t> Komai: </a:t>
            </a:r>
            <a:r>
              <a:rPr lang="en-US" dirty="0" smtClean="0">
                <a:hlinkClick r:id="rId3"/>
              </a:rPr>
              <a:t>http://www.yelp.com/biz_photos/aloha-caf%C3%A9-los-angeles-2?select=XaZcgxsUZusSdVRPuD5nig#XaZcgxsUZusSdVRPuD5nig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0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Health Organization (March 2012). Obesity Fact Sheet. Retrieved from: http://www.wpro.who.int/mediacentre/factsheets/obesity/en/index.html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from: </a:t>
            </a:r>
            <a:r>
              <a:rPr lang="en-US" dirty="0" smtClean="0">
                <a:hlinkClick r:id="rId3"/>
              </a:rPr>
              <a:t>http://www.japanfocus.org/-kimie-hara/2493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5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Health Organization (April 2010). WHO Pacific Food Summit Fact Sheet. Retrieved from: http://www.wpro.who.int/mediacentre/factsheets/fs14042010/en/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 on WHO publication, </a:t>
            </a:r>
            <a:r>
              <a:rPr lang="en-US" dirty="0" smtClean="0">
                <a:hlinkClick r:id="rId3"/>
              </a:rPr>
              <a:t>http://www.who.int/nutrition/publications/obesity/9822039255/en/index.html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0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Children’s Healthy Living Program for Remote Underserved Minority Populations in the Pacific Region</a:t>
            </a:r>
          </a:p>
          <a:p>
            <a:endParaRPr lang="en-US" dirty="0" smtClean="0"/>
          </a:p>
          <a:p>
            <a:r>
              <a:rPr lang="en-US" dirty="0" smtClean="0"/>
              <a:t>Picture: </a:t>
            </a:r>
            <a:r>
              <a:rPr lang="en-US" dirty="0" smtClean="0">
                <a:hlinkClick r:id="rId3"/>
              </a:rPr>
              <a:t>http://wtkr.com/2013/01/29/new-type-ii-diabetes-guidelines-for-children/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r>
              <a:rPr lang="en-US" baseline="0" dirty="0" smtClean="0"/>
              <a:t> </a:t>
            </a:r>
            <a:r>
              <a:rPr lang="en-US" dirty="0" smtClean="0"/>
              <a:t>World Health Organization (2002). Diet, nutrition, and the prevention of chronic diseases: WHO Technical Report Series 916. Geneva: World Health Organization.</a:t>
            </a:r>
          </a:p>
          <a:p>
            <a:r>
              <a:rPr lang="en-US" dirty="0" smtClean="0"/>
              <a:t>World Cancer Research Fund and American Institute for Cancer Research (1997). Food, nutrition and the prevention of cancer: a global perspective. Washington, DC: American Institute for Cancer Research: 530–34.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</a:t>
            </a:r>
            <a:r>
              <a:rPr lang="en-US" baseline="0" dirty="0" smtClean="0"/>
              <a:t> of garden: </a:t>
            </a:r>
            <a:r>
              <a:rPr lang="en-US" dirty="0" smtClean="0"/>
              <a:t>Picture: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http://mauischoolgardennetwork.org/2011/03/gardens-for-learning-creating-and-sustaining-your-school-garden/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</a:t>
            </a:r>
            <a:r>
              <a:rPr lang="en-US" baseline="0" dirty="0" smtClean="0"/>
              <a:t> of vending machine: </a:t>
            </a:r>
            <a:r>
              <a:rPr lang="en-US" dirty="0" smtClean="0">
                <a:hlinkClick r:id="rId4"/>
              </a:rPr>
              <a:t>http://mauinow.com/files/2012/10/ymca-vending-machine.jpg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6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AD7C-8C11-47F9-8922-FD52DF6007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3D05-497E-4E17-9590-4BFFAD0E5292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C7F-A2BF-4B44-AA58-DE90B262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0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3D05-497E-4E17-9590-4BFFAD0E5292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C7F-A2BF-4B44-AA58-DE90B262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3D05-497E-4E17-9590-4BFFAD0E5292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C7F-A2BF-4B44-AA58-DE90B262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6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3D05-497E-4E17-9590-4BFFAD0E5292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C7F-A2BF-4B44-AA58-DE90B262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3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3D05-497E-4E17-9590-4BFFAD0E5292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C7F-A2BF-4B44-AA58-DE90B262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2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3D05-497E-4E17-9590-4BFFAD0E5292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C7F-A2BF-4B44-AA58-DE90B262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3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3D05-497E-4E17-9590-4BFFAD0E5292}" type="datetimeFigureOut">
              <a:rPr lang="en-US" smtClean="0"/>
              <a:t>7/8/14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C7F-A2BF-4B44-AA58-DE90B262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3D05-497E-4E17-9590-4BFFAD0E5292}" type="datetimeFigureOut">
              <a:rPr lang="en-US" smtClean="0"/>
              <a:t>7/8/14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C7F-A2BF-4B44-AA58-DE90B262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7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3D05-497E-4E17-9590-4BFFAD0E5292}" type="datetimeFigureOut">
              <a:rPr lang="en-US" smtClean="0"/>
              <a:t>7/8/14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C7F-A2BF-4B44-AA58-DE90B262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3D05-497E-4E17-9590-4BFFAD0E5292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C7F-A2BF-4B44-AA58-DE90B262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3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3D05-497E-4E17-9590-4BFFAD0E5292}" type="datetimeFigureOut">
              <a:rPr lang="en-US" smtClean="0"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C7F-A2BF-4B44-AA58-DE90B262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4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53D05-497E-4E17-9590-4BFFAD0E5292}" type="datetimeFigureOut">
              <a:rPr lang="en-US" smtClean="0"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53C7F-A2BF-4B44-AA58-DE90B262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adrian.bauman@sydney.edu.a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 smtClean="0"/>
              <a:t>Implement Policies that Reduce Fat Consumption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471068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999417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10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Everyone can…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06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200" dirty="0" smtClean="0"/>
              <a:t>Read </a:t>
            </a:r>
            <a:r>
              <a:rPr lang="en-US" sz="2200" dirty="0"/>
              <a:t>the Nutrition Facts label and ingredient list to compare foods.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Choose products with 0 grams trans fat.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Check the Ingredient List to see if there is any partially hydrogenated oil in the product.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Because products containing less than 0.5 grams of trans fat per serving can be labeled as having 0 grams trans fat, checking the Ingredient List is important to avoid all artificial trans fat.</a:t>
            </a:r>
          </a:p>
          <a:p>
            <a:pPr lvl="0">
              <a:spcBef>
                <a:spcPts val="0"/>
              </a:spcBef>
            </a:pPr>
            <a:r>
              <a:rPr lang="en-US" sz="2200" dirty="0"/>
              <a:t>When choosing foods low in trans fat, make sure they are also low in saturated fat and cholesterol: look for foods with 5% of the Daily Value or less. Foods with 20% or more of the Daily Value of these two components are high.</a:t>
            </a:r>
          </a:p>
          <a:p>
            <a:pPr lvl="0">
              <a:spcBef>
                <a:spcPts val="0"/>
              </a:spcBef>
            </a:pPr>
            <a:r>
              <a:rPr lang="en-US" sz="2200" dirty="0"/>
              <a:t>Use monounsaturated fat (canola and olive oil) and polyunsaturated fat (soybean, corn, and sunflower oil) in recipes that call for fat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2635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Also…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A good way to avoid trans fat is to eat a balanced diet rich in fruits, vegetables, whole grains, lean sources of protein, and low-fat or fat-free dairy products.</a:t>
            </a:r>
          </a:p>
          <a:p>
            <a:pPr lvl="0">
              <a:spcBef>
                <a:spcPts val="0"/>
              </a:spcBef>
            </a:pPr>
            <a:r>
              <a:rPr lang="en-US" dirty="0"/>
              <a:t>Ask your grocer to stock products free of “partially hydrogenated oil” and “shortening”.</a:t>
            </a:r>
          </a:p>
          <a:p>
            <a:pPr lvl="0">
              <a:spcBef>
                <a:spcPts val="0"/>
              </a:spcBef>
            </a:pPr>
            <a:r>
              <a:rPr lang="en-US" dirty="0"/>
              <a:t>Talk with your favorite restaurant establishment about current use of partially hydrogenated oils or changing to a menu that is 100% free of “partially hydrogenated oil” and “shortening”.</a:t>
            </a:r>
          </a:p>
          <a:p>
            <a:pPr lvl="0">
              <a:spcBef>
                <a:spcPts val="0"/>
              </a:spcBef>
            </a:pPr>
            <a:r>
              <a:rPr lang="en-US" dirty="0"/>
              <a:t>Choose restaurants that do not use partially hydrogenated oil to prepare food.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8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Restaurants and Cafeterias can: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Change their frying and cooking oils to ones that do not contain any partially hydrogenated oil.</a:t>
            </a:r>
          </a:p>
          <a:p>
            <a:pPr lvl="0"/>
            <a:r>
              <a:rPr lang="en-US" dirty="0"/>
              <a:t>Ask suppliers to provide products that do not contain partially hydrogenated oil and are low in saturated fat.</a:t>
            </a:r>
          </a:p>
          <a:p>
            <a:pPr lvl="0"/>
            <a:r>
              <a:rPr lang="en-US" dirty="0"/>
              <a:t>Promote partially hydrogenated oil-free and low saturated fat items on the menu.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8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Food Producers and Processors can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Continue to reformulate products to remove partially hydrogenated oil by increasing the use of mono–and polyunsaturated fats as replacements.</a:t>
            </a:r>
          </a:p>
          <a:p>
            <a:pPr lvl="0"/>
            <a:r>
              <a:rPr lang="en-US" dirty="0"/>
              <a:t>Find innovative ways to remove partially hydrogenated oil, without increasing saturated fat, from baked goods, frosting, and other products that currently contain significant amounts of trans fat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44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State and Local Governments can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Increase public awareness about the use of partially hydrogenated oil in foods and cardiovascular risks of consuming trans fat. </a:t>
            </a:r>
          </a:p>
          <a:p>
            <a:pPr lvl="0"/>
            <a:r>
              <a:rPr lang="en-US" dirty="0"/>
              <a:t>Adopt procurement guidelines regarding the sale and/or use of foods containing artificial trans fat (partially hydrogenated oil).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0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to contact for information?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Adrian Bauman</a:t>
            </a:r>
          </a:p>
          <a:p>
            <a:pPr marL="0" indent="0">
              <a:buNone/>
            </a:pPr>
            <a:r>
              <a:rPr lang="en-US" dirty="0" err="1" smtClean="0"/>
              <a:t>Boden</a:t>
            </a:r>
            <a:r>
              <a:rPr lang="en-US" dirty="0" smtClean="0"/>
              <a:t> </a:t>
            </a:r>
            <a:r>
              <a:rPr lang="en-US" dirty="0"/>
              <a:t>Institute of Obesity, Nutrition and Exercise and Prevention Research Collaboration</a:t>
            </a:r>
          </a:p>
          <a:p>
            <a:pPr marL="0" indent="0">
              <a:buNone/>
            </a:pPr>
            <a:r>
              <a:rPr lang="en-US" dirty="0" smtClean="0"/>
              <a:t>University </a:t>
            </a:r>
            <a:r>
              <a:rPr lang="en-US" dirty="0"/>
              <a:t>of Sydney</a:t>
            </a:r>
          </a:p>
          <a:p>
            <a:pPr marL="0" indent="0">
              <a:buNone/>
            </a:pPr>
            <a:r>
              <a:rPr lang="en-US" dirty="0" smtClean="0"/>
              <a:t>Sydney</a:t>
            </a:r>
            <a:r>
              <a:rPr lang="en-US" dirty="0"/>
              <a:t>, Australia </a:t>
            </a:r>
          </a:p>
          <a:p>
            <a:pPr marL="0" indent="0">
              <a:buNone/>
            </a:pPr>
            <a:r>
              <a:rPr lang="en-US" dirty="0" smtClean="0"/>
              <a:t>Email</a:t>
            </a:r>
            <a:r>
              <a:rPr lang="en-US" dirty="0"/>
              <a:t>: </a:t>
            </a:r>
            <a:r>
              <a:rPr lang="en-US" dirty="0">
                <a:sym typeface="Webdings"/>
              </a:rPr>
              <a:t>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adrian.bauman@sydney.edu.au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1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fat?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981642"/>
              </p:ext>
            </p:extLst>
          </p:nvPr>
        </p:nvGraphicFramePr>
        <p:xfrm>
          <a:off x="457200" y="2819400"/>
          <a:ext cx="8229600" cy="341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54339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BAD FATS</a:t>
                      </a:r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 FATS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159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 fats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Saturated fats</a:t>
                      </a:r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Monounsaturated fats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Polyunsaturated fats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68866">
                <a:tc>
                  <a:txBody>
                    <a:bodyPr/>
                    <a:lstStyle/>
                    <a:p>
                      <a:pPr marL="0" marR="0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Pastries, cookies, muffins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High-fat cuts of meat 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Olive, sesame, peanut oils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Sesame seeds 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866">
                <a:tc>
                  <a:txBody>
                    <a:bodyPr/>
                    <a:lstStyle/>
                    <a:p>
                      <a:pPr marL="0" marR="0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Chips, microwave popcorn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Whole-fat dairy products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Avocados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Fatty fish: salmon, tuna, sardines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433">
                <a:tc>
                  <a:txBody>
                    <a:bodyPr/>
                    <a:lstStyle/>
                    <a:p>
                      <a:pPr marL="0" marR="0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Fried foods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Butter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Nuts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Tofu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433">
                <a:tc>
                  <a:txBody>
                    <a:bodyPr/>
                    <a:lstStyle/>
                    <a:p>
                      <a:pPr marL="0" marR="0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Candy bar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Chicken with skin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Peanut butter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Soymilk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75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While fats are essential for normal body function, some fats are better for you than others. </a:t>
            </a:r>
          </a:p>
        </p:txBody>
      </p:sp>
    </p:spTree>
    <p:extLst>
      <p:ext uri="{BB962C8B-B14F-4D97-AF65-F5344CB8AC3E}">
        <p14:creationId xmlns:p14="http://schemas.microsoft.com/office/powerpoint/2010/main" val="311239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high fat content food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457587"/>
              </p:ext>
            </p:extLst>
          </p:nvPr>
        </p:nvGraphicFramePr>
        <p:xfrm>
          <a:off x="533400" y="1828800"/>
          <a:ext cx="8153400" cy="4643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0220"/>
                <a:gridCol w="3283180"/>
              </a:tblGrid>
              <a:tr h="423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Serving size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Estimated Fat Content (grams)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instant ramen noodles with flavoring (1 package)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</a:t>
                      </a:r>
                      <a:r>
                        <a:rPr lang="en-US" sz="2000" dirty="0" err="1">
                          <a:effectLst/>
                        </a:rPr>
                        <a:t>oz</a:t>
                      </a:r>
                      <a:r>
                        <a:rPr lang="en-US" sz="2000" dirty="0">
                          <a:effectLst/>
                        </a:rPr>
                        <a:t> Spam (1/6 can of Spam)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cup Libby’s corned beef hash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 links of vienna sausage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22-30g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¼ of a frozen pepperoni pizza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16-21g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oz bag of plain salted potato chips (13-16 chips)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tbsp of peanut butter (salted)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piece of turkey tail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56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Animal fats and trans fats in excess can cause heart attacks, strokes, obesity, and diabetes.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12" y="2743201"/>
            <a:ext cx="4399045" cy="334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171585"/>
            <a:ext cx="2731168" cy="271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724400" y="3810000"/>
            <a:ext cx="7620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3962400"/>
            <a:ext cx="77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</a:t>
            </a:r>
            <a:r>
              <a:rPr lang="en-US" b="1" dirty="0" smtClean="0"/>
              <a:t>an cause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559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of the fats in the USAPI diet comes from imported and processed foods, such as Spam, </a:t>
            </a:r>
            <a:r>
              <a:rPr lang="en-US" dirty="0" err="1" smtClean="0"/>
              <a:t>vienna</a:t>
            </a:r>
            <a:r>
              <a:rPr lang="en-US" dirty="0" smtClean="0"/>
              <a:t> sausage and turkey tail.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572000" cy="343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7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Did you know?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Western Pacific Region obesity prevalence is highest in the Pacific countries, where some of the highest rates of overweight and diabetes are </a:t>
            </a:r>
            <a:r>
              <a:rPr lang="en-US" dirty="0" smtClean="0"/>
              <a:t>found.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04" t="7334" b="14533"/>
          <a:stretch/>
        </p:blipFill>
        <p:spPr bwMode="auto">
          <a:xfrm>
            <a:off x="4191000" y="3184178"/>
            <a:ext cx="4038600" cy="333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5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</a:t>
            </a:r>
            <a:r>
              <a:rPr lang="en-US" b="1" dirty="0" smtClean="0"/>
              <a:t>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Obesity rates (based on published STEPS Reports): 75% in American Samoa, Nauru and Tokelau; 51% in Kiribati; 45% in Marshall Islands; 43% in Federated States of Micronesia (</a:t>
            </a:r>
            <a:r>
              <a:rPr lang="en-US" dirty="0" err="1"/>
              <a:t>Pohnpei</a:t>
            </a:r>
            <a:r>
              <a:rPr lang="en-US" dirty="0"/>
              <a:t>); 33% in Solomon Islands; 30% in Fiji.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599" y="1905000"/>
            <a:ext cx="286925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91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25-47% of young children who are overweight or obese in American Samoa, CNMI, Guam and Hawaii.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771" y="2895600"/>
            <a:ext cx="443752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13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About 80% of heart diseases, stroke and type-2 diabetes and 40% of cancer can be prevented through inexpensive and cost-effective interventions.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686340"/>
            <a:ext cx="2743200" cy="274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174014"/>
            <a:ext cx="2434466" cy="32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838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1280</Words>
  <Application>Microsoft Macintosh PowerPoint</Application>
  <PresentationFormat>On-screen Show (4:3)</PresentationFormat>
  <Paragraphs>126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Implement Policies that Reduce Fat Consumption</vt:lpstr>
      <vt:lpstr>What is fat?</vt:lpstr>
      <vt:lpstr>Examples of high fat content food</vt:lpstr>
      <vt:lpstr>Fact</vt:lpstr>
      <vt:lpstr>Fact</vt:lpstr>
      <vt:lpstr>Did you know? </vt:lpstr>
      <vt:lpstr>Fact</vt:lpstr>
      <vt:lpstr>Fact</vt:lpstr>
      <vt:lpstr>Fact</vt:lpstr>
      <vt:lpstr>Everyone can…</vt:lpstr>
      <vt:lpstr>Also…</vt:lpstr>
      <vt:lpstr>Restaurants and Cafeterias can:</vt:lpstr>
      <vt:lpstr>Food Producers and Processors can:</vt:lpstr>
      <vt:lpstr>State and Local Governments can:</vt:lpstr>
      <vt:lpstr>Who to contact for information?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 Policies that Reduce Fat Consumption</dc:title>
  <dc:creator>nittam</dc:creator>
  <cp:lastModifiedBy>Erica Wong</cp:lastModifiedBy>
  <cp:revision>17</cp:revision>
  <dcterms:created xsi:type="dcterms:W3CDTF">2013-12-31T23:01:00Z</dcterms:created>
  <dcterms:modified xsi:type="dcterms:W3CDTF">2014-07-08T22:27:38Z</dcterms:modified>
</cp:coreProperties>
</file>