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63" r:id="rId4"/>
    <p:sldId id="260" r:id="rId5"/>
    <p:sldId id="261" r:id="rId6"/>
    <p:sldId id="258" r:id="rId7"/>
    <p:sldId id="259" r:id="rId8"/>
    <p:sldId id="257"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00" autoAdjust="0"/>
  </p:normalViewPr>
  <p:slideViewPr>
    <p:cSldViewPr>
      <p:cViewPr varScale="1">
        <p:scale>
          <a:sx n="64" d="100"/>
          <a:sy n="64" d="100"/>
        </p:scale>
        <p:origin x="-112" y="-3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F9936-DAE1-4A45-A34A-02D7BB555192}" type="datetimeFigureOut">
              <a:rPr lang="en-US" smtClean="0"/>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8AD7C-8C11-47F9-8922-FD52DF60074B}" type="slidenum">
              <a:rPr lang="en-US" smtClean="0"/>
              <a:t>‹#›</a:t>
            </a:fld>
            <a:endParaRPr lang="en-US"/>
          </a:p>
        </p:txBody>
      </p:sp>
    </p:spTree>
    <p:extLst>
      <p:ext uri="{BB962C8B-B14F-4D97-AF65-F5344CB8AC3E}">
        <p14:creationId xmlns:p14="http://schemas.microsoft.com/office/powerpoint/2010/main" val="44473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oanasailing.com/Kiribati-cruising.html" TargetMode="External"/><Relationship Id="rId4" Type="http://schemas.openxmlformats.org/officeDocument/2006/relationships/hyperlink" Target="http://tastyislandhawaii.com/2008/09/06/kalihi-eats-alicias-market/"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eart.org/HEARTORG/GettingHealthy/NutritionCenter/High-Protein-Diets_UCM_305989_Article.jsp" TargetMode="External"/><Relationship Id="rId4" Type="http://schemas.openxmlformats.org/officeDocument/2006/relationships/hyperlink" Target="http://tastyislandhawaii.com/2008/09/06/kalihi-eats-alicias-market/" TargetMode="External"/><Relationship Id="rId5" Type="http://schemas.openxmlformats.org/officeDocument/2006/relationships/hyperlink" Target="http://www.fotosearch.com/illustration/hospital-bed.html" TargetMode="External"/><Relationship Id="rId6" Type="http://schemas.openxmlformats.org/officeDocument/2006/relationships/hyperlink" Target="http://www.exercisebiology.com/index.php/site/articles/5_greatest_recent_nutrition_discoverie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yelp.com/biz_photos/aloha-caf%C3%A9-los-angeles-2?select=XaZcgxsUZusSdVRPuD5nig%23XaZcgxsUZusSdVRPuD5ni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japanfocus.org/-kimie-hara/249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who.int/nutrition/publications/obesity/9822039255/en/index.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tkr.com/2013/01/29/new-type-ii-diabetes-guidelines-for-childre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auischoolgardennetwork.org/2011/03/gardens-for-learning-creating-and-sustaining-your-school-garden/" TargetMode="External"/><Relationship Id="rId4" Type="http://schemas.openxmlformats.org/officeDocument/2006/relationships/hyperlink" Target="http://mauinow.com/files/2012/10/ymca-vending-machine.jpg"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canned goods: </a:t>
            </a:r>
            <a:r>
              <a:rPr lang="en-US" dirty="0" smtClean="0">
                <a:hlinkClick r:id="rId3"/>
              </a:rPr>
              <a:t>http://www.moanasailing.com/Kiribati-cruising.html</a:t>
            </a:r>
            <a:endParaRPr lang="en-US" dirty="0" smtClean="0"/>
          </a:p>
          <a:p>
            <a:endParaRPr lang="en-US" dirty="0" smtClean="0"/>
          </a:p>
          <a:p>
            <a:r>
              <a:rPr lang="en-US" dirty="0" smtClean="0"/>
              <a:t>Picture</a:t>
            </a:r>
            <a:r>
              <a:rPr lang="en-US" baseline="0" dirty="0" smtClean="0"/>
              <a:t> of turkey tail: </a:t>
            </a:r>
            <a:r>
              <a:rPr lang="en-US" dirty="0" smtClean="0">
                <a:hlinkClick r:id="rId4"/>
              </a:rPr>
              <a:t>http://tastyislandhawaii.com/2008/09/06/kalihi-eats-alicias-market/</a:t>
            </a:r>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1</a:t>
            </a:fld>
            <a:endParaRPr lang="en-US"/>
          </a:p>
        </p:txBody>
      </p:sp>
    </p:spTree>
    <p:extLst>
      <p:ext uri="{BB962C8B-B14F-4D97-AF65-F5344CB8AC3E}">
        <p14:creationId xmlns:p14="http://schemas.microsoft.com/office/powerpoint/2010/main" val="3730819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13</a:t>
            </a:fld>
            <a:endParaRPr lang="en-US"/>
          </a:p>
        </p:txBody>
      </p:sp>
    </p:spTree>
    <p:extLst>
      <p:ext uri="{BB962C8B-B14F-4D97-AF65-F5344CB8AC3E}">
        <p14:creationId xmlns:p14="http://schemas.microsoft.com/office/powerpoint/2010/main" val="150433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2</a:t>
            </a:fld>
            <a:endParaRPr lang="en-US"/>
          </a:p>
        </p:txBody>
      </p:sp>
    </p:spTree>
    <p:extLst>
      <p:ext uri="{BB962C8B-B14F-4D97-AF65-F5344CB8AC3E}">
        <p14:creationId xmlns:p14="http://schemas.microsoft.com/office/powerpoint/2010/main" val="3787714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American Heart</a:t>
            </a:r>
            <a:r>
              <a:rPr lang="en-US" baseline="0" dirty="0" smtClean="0"/>
              <a:t> Association (Jan 3, 2012). High Protein Diets Fact Sheet. </a:t>
            </a:r>
            <a:r>
              <a:rPr lang="en-US" dirty="0" smtClean="0">
                <a:hlinkClick r:id="rId3"/>
              </a:rPr>
              <a:t>http://www.heart.org/HEARTORG/GettingHealthy/NutritionCenter/High-Protein-Diets_UCM_305989_Article.jsp#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of turkey tail: </a:t>
            </a:r>
            <a:r>
              <a:rPr lang="en-US" dirty="0" smtClean="0">
                <a:hlinkClick r:id="rId4"/>
              </a:rPr>
              <a:t>http://tastyislandhawaii.com/2008/09/06/kalihi-eats-alicias-market/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of hospital bed: </a:t>
            </a:r>
            <a:r>
              <a:rPr lang="en-US" dirty="0" smtClean="0">
                <a:hlinkClick r:id="rId5"/>
              </a:rPr>
              <a:t>http://www.fotosearch.com/illustration/hospital-bed.html</a:t>
            </a:r>
            <a:endParaRPr lang="en-US" dirty="0" smtClean="0"/>
          </a:p>
          <a:p>
            <a:endParaRPr lang="en-US" dirty="0" smtClean="0"/>
          </a:p>
          <a:p>
            <a:r>
              <a:rPr lang="en-US" dirty="0" smtClean="0"/>
              <a:t>Picture</a:t>
            </a:r>
            <a:r>
              <a:rPr lang="en-US" baseline="0" dirty="0" smtClean="0"/>
              <a:t> of t</a:t>
            </a:r>
            <a:r>
              <a:rPr lang="en-US" dirty="0" smtClean="0"/>
              <a:t>rans fat:</a:t>
            </a:r>
            <a:r>
              <a:rPr lang="en-US" baseline="0" dirty="0" smtClean="0"/>
              <a:t> </a:t>
            </a:r>
            <a:r>
              <a:rPr lang="en-US" dirty="0" smtClean="0">
                <a:hlinkClick r:id="rId6"/>
              </a:rPr>
              <a:t>http://www.exercisebiology.com/index.php/site/articles/5_greatest_recent_nutrition_discoveries/</a:t>
            </a:r>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4</a:t>
            </a:fld>
            <a:endParaRPr lang="en-US"/>
          </a:p>
        </p:txBody>
      </p:sp>
    </p:spTree>
    <p:extLst>
      <p:ext uri="{BB962C8B-B14F-4D97-AF65-F5344CB8AC3E}">
        <p14:creationId xmlns:p14="http://schemas.microsoft.com/office/powerpoint/2010/main" val="6273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Picture from Yelper</a:t>
            </a:r>
            <a:r>
              <a:rPr lang="en-US" baseline="0" dirty="0" smtClean="0"/>
              <a:t> Komai: </a:t>
            </a:r>
            <a:r>
              <a:rPr lang="en-US" dirty="0" smtClean="0">
                <a:hlinkClick r:id="rId3"/>
              </a:rPr>
              <a:t>http://www.yelp.com/biz_photos/aloha-caf%C3%A9-los-angeles-2?select=XaZcgxsUZusSdVRPuD5nig#XaZcgxsUZusSdVRPuD5nig</a:t>
            </a:r>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5</a:t>
            </a:fld>
            <a:endParaRPr lang="en-US"/>
          </a:p>
        </p:txBody>
      </p:sp>
    </p:spTree>
    <p:extLst>
      <p:ext uri="{BB962C8B-B14F-4D97-AF65-F5344CB8AC3E}">
        <p14:creationId xmlns:p14="http://schemas.microsoft.com/office/powerpoint/2010/main" val="450507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kern="1200" dirty="0" smtClean="0">
                <a:solidFill>
                  <a:schemeClr val="tx1"/>
                </a:solidFill>
                <a:effectLst/>
                <a:latin typeface="+mn-lt"/>
                <a:ea typeface="+mn-ea"/>
                <a:cs typeface="+mn-cs"/>
              </a:rPr>
              <a:t>World Health Organization (March 2012). Obesity Fact Sheet. Retrieved from: http://www.wpro.who.int/mediacentre/factsheets/obesity/en/index.html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from: </a:t>
            </a:r>
            <a:r>
              <a:rPr lang="en-US" dirty="0" smtClean="0">
                <a:hlinkClick r:id="rId3"/>
              </a:rPr>
              <a:t>http://www.japanfocus.org/-kimie-hara/2493</a:t>
            </a:r>
            <a:endParaRPr lang="en-US" dirty="0" smtClean="0"/>
          </a:p>
          <a:p>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6</a:t>
            </a:fld>
            <a:endParaRPr lang="en-US"/>
          </a:p>
        </p:txBody>
      </p:sp>
    </p:spTree>
    <p:extLst>
      <p:ext uri="{BB962C8B-B14F-4D97-AF65-F5344CB8AC3E}">
        <p14:creationId xmlns:p14="http://schemas.microsoft.com/office/powerpoint/2010/main" val="777455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kern="1200" dirty="0" smtClean="0">
                <a:solidFill>
                  <a:schemeClr val="tx1"/>
                </a:solidFill>
                <a:effectLst/>
                <a:latin typeface="+mn-lt"/>
                <a:ea typeface="+mn-ea"/>
                <a:cs typeface="+mn-cs"/>
              </a:rPr>
              <a:t>World Health Organization (April 2010). WHO Pacific Food Summit Fact Sheet. Retrieved from: http://www.wpro.who.int/mediacentre/factsheets/fs14042010/en/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Based on WHO publication, </a:t>
            </a:r>
            <a:r>
              <a:rPr lang="en-US" dirty="0" smtClean="0">
                <a:hlinkClick r:id="rId3"/>
              </a:rPr>
              <a:t>http://www.who.int/nutrition/publications/obesity/9822039255/en/index.html</a:t>
            </a:r>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7</a:t>
            </a:fld>
            <a:endParaRPr lang="en-US"/>
          </a:p>
        </p:txBody>
      </p:sp>
    </p:spTree>
    <p:extLst>
      <p:ext uri="{BB962C8B-B14F-4D97-AF65-F5344CB8AC3E}">
        <p14:creationId xmlns:p14="http://schemas.microsoft.com/office/powerpoint/2010/main" val="377260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Children’s Healthy Living Program for Remote Underserved Minority Populations in the Pacific Region</a:t>
            </a:r>
          </a:p>
          <a:p>
            <a:endParaRPr lang="en-US" dirty="0" smtClean="0"/>
          </a:p>
          <a:p>
            <a:r>
              <a:rPr lang="en-US" dirty="0" smtClean="0"/>
              <a:t>Picture: </a:t>
            </a:r>
            <a:r>
              <a:rPr lang="en-US" dirty="0" smtClean="0">
                <a:hlinkClick r:id="rId3"/>
              </a:rPr>
              <a:t>http://wtkr.com/2013/01/29/new-type-ii-diabetes-guidelines-for-children/</a:t>
            </a:r>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8</a:t>
            </a:fld>
            <a:endParaRPr lang="en-US"/>
          </a:p>
        </p:txBody>
      </p:sp>
    </p:spTree>
    <p:extLst>
      <p:ext uri="{BB962C8B-B14F-4D97-AF65-F5344CB8AC3E}">
        <p14:creationId xmlns:p14="http://schemas.microsoft.com/office/powerpoint/2010/main" val="382582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r>
              <a:rPr lang="en-US" baseline="0" dirty="0" smtClean="0"/>
              <a:t> </a:t>
            </a:r>
            <a:r>
              <a:rPr lang="en-US" dirty="0" smtClean="0"/>
              <a:t>World Health Organization (2002). Diet, nutrition, and the prevention of chronic diseases: WHO Technical Report Series 916. Geneva: World Health Organization.</a:t>
            </a:r>
          </a:p>
          <a:p>
            <a:r>
              <a:rPr lang="en-US" dirty="0" smtClean="0"/>
              <a:t>World Cancer Research Fund and American Institute for Cancer Research (1997). Food, nutrition and the prevention of cancer: a global perspective. Washington, DC: American Institute for Cancer Research: 530–34.</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a:t>
            </a:r>
            <a:r>
              <a:rPr lang="en-US" baseline="0" dirty="0" smtClean="0"/>
              <a:t> of garden: </a:t>
            </a:r>
            <a:r>
              <a:rPr lang="en-US" dirty="0" smtClean="0"/>
              <a:t>Picture:</a:t>
            </a:r>
            <a:r>
              <a:rPr lang="en-US" baseline="0" dirty="0" smtClean="0"/>
              <a:t> </a:t>
            </a:r>
            <a:r>
              <a:rPr lang="en-US" dirty="0" smtClean="0">
                <a:hlinkClick r:id="rId3"/>
              </a:rPr>
              <a:t>http://mauischoolgardennetwork.org/2011/03/gardens-for-learning-creating-and-sustaining-your-school-garden/</a:t>
            </a:r>
            <a:endParaRPr lang="en-US" dirty="0" smtClean="0"/>
          </a:p>
          <a:p>
            <a:endParaRPr lang="en-US" dirty="0" smtClean="0"/>
          </a:p>
          <a:p>
            <a:r>
              <a:rPr lang="en-US" dirty="0" smtClean="0"/>
              <a:t>Picture</a:t>
            </a:r>
            <a:r>
              <a:rPr lang="en-US" baseline="0" dirty="0" smtClean="0"/>
              <a:t> of vending machine: </a:t>
            </a:r>
            <a:r>
              <a:rPr lang="en-US" dirty="0" smtClean="0">
                <a:hlinkClick r:id="rId4"/>
              </a:rPr>
              <a:t>http://mauinow.com/files/2012/10/ymca-vending-machine.jpg</a:t>
            </a:r>
            <a:endParaRPr lang="en-US" dirty="0" smtClean="0"/>
          </a:p>
          <a:p>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9</a:t>
            </a:fld>
            <a:endParaRPr lang="en-US"/>
          </a:p>
        </p:txBody>
      </p:sp>
    </p:spTree>
    <p:extLst>
      <p:ext uri="{BB962C8B-B14F-4D97-AF65-F5344CB8AC3E}">
        <p14:creationId xmlns:p14="http://schemas.microsoft.com/office/powerpoint/2010/main" val="3091906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D7C-8C11-47F9-8922-FD52DF60074B}" type="slidenum">
              <a:rPr lang="en-US" smtClean="0"/>
              <a:t>12</a:t>
            </a:fld>
            <a:endParaRPr lang="en-US"/>
          </a:p>
        </p:txBody>
      </p:sp>
    </p:spTree>
    <p:extLst>
      <p:ext uri="{BB962C8B-B14F-4D97-AF65-F5344CB8AC3E}">
        <p14:creationId xmlns:p14="http://schemas.microsoft.com/office/powerpoint/2010/main" val="388526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553D05-497E-4E17-9590-4BFFAD0E5292}"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198360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3D05-497E-4E17-9590-4BFFAD0E5292}"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277308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3D05-497E-4E17-9590-4BFFAD0E5292}"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74476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3D05-497E-4E17-9590-4BFFAD0E5292}"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156023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53D05-497E-4E17-9590-4BFFAD0E5292}"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324122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553D05-497E-4E17-9590-4BFFAD0E5292}"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371563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553D05-497E-4E17-9590-4BFFAD0E5292}" type="datetimeFigureOut">
              <a:rPr lang="en-US" smtClean="0"/>
              <a:t>7/8/14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31001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553D05-497E-4E17-9590-4BFFAD0E5292}" type="datetimeFigureOut">
              <a:rPr lang="en-US" smtClean="0"/>
              <a:t>7/8/14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224107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53D05-497E-4E17-9590-4BFFAD0E5292}" type="datetimeFigureOut">
              <a:rPr lang="en-US" smtClean="0"/>
              <a:t>7/8/14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1485988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53D05-497E-4E17-9590-4BFFAD0E5292}"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221573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53D05-497E-4E17-9590-4BFFAD0E5292}"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53C7F-A2BF-4B44-AA58-DE90B26276E0}" type="slidenum">
              <a:rPr lang="en-US" smtClean="0"/>
              <a:t>‹#›</a:t>
            </a:fld>
            <a:endParaRPr lang="en-US"/>
          </a:p>
        </p:txBody>
      </p:sp>
    </p:spTree>
    <p:extLst>
      <p:ext uri="{BB962C8B-B14F-4D97-AF65-F5344CB8AC3E}">
        <p14:creationId xmlns:p14="http://schemas.microsoft.com/office/powerpoint/2010/main" val="28090425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53D05-497E-4E17-9590-4BFFAD0E5292}" type="datetimeFigureOut">
              <a:rPr lang="en-US" smtClean="0"/>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53C7F-A2BF-4B44-AA58-DE90B26276E0}" type="slidenum">
              <a:rPr lang="en-US" smtClean="0"/>
              <a:t>‹#›</a:t>
            </a:fld>
            <a:endParaRPr lang="en-US"/>
          </a:p>
        </p:txBody>
      </p:sp>
    </p:spTree>
    <p:extLst>
      <p:ext uri="{BB962C8B-B14F-4D97-AF65-F5344CB8AC3E}">
        <p14:creationId xmlns:p14="http://schemas.microsoft.com/office/powerpoint/2010/main" val="3174637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mailto:adrian.bauman@sydney.edu.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b="1" dirty="0" smtClean="0"/>
              <a:t>Implement Policies that Reduce Fat Consumption</a:t>
            </a:r>
            <a:endParaRPr lang="en-US" b="1"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133600"/>
            <a:ext cx="4267200" cy="2622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2133600"/>
            <a:ext cx="3915842" cy="357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106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policies</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LICENSING FOR LETTUCE: A Guide to the Model Licensing Ordinance for Healthy Food Retailers by </a:t>
            </a:r>
            <a:r>
              <a:rPr lang="en-US" dirty="0" err="1" smtClean="0"/>
              <a:t>ChangeLab</a:t>
            </a:r>
            <a:r>
              <a:rPr lang="en-US" dirty="0" smtClean="0"/>
              <a:t> Solutions</a:t>
            </a:r>
          </a:p>
          <a:p>
            <a:r>
              <a:rPr lang="en-US" dirty="0"/>
              <a:t>Communities have established programs to encourage food </a:t>
            </a:r>
            <a:r>
              <a:rPr lang="en-US" dirty="0" smtClean="0"/>
              <a:t>retailers to </a:t>
            </a:r>
            <a:r>
              <a:rPr lang="en-US" dirty="0"/>
              <a:t>stock healthier products.  The ordinance changes business licensing policies to require all food stores (not including restaurants) to carry a minimum selection of healthy food and meet other basic operating standards</a:t>
            </a:r>
          </a:p>
          <a:p>
            <a:endParaRPr lang="en-US" dirty="0"/>
          </a:p>
        </p:txBody>
      </p:sp>
    </p:spTree>
    <p:extLst>
      <p:ext uri="{BB962C8B-B14F-4D97-AF65-F5344CB8AC3E}">
        <p14:creationId xmlns:p14="http://schemas.microsoft.com/office/powerpoint/2010/main" val="146501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policies</a:t>
            </a:r>
            <a:endParaRPr lang="en-US" b="1"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dirty="0"/>
              <a:t>School Policy Framework: Implementation of the WHO global strategy on diet, physical activity and health is to guide policymakers at the ministries of education and health in the development and implementation of policies that promote healthy eating in the schools.  Policy options that can be considered are:</a:t>
            </a:r>
          </a:p>
          <a:p>
            <a:pPr lvl="0"/>
            <a:r>
              <a:rPr lang="en-US" dirty="0"/>
              <a:t>Nutritional standards for school food</a:t>
            </a:r>
          </a:p>
          <a:p>
            <a:pPr lvl="0"/>
            <a:r>
              <a:rPr lang="en-US" dirty="0"/>
              <a:t>School food programs</a:t>
            </a:r>
          </a:p>
          <a:p>
            <a:pPr lvl="0"/>
            <a:r>
              <a:rPr lang="en-US" dirty="0"/>
              <a:t>Vending machines and school snack bars</a:t>
            </a:r>
          </a:p>
          <a:p>
            <a:pPr lvl="0"/>
            <a:r>
              <a:rPr lang="en-US" dirty="0"/>
              <a:t>Food availability near schools</a:t>
            </a:r>
          </a:p>
          <a:p>
            <a:pPr marL="0" indent="0">
              <a:buNone/>
            </a:pPr>
            <a:endParaRPr lang="en-US" dirty="0"/>
          </a:p>
        </p:txBody>
      </p:sp>
    </p:spTree>
    <p:extLst>
      <p:ext uri="{BB962C8B-B14F-4D97-AF65-F5344CB8AC3E}">
        <p14:creationId xmlns:p14="http://schemas.microsoft.com/office/powerpoint/2010/main" val="2116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policies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Vending Machine Food and Beverage Standards was created to increase access to healthy food and beverage </a:t>
            </a:r>
            <a:r>
              <a:rPr lang="en-US" dirty="0" smtClean="0"/>
              <a:t>options </a:t>
            </a:r>
            <a:r>
              <a:rPr lang="en-US" dirty="0"/>
              <a:t>at work. </a:t>
            </a:r>
            <a:endParaRPr lang="en-US" dirty="0" smtClean="0"/>
          </a:p>
          <a:p>
            <a:pPr lvl="0"/>
            <a:r>
              <a:rPr lang="en-US" dirty="0"/>
              <a:t>At least 50% of foods should have no more than 35% of its calories from total fat, excluding nuts and seeds</a:t>
            </a:r>
          </a:p>
          <a:p>
            <a:pPr lvl="0"/>
            <a:r>
              <a:rPr lang="en-US" dirty="0"/>
              <a:t>Foods that meet the mandatory nutrition standards must be sold at a price that is equivalent to or lower than the price the remaining items in the vending machines.</a:t>
            </a:r>
          </a:p>
          <a:p>
            <a:pPr marL="0" indent="0">
              <a:buNone/>
            </a:pPr>
            <a:endParaRPr lang="en-US" dirty="0"/>
          </a:p>
        </p:txBody>
      </p:sp>
    </p:spTree>
    <p:extLst>
      <p:ext uri="{BB962C8B-B14F-4D97-AF65-F5344CB8AC3E}">
        <p14:creationId xmlns:p14="http://schemas.microsoft.com/office/powerpoint/2010/main" val="334825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to contact for information?</a:t>
            </a:r>
            <a:endParaRPr lang="en-US" b="1" dirty="0"/>
          </a:p>
        </p:txBody>
      </p:sp>
      <p:sp>
        <p:nvSpPr>
          <p:cNvPr id="3" name="Content Placeholder 2"/>
          <p:cNvSpPr>
            <a:spLocks noGrp="1"/>
          </p:cNvSpPr>
          <p:nvPr>
            <p:ph idx="1"/>
          </p:nvPr>
        </p:nvSpPr>
        <p:spPr/>
        <p:txBody>
          <a:bodyPr/>
          <a:lstStyle/>
          <a:p>
            <a:pPr marL="0" indent="0">
              <a:buNone/>
            </a:pPr>
            <a:r>
              <a:rPr lang="en-US" dirty="0"/>
              <a:t>Adrian Bauman</a:t>
            </a:r>
          </a:p>
          <a:p>
            <a:pPr marL="0" indent="0">
              <a:buNone/>
            </a:pPr>
            <a:r>
              <a:rPr lang="en-US" dirty="0" err="1" smtClean="0"/>
              <a:t>Boden</a:t>
            </a:r>
            <a:r>
              <a:rPr lang="en-US" dirty="0" smtClean="0"/>
              <a:t> </a:t>
            </a:r>
            <a:r>
              <a:rPr lang="en-US" dirty="0"/>
              <a:t>Institute of Obesity, Nutrition and Exercise and Prevention Research Collaboration</a:t>
            </a:r>
          </a:p>
          <a:p>
            <a:pPr marL="0" indent="0">
              <a:buNone/>
            </a:pPr>
            <a:r>
              <a:rPr lang="en-US" dirty="0" smtClean="0"/>
              <a:t>University </a:t>
            </a:r>
            <a:r>
              <a:rPr lang="en-US" dirty="0"/>
              <a:t>of Sydney</a:t>
            </a:r>
          </a:p>
          <a:p>
            <a:pPr marL="0" indent="0">
              <a:buNone/>
            </a:pPr>
            <a:r>
              <a:rPr lang="en-US" dirty="0" smtClean="0"/>
              <a:t>Sydney</a:t>
            </a:r>
            <a:r>
              <a:rPr lang="en-US" dirty="0"/>
              <a:t>, Australia </a:t>
            </a:r>
          </a:p>
          <a:p>
            <a:pPr marL="0" indent="0">
              <a:buNone/>
            </a:pPr>
            <a:r>
              <a:rPr lang="en-US" dirty="0" smtClean="0"/>
              <a:t>Email</a:t>
            </a:r>
            <a:r>
              <a:rPr lang="en-US" dirty="0"/>
              <a:t>: </a:t>
            </a:r>
            <a:r>
              <a:rPr lang="en-US" dirty="0">
                <a:sym typeface="Webdings"/>
              </a:rPr>
              <a:t></a:t>
            </a:r>
            <a:r>
              <a:rPr lang="en-US" dirty="0"/>
              <a:t> </a:t>
            </a:r>
            <a:r>
              <a:rPr lang="en-US" u="sng" dirty="0">
                <a:hlinkClick r:id="rId3"/>
              </a:rPr>
              <a:t>adrian.bauman@sydney.edu.au</a:t>
            </a:r>
            <a:r>
              <a:rPr lang="en-US" dirty="0"/>
              <a:t> </a:t>
            </a:r>
          </a:p>
          <a:p>
            <a:endParaRPr lang="en-US" dirty="0"/>
          </a:p>
        </p:txBody>
      </p:sp>
    </p:spTree>
    <p:extLst>
      <p:ext uri="{BB962C8B-B14F-4D97-AF65-F5344CB8AC3E}">
        <p14:creationId xmlns:p14="http://schemas.microsoft.com/office/powerpoint/2010/main" val="96091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fat?</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0768134"/>
              </p:ext>
            </p:extLst>
          </p:nvPr>
        </p:nvGraphicFramePr>
        <p:xfrm>
          <a:off x="457200" y="2819400"/>
          <a:ext cx="8229600" cy="3424936"/>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gridSpan="2">
                  <a:txBody>
                    <a:bodyPr/>
                    <a:lstStyle/>
                    <a:p>
                      <a:pPr algn="ctr"/>
                      <a:r>
                        <a:rPr lang="en-US" dirty="0" smtClean="0"/>
                        <a:t>BAD FATS</a:t>
                      </a:r>
                      <a:endParaRPr lang="en-US" dirty="0"/>
                    </a:p>
                  </a:txBody>
                  <a:tcPr>
                    <a:lnR w="57150" cap="flat" cmpd="sng" algn="ctr">
                      <a:solidFill>
                        <a:schemeClr val="tx1"/>
                      </a:solidFill>
                      <a:prstDash val="solid"/>
                      <a:round/>
                      <a:headEnd type="none" w="med" len="med"/>
                      <a:tailEnd type="none" w="med" len="med"/>
                    </a:lnR>
                  </a:tcPr>
                </a:tc>
                <a:tc hMerge="1">
                  <a:txBody>
                    <a:bodyPr/>
                    <a:lstStyle/>
                    <a:p>
                      <a:endParaRPr lang="en-US" dirty="0"/>
                    </a:p>
                  </a:txBody>
                  <a:tcPr/>
                </a:tc>
                <a:tc gridSpan="2">
                  <a:txBody>
                    <a:bodyPr/>
                    <a:lstStyle/>
                    <a:p>
                      <a:pPr algn="ctr"/>
                      <a:r>
                        <a:rPr lang="en-US" dirty="0" smtClean="0"/>
                        <a:t>GOOD FATS</a:t>
                      </a:r>
                      <a:endParaRPr lang="en-US" dirty="0"/>
                    </a:p>
                  </a:txBody>
                  <a:tcPr>
                    <a:lnL w="57150" cap="flat" cmpd="sng" algn="ctr">
                      <a:solidFill>
                        <a:schemeClr val="tx1"/>
                      </a:solidFill>
                      <a:prstDash val="solid"/>
                      <a:round/>
                      <a:headEnd type="none" w="med" len="med"/>
                      <a:tailEnd type="none" w="med" len="med"/>
                    </a:lnL>
                  </a:tcPr>
                </a:tc>
                <a:tc hMerge="1">
                  <a:txBody>
                    <a:bodyPr/>
                    <a:lstStyle/>
                    <a:p>
                      <a:endParaRPr lang="en-US" dirty="0"/>
                    </a:p>
                  </a:txBody>
                  <a:tcPr/>
                </a:tc>
              </a:tr>
              <a:tr h="370840">
                <a:tc>
                  <a:txBody>
                    <a:bodyPr/>
                    <a:lstStyle/>
                    <a:p>
                      <a:pPr algn="ctr"/>
                      <a:r>
                        <a:rPr lang="en-US" sz="1800" b="1" kern="1200" dirty="0" smtClean="0">
                          <a:solidFill>
                            <a:schemeClr val="dk1"/>
                          </a:solidFill>
                          <a:effectLst/>
                          <a:latin typeface="+mn-lt"/>
                          <a:ea typeface="+mn-ea"/>
                          <a:cs typeface="+mn-cs"/>
                        </a:rPr>
                        <a:t>Trans fats</a:t>
                      </a:r>
                      <a:endParaRPr lang="en-US" dirty="0"/>
                    </a:p>
                  </a:txBody>
                  <a:tcPr>
                    <a:solidFill>
                      <a:schemeClr val="accent5">
                        <a:lumMod val="75000"/>
                      </a:schemeClr>
                    </a:solidFill>
                  </a:tcPr>
                </a:tc>
                <a:tc>
                  <a:txBody>
                    <a:bodyPr/>
                    <a:lstStyle/>
                    <a:p>
                      <a:pPr algn="ctr"/>
                      <a:r>
                        <a:rPr lang="en-US" sz="1800" b="1" kern="1200" dirty="0" smtClean="0">
                          <a:solidFill>
                            <a:schemeClr val="dk1"/>
                          </a:solidFill>
                          <a:effectLst/>
                          <a:latin typeface="+mn-lt"/>
                          <a:ea typeface="+mn-ea"/>
                          <a:cs typeface="+mn-cs"/>
                        </a:rPr>
                        <a:t>Saturated fats</a:t>
                      </a:r>
                      <a:endParaRPr lang="en-US" dirty="0"/>
                    </a:p>
                  </a:txBody>
                  <a:tcPr>
                    <a:lnR w="5715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a:r>
                        <a:rPr lang="en-US" sz="1800" b="1" kern="1200" dirty="0" smtClean="0">
                          <a:solidFill>
                            <a:schemeClr val="dk1"/>
                          </a:solidFill>
                          <a:effectLst/>
                          <a:latin typeface="+mn-lt"/>
                          <a:ea typeface="+mn-ea"/>
                          <a:cs typeface="+mn-cs"/>
                        </a:rPr>
                        <a:t>Monounsaturated fats</a:t>
                      </a:r>
                      <a:endParaRPr lang="en-US" dirty="0"/>
                    </a:p>
                  </a:txBody>
                  <a:tcPr>
                    <a:lnL w="57150" cap="flat" cmpd="sng" algn="ctr">
                      <a:solidFill>
                        <a:schemeClr val="tx1"/>
                      </a:solidFill>
                      <a:prstDash val="solid"/>
                      <a:round/>
                      <a:headEnd type="none" w="med" len="med"/>
                      <a:tailEnd type="none" w="med" len="med"/>
                    </a:lnL>
                    <a:solidFill>
                      <a:schemeClr val="accent5">
                        <a:lumMod val="75000"/>
                      </a:schemeClr>
                    </a:solidFill>
                  </a:tcPr>
                </a:tc>
                <a:tc>
                  <a:txBody>
                    <a:bodyPr/>
                    <a:lstStyle/>
                    <a:p>
                      <a:pPr algn="ctr"/>
                      <a:r>
                        <a:rPr lang="en-US" sz="1800" b="1" kern="1200" dirty="0" smtClean="0">
                          <a:solidFill>
                            <a:schemeClr val="dk1"/>
                          </a:solidFill>
                          <a:effectLst/>
                          <a:latin typeface="+mn-lt"/>
                          <a:ea typeface="+mn-ea"/>
                          <a:cs typeface="+mn-cs"/>
                        </a:rPr>
                        <a:t>Polyunsaturated fats</a:t>
                      </a:r>
                      <a:endParaRPr lang="en-US" dirty="0"/>
                    </a:p>
                  </a:txBody>
                  <a:tcPr>
                    <a:solidFill>
                      <a:schemeClr val="accent5">
                        <a:lumMod val="75000"/>
                      </a:schemeClr>
                    </a:solidFill>
                  </a:tcPr>
                </a:tc>
              </a:tr>
              <a:tr h="370840">
                <a:tc>
                  <a:txBody>
                    <a:bodyPr/>
                    <a:lstStyle/>
                    <a:p>
                      <a:pPr marL="0" marR="0">
                        <a:lnSpc>
                          <a:spcPct val="132000"/>
                        </a:lnSpc>
                        <a:spcBef>
                          <a:spcPts val="0"/>
                        </a:spcBef>
                        <a:spcAft>
                          <a:spcPts val="600"/>
                        </a:spcAft>
                      </a:pPr>
                      <a:r>
                        <a:rPr lang="en-US" sz="2000" kern="1400" dirty="0">
                          <a:solidFill>
                            <a:srgbClr val="000000"/>
                          </a:solidFill>
                          <a:effectLst/>
                          <a:latin typeface="Calibri"/>
                          <a:ea typeface="Times New Roman"/>
                          <a:cs typeface="Times New Roman"/>
                        </a:rPr>
                        <a:t>Pastries, cookies, muffins</a:t>
                      </a:r>
                      <a:endParaRPr lang="en-US" sz="2000" kern="1400" dirty="0">
                        <a:solidFill>
                          <a:srgbClr val="000000"/>
                        </a:solidFill>
                        <a:effectLst/>
                        <a:latin typeface="Gill Sans MT"/>
                        <a:ea typeface="Times New Roman"/>
                        <a:cs typeface="Times New Roman"/>
                      </a:endParaRPr>
                    </a:p>
                  </a:txBody>
                  <a:tcPr marL="68580" marR="68580" marT="0" marB="0"/>
                </a:tc>
                <a:tc>
                  <a:txBody>
                    <a:bodyPr/>
                    <a:lstStyle/>
                    <a:p>
                      <a:pPr marL="0" marR="0">
                        <a:lnSpc>
                          <a:spcPct val="132000"/>
                        </a:lnSpc>
                        <a:spcBef>
                          <a:spcPts val="0"/>
                        </a:spcBef>
                        <a:spcAft>
                          <a:spcPts val="600"/>
                        </a:spcAft>
                      </a:pPr>
                      <a:r>
                        <a:rPr lang="en-US" sz="2000" kern="1400" dirty="0">
                          <a:solidFill>
                            <a:srgbClr val="000000"/>
                          </a:solidFill>
                          <a:effectLst/>
                          <a:latin typeface="Calibri"/>
                          <a:ea typeface="Times New Roman"/>
                          <a:cs typeface="Times New Roman"/>
                        </a:rPr>
                        <a:t>High-fat cuts of meat </a:t>
                      </a:r>
                      <a:endParaRPr lang="en-US" sz="2000" kern="1400" dirty="0">
                        <a:solidFill>
                          <a:srgbClr val="000000"/>
                        </a:solidFill>
                        <a:effectLst/>
                        <a:latin typeface="Gill Sans MT"/>
                        <a:ea typeface="Times New Roman"/>
                        <a:cs typeface="Times New Roman"/>
                      </a:endParaRPr>
                    </a:p>
                  </a:txBody>
                  <a:tcPr marL="68580" marR="68580" marT="0" marB="0">
                    <a:lnR w="5715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Olive, sesame, peanut oils</a:t>
                      </a:r>
                      <a:endParaRPr lang="en-US" sz="2000" kern="1400" dirty="0">
                        <a:solidFill>
                          <a:srgbClr val="000000"/>
                        </a:solidFill>
                        <a:effectLst/>
                        <a:latin typeface="Gill Sans MT"/>
                        <a:ea typeface="Times New Roman"/>
                        <a:cs typeface="Times New Roman"/>
                      </a:endParaRPr>
                    </a:p>
                  </a:txBody>
                  <a:tcPr marL="68580" marR="68580" marT="0" marB="0">
                    <a:lnL w="5715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600"/>
                        </a:spcAft>
                      </a:pPr>
                      <a:r>
                        <a:rPr lang="en-US" sz="2000" kern="0">
                          <a:solidFill>
                            <a:srgbClr val="000000"/>
                          </a:solidFill>
                          <a:effectLst/>
                          <a:latin typeface="Calibri"/>
                          <a:ea typeface="Times New Roman"/>
                          <a:cs typeface="Times New Roman"/>
                        </a:rPr>
                        <a:t>Sesame seeds </a:t>
                      </a:r>
                      <a:endParaRPr lang="en-US" sz="2000" kern="1400">
                        <a:solidFill>
                          <a:srgbClr val="000000"/>
                        </a:solidFill>
                        <a:effectLst/>
                        <a:latin typeface="Gill Sans MT"/>
                        <a:ea typeface="Times New Roman"/>
                        <a:cs typeface="Times New Roman"/>
                      </a:endParaRPr>
                    </a:p>
                  </a:txBody>
                  <a:tcPr marL="68580" marR="68580" marT="0" marB="0"/>
                </a:tc>
              </a:tr>
              <a:tr h="370840">
                <a:tc>
                  <a:txBody>
                    <a:bodyPr/>
                    <a:lstStyle/>
                    <a:p>
                      <a:pPr marL="0" marR="0">
                        <a:lnSpc>
                          <a:spcPct val="132000"/>
                        </a:lnSpc>
                        <a:spcBef>
                          <a:spcPts val="0"/>
                        </a:spcBef>
                        <a:spcAft>
                          <a:spcPts val="600"/>
                        </a:spcAft>
                      </a:pPr>
                      <a:r>
                        <a:rPr lang="en-US" sz="2000" kern="1400" dirty="0">
                          <a:solidFill>
                            <a:srgbClr val="000000"/>
                          </a:solidFill>
                          <a:effectLst/>
                          <a:latin typeface="Calibri"/>
                          <a:ea typeface="Times New Roman"/>
                          <a:cs typeface="Times New Roman"/>
                        </a:rPr>
                        <a:t>Chips, microwave popcorn</a:t>
                      </a:r>
                      <a:endParaRPr lang="en-US" sz="2000" kern="1400" dirty="0">
                        <a:solidFill>
                          <a:srgbClr val="000000"/>
                        </a:solidFill>
                        <a:effectLst/>
                        <a:latin typeface="Gill Sans MT"/>
                        <a:ea typeface="Times New Roman"/>
                        <a:cs typeface="Times New Roman"/>
                      </a:endParaRPr>
                    </a:p>
                  </a:txBody>
                  <a:tcPr marL="68580" marR="68580" marT="0" marB="0"/>
                </a:tc>
                <a:tc>
                  <a:txBody>
                    <a:bodyPr/>
                    <a:lstStyle/>
                    <a:p>
                      <a:pPr marL="0" marR="0">
                        <a:lnSpc>
                          <a:spcPct val="132000"/>
                        </a:lnSpc>
                        <a:spcBef>
                          <a:spcPts val="0"/>
                        </a:spcBef>
                        <a:spcAft>
                          <a:spcPts val="600"/>
                        </a:spcAft>
                      </a:pPr>
                      <a:r>
                        <a:rPr lang="en-US" sz="2000" kern="1400" dirty="0">
                          <a:solidFill>
                            <a:srgbClr val="000000"/>
                          </a:solidFill>
                          <a:effectLst/>
                          <a:latin typeface="Calibri"/>
                          <a:ea typeface="Times New Roman"/>
                          <a:cs typeface="Times New Roman"/>
                        </a:rPr>
                        <a:t>Whole-fat dairy products</a:t>
                      </a:r>
                      <a:endParaRPr lang="en-US" sz="2000" kern="1400" dirty="0">
                        <a:solidFill>
                          <a:srgbClr val="000000"/>
                        </a:solidFill>
                        <a:effectLst/>
                        <a:latin typeface="Gill Sans MT"/>
                        <a:ea typeface="Times New Roman"/>
                        <a:cs typeface="Times New Roman"/>
                      </a:endParaRPr>
                    </a:p>
                  </a:txBody>
                  <a:tcPr marL="68580" marR="68580" marT="0" marB="0">
                    <a:lnR w="5715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Avocados</a:t>
                      </a:r>
                      <a:endParaRPr lang="en-US" sz="2000" kern="1400" dirty="0">
                        <a:solidFill>
                          <a:srgbClr val="000000"/>
                        </a:solidFill>
                        <a:effectLst/>
                        <a:latin typeface="Gill Sans MT"/>
                        <a:ea typeface="Times New Roman"/>
                        <a:cs typeface="Times New Roman"/>
                      </a:endParaRPr>
                    </a:p>
                  </a:txBody>
                  <a:tcPr marL="68580" marR="68580" marT="0" marB="0">
                    <a:lnL w="5715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600"/>
                        </a:spcAft>
                      </a:pPr>
                      <a:r>
                        <a:rPr lang="en-US" sz="2000" kern="0">
                          <a:solidFill>
                            <a:srgbClr val="000000"/>
                          </a:solidFill>
                          <a:effectLst/>
                          <a:latin typeface="Calibri"/>
                          <a:ea typeface="Times New Roman"/>
                          <a:cs typeface="Times New Roman"/>
                        </a:rPr>
                        <a:t>Fatty fish: salmon, tuna, sardines</a:t>
                      </a:r>
                      <a:endParaRPr lang="en-US" sz="2000" kern="1400">
                        <a:solidFill>
                          <a:srgbClr val="000000"/>
                        </a:solidFill>
                        <a:effectLst/>
                        <a:latin typeface="Gill Sans MT"/>
                        <a:ea typeface="Times New Roman"/>
                        <a:cs typeface="Times New Roman"/>
                      </a:endParaRPr>
                    </a:p>
                  </a:txBody>
                  <a:tcPr marL="68580" marR="68580" marT="0" marB="0"/>
                </a:tc>
              </a:tr>
              <a:tr h="370840">
                <a:tc>
                  <a:txBody>
                    <a:bodyPr/>
                    <a:lstStyle/>
                    <a:p>
                      <a:pPr marL="0" marR="0">
                        <a:lnSpc>
                          <a:spcPct val="132000"/>
                        </a:lnSpc>
                        <a:spcBef>
                          <a:spcPts val="0"/>
                        </a:spcBef>
                        <a:spcAft>
                          <a:spcPts val="600"/>
                        </a:spcAft>
                      </a:pPr>
                      <a:r>
                        <a:rPr lang="en-US" sz="2000" kern="1400">
                          <a:solidFill>
                            <a:srgbClr val="000000"/>
                          </a:solidFill>
                          <a:effectLst/>
                          <a:latin typeface="Calibri"/>
                          <a:ea typeface="Times New Roman"/>
                          <a:cs typeface="Times New Roman"/>
                        </a:rPr>
                        <a:t>Fried foods</a:t>
                      </a:r>
                      <a:endParaRPr lang="en-US" sz="2000" kern="1400">
                        <a:solidFill>
                          <a:srgbClr val="000000"/>
                        </a:solidFill>
                        <a:effectLst/>
                        <a:latin typeface="Gill Sans MT"/>
                        <a:ea typeface="Times New Roman"/>
                        <a:cs typeface="Times New Roman"/>
                      </a:endParaRPr>
                    </a:p>
                  </a:txBody>
                  <a:tcPr marL="68580" marR="68580" marT="0" marB="0"/>
                </a:tc>
                <a:tc>
                  <a:txBody>
                    <a:bodyPr/>
                    <a:lstStyle/>
                    <a:p>
                      <a:pPr marL="0" marR="0">
                        <a:lnSpc>
                          <a:spcPct val="132000"/>
                        </a:lnSpc>
                        <a:spcBef>
                          <a:spcPts val="0"/>
                        </a:spcBef>
                        <a:spcAft>
                          <a:spcPts val="600"/>
                        </a:spcAft>
                      </a:pPr>
                      <a:r>
                        <a:rPr lang="en-US" sz="2000" kern="1400">
                          <a:solidFill>
                            <a:srgbClr val="000000"/>
                          </a:solidFill>
                          <a:effectLst/>
                          <a:latin typeface="Calibri"/>
                          <a:ea typeface="Times New Roman"/>
                          <a:cs typeface="Times New Roman"/>
                        </a:rPr>
                        <a:t>Butter</a:t>
                      </a:r>
                      <a:endParaRPr lang="en-US" sz="2000" kern="1400">
                        <a:solidFill>
                          <a:srgbClr val="000000"/>
                        </a:solidFill>
                        <a:effectLst/>
                        <a:latin typeface="Gill Sans MT"/>
                        <a:ea typeface="Times New Roman"/>
                        <a:cs typeface="Times New Roman"/>
                      </a:endParaRPr>
                    </a:p>
                  </a:txBody>
                  <a:tcPr marL="68580" marR="68580" marT="0" marB="0">
                    <a:lnR w="5715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Nuts</a:t>
                      </a:r>
                      <a:endParaRPr lang="en-US" sz="2000" kern="1400" dirty="0">
                        <a:solidFill>
                          <a:srgbClr val="000000"/>
                        </a:solidFill>
                        <a:effectLst/>
                        <a:latin typeface="Gill Sans MT"/>
                        <a:ea typeface="Times New Roman"/>
                        <a:cs typeface="Times New Roman"/>
                      </a:endParaRPr>
                    </a:p>
                  </a:txBody>
                  <a:tcPr marL="68580" marR="68580" marT="0" marB="0">
                    <a:lnL w="5715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Tofu</a:t>
                      </a:r>
                      <a:endParaRPr lang="en-US" sz="2000" kern="1400" dirty="0">
                        <a:solidFill>
                          <a:srgbClr val="000000"/>
                        </a:solidFill>
                        <a:effectLst/>
                        <a:latin typeface="Gill Sans MT"/>
                        <a:ea typeface="Times New Roman"/>
                        <a:cs typeface="Times New Roman"/>
                      </a:endParaRPr>
                    </a:p>
                  </a:txBody>
                  <a:tcPr marL="68580" marR="68580" marT="0" marB="0"/>
                </a:tc>
              </a:tr>
              <a:tr h="370840">
                <a:tc>
                  <a:txBody>
                    <a:bodyPr/>
                    <a:lstStyle/>
                    <a:p>
                      <a:pPr marL="0" marR="0">
                        <a:lnSpc>
                          <a:spcPct val="132000"/>
                        </a:lnSpc>
                        <a:spcBef>
                          <a:spcPts val="0"/>
                        </a:spcBef>
                        <a:spcAft>
                          <a:spcPts val="600"/>
                        </a:spcAft>
                      </a:pPr>
                      <a:r>
                        <a:rPr lang="en-US" sz="2000" kern="1400">
                          <a:solidFill>
                            <a:srgbClr val="000000"/>
                          </a:solidFill>
                          <a:effectLst/>
                          <a:latin typeface="Calibri"/>
                          <a:ea typeface="Times New Roman"/>
                          <a:cs typeface="Times New Roman"/>
                        </a:rPr>
                        <a:t>Candy bar</a:t>
                      </a:r>
                      <a:endParaRPr lang="en-US" sz="2000" kern="1400">
                        <a:solidFill>
                          <a:srgbClr val="000000"/>
                        </a:solidFill>
                        <a:effectLst/>
                        <a:latin typeface="Gill Sans MT"/>
                        <a:ea typeface="Times New Roman"/>
                        <a:cs typeface="Times New Roman"/>
                      </a:endParaRPr>
                    </a:p>
                  </a:txBody>
                  <a:tcPr marL="68580" marR="68580" marT="0" marB="0"/>
                </a:tc>
                <a:tc>
                  <a:txBody>
                    <a:bodyPr/>
                    <a:lstStyle/>
                    <a:p>
                      <a:pPr marL="0" marR="0">
                        <a:lnSpc>
                          <a:spcPct val="132000"/>
                        </a:lnSpc>
                        <a:spcBef>
                          <a:spcPts val="0"/>
                        </a:spcBef>
                        <a:spcAft>
                          <a:spcPts val="600"/>
                        </a:spcAft>
                      </a:pPr>
                      <a:r>
                        <a:rPr lang="en-US" sz="2000" kern="1400" dirty="0">
                          <a:solidFill>
                            <a:srgbClr val="000000"/>
                          </a:solidFill>
                          <a:effectLst/>
                          <a:latin typeface="Calibri"/>
                          <a:ea typeface="Times New Roman"/>
                          <a:cs typeface="Times New Roman"/>
                        </a:rPr>
                        <a:t>Chicken with skin</a:t>
                      </a:r>
                      <a:endParaRPr lang="en-US" sz="2000" kern="1400" dirty="0">
                        <a:solidFill>
                          <a:srgbClr val="000000"/>
                        </a:solidFill>
                        <a:effectLst/>
                        <a:latin typeface="Gill Sans MT"/>
                        <a:ea typeface="Times New Roman"/>
                        <a:cs typeface="Times New Roman"/>
                      </a:endParaRPr>
                    </a:p>
                  </a:txBody>
                  <a:tcPr marL="68580" marR="68580" marT="0" marB="0">
                    <a:lnR w="5715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Peanut butter</a:t>
                      </a:r>
                      <a:endParaRPr lang="en-US" sz="2000" kern="1400" dirty="0">
                        <a:solidFill>
                          <a:srgbClr val="000000"/>
                        </a:solidFill>
                        <a:effectLst/>
                        <a:latin typeface="Gill Sans MT"/>
                        <a:ea typeface="Times New Roman"/>
                        <a:cs typeface="Times New Roman"/>
                      </a:endParaRPr>
                    </a:p>
                  </a:txBody>
                  <a:tcPr marL="68580" marR="68580" marT="0" marB="0">
                    <a:lnL w="5715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600"/>
                        </a:spcAft>
                      </a:pPr>
                      <a:r>
                        <a:rPr lang="en-US" sz="2000" kern="0" dirty="0">
                          <a:solidFill>
                            <a:srgbClr val="000000"/>
                          </a:solidFill>
                          <a:effectLst/>
                          <a:latin typeface="Calibri"/>
                          <a:ea typeface="Times New Roman"/>
                          <a:cs typeface="Times New Roman"/>
                        </a:rPr>
                        <a:t>Soymilk</a:t>
                      </a:r>
                      <a:endParaRPr lang="en-US" sz="2000" kern="1400" dirty="0">
                        <a:solidFill>
                          <a:srgbClr val="000000"/>
                        </a:solidFill>
                        <a:effectLst/>
                        <a:latin typeface="Gill Sans MT"/>
                        <a:ea typeface="Times New Roman"/>
                        <a:cs typeface="Times New Roman"/>
                      </a:endParaRPr>
                    </a:p>
                  </a:txBody>
                  <a:tcPr marL="68580" marR="68580" marT="0" marB="0"/>
                </a:tc>
              </a:tr>
            </a:tbl>
          </a:graphicData>
        </a:graphic>
      </p:graphicFrame>
      <p:sp>
        <p:nvSpPr>
          <p:cNvPr id="7" name="TextBox 6"/>
          <p:cNvSpPr txBox="1"/>
          <p:nvPr/>
        </p:nvSpPr>
        <p:spPr>
          <a:xfrm>
            <a:off x="533400" y="1752600"/>
            <a:ext cx="8077200" cy="830997"/>
          </a:xfrm>
          <a:prstGeom prst="rect">
            <a:avLst/>
          </a:prstGeom>
          <a:noFill/>
        </p:spPr>
        <p:txBody>
          <a:bodyPr wrap="square" rtlCol="0">
            <a:spAutoFit/>
          </a:bodyPr>
          <a:lstStyle/>
          <a:p>
            <a:r>
              <a:rPr lang="en-US" sz="2400" dirty="0"/>
              <a:t>While fats are essential for normal body function, some fats are better for you than others. </a:t>
            </a:r>
          </a:p>
        </p:txBody>
      </p:sp>
    </p:spTree>
    <p:extLst>
      <p:ext uri="{BB962C8B-B14F-4D97-AF65-F5344CB8AC3E}">
        <p14:creationId xmlns:p14="http://schemas.microsoft.com/office/powerpoint/2010/main" val="311239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high fat content food</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7457587"/>
              </p:ext>
            </p:extLst>
          </p:nvPr>
        </p:nvGraphicFramePr>
        <p:xfrm>
          <a:off x="533400" y="1828800"/>
          <a:ext cx="8153400" cy="4643118"/>
        </p:xfrm>
        <a:graphic>
          <a:graphicData uri="http://schemas.openxmlformats.org/drawingml/2006/table">
            <a:tbl>
              <a:tblPr firstRow="1" firstCol="1" bandRow="1">
                <a:tableStyleId>{5C22544A-7EE6-4342-B048-85BDC9FD1C3A}</a:tableStyleId>
              </a:tblPr>
              <a:tblGrid>
                <a:gridCol w="4870220"/>
                <a:gridCol w="3283180"/>
              </a:tblGrid>
              <a:tr h="423333">
                <a:tc>
                  <a:txBody>
                    <a:bodyPr/>
                    <a:lstStyle/>
                    <a:p>
                      <a:pPr marL="0" marR="0" algn="ctr">
                        <a:lnSpc>
                          <a:spcPct val="115000"/>
                        </a:lnSpc>
                        <a:spcBef>
                          <a:spcPts val="0"/>
                        </a:spcBef>
                        <a:spcAft>
                          <a:spcPts val="0"/>
                        </a:spcAft>
                      </a:pPr>
                      <a:r>
                        <a:rPr lang="en-US" sz="2000" dirty="0">
                          <a:effectLst/>
                        </a:rPr>
                        <a:t>Serving size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Estimated Fat Content (grams)</a:t>
                      </a:r>
                      <a:endParaRPr lang="en-US" sz="200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dirty="0">
                          <a:effectLst/>
                        </a:rPr>
                        <a:t>instant ramen noodles with flavoring (1 package)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13g</a:t>
                      </a:r>
                      <a:endParaRPr lang="en-US" sz="200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dirty="0">
                          <a:effectLst/>
                        </a:rPr>
                        <a:t>2 </a:t>
                      </a:r>
                      <a:r>
                        <a:rPr lang="en-US" sz="2000" dirty="0" err="1">
                          <a:effectLst/>
                        </a:rPr>
                        <a:t>oz</a:t>
                      </a:r>
                      <a:r>
                        <a:rPr lang="en-US" sz="2000" dirty="0">
                          <a:effectLst/>
                        </a:rPr>
                        <a:t> Spam (1/6 can of Spam)</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15g</a:t>
                      </a:r>
                      <a:endParaRPr lang="en-US" sz="200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dirty="0">
                          <a:effectLst/>
                        </a:rPr>
                        <a:t>1 cup Libby’s corned beef hash</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24g</a:t>
                      </a:r>
                      <a:endParaRPr lang="en-US" sz="2000" dirty="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a:effectLst/>
                        </a:rPr>
                        <a:t>7 links of vienna sausage</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22-30g</a:t>
                      </a:r>
                      <a:endParaRPr lang="en-US" sz="200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a:effectLst/>
                        </a:rPr>
                        <a:t>¼ of a frozen pepperoni pizza </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16-21g</a:t>
                      </a:r>
                      <a:endParaRPr lang="en-US" sz="2000" dirty="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a:effectLst/>
                        </a:rPr>
                        <a:t>1 oz bag of plain salted potato chips (13-16 chips)</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10g</a:t>
                      </a:r>
                      <a:endParaRPr lang="en-US" sz="2000" dirty="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a:effectLst/>
                        </a:rPr>
                        <a:t>2 tbsp of peanut butter (salted)</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16g</a:t>
                      </a:r>
                      <a:endParaRPr lang="en-US" sz="2000" dirty="0">
                        <a:effectLst/>
                        <a:latin typeface="Calibri"/>
                        <a:ea typeface="Calibri"/>
                        <a:cs typeface="Times New Roman"/>
                      </a:endParaRPr>
                    </a:p>
                  </a:txBody>
                  <a:tcPr marL="68580" marR="68580" marT="0" marB="0"/>
                </a:tc>
              </a:tr>
              <a:tr h="423333">
                <a:tc>
                  <a:txBody>
                    <a:bodyPr/>
                    <a:lstStyle/>
                    <a:p>
                      <a:pPr marL="0" marR="0">
                        <a:lnSpc>
                          <a:spcPct val="115000"/>
                        </a:lnSpc>
                        <a:spcBef>
                          <a:spcPts val="0"/>
                        </a:spcBef>
                        <a:spcAft>
                          <a:spcPts val="0"/>
                        </a:spcAft>
                      </a:pPr>
                      <a:r>
                        <a:rPr lang="en-US" sz="2000">
                          <a:effectLst/>
                        </a:rPr>
                        <a:t>1 piece of turkey tail</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16g</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3356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a:t>
            </a:r>
            <a:endParaRPr lang="en-US" b="1" dirty="0"/>
          </a:p>
        </p:txBody>
      </p:sp>
      <p:sp>
        <p:nvSpPr>
          <p:cNvPr id="3" name="Content Placeholder 2"/>
          <p:cNvSpPr>
            <a:spLocks noGrp="1"/>
          </p:cNvSpPr>
          <p:nvPr>
            <p:ph idx="1"/>
          </p:nvPr>
        </p:nvSpPr>
        <p:spPr>
          <a:xfrm>
            <a:off x="457200" y="1447800"/>
            <a:ext cx="8229600" cy="4678363"/>
          </a:xfrm>
        </p:spPr>
        <p:txBody>
          <a:bodyPr/>
          <a:lstStyle/>
          <a:p>
            <a:pPr marL="0" indent="0">
              <a:buNone/>
            </a:pPr>
            <a:r>
              <a:rPr lang="en-US" dirty="0"/>
              <a:t>Animal fats and trans fats in excess can cause heart attacks, strokes, obesity, and diabetes.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2971799"/>
            <a:ext cx="4098257"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8800" y="3171585"/>
            <a:ext cx="2731168" cy="271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724400" y="3810000"/>
            <a:ext cx="7620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48200" y="3962400"/>
            <a:ext cx="778543" cy="646331"/>
          </a:xfrm>
          <a:prstGeom prst="rect">
            <a:avLst/>
          </a:prstGeom>
          <a:noFill/>
        </p:spPr>
        <p:txBody>
          <a:bodyPr wrap="square" rtlCol="0">
            <a:spAutoFit/>
          </a:bodyPr>
          <a:lstStyle/>
          <a:p>
            <a:pPr algn="ctr"/>
            <a:r>
              <a:rPr lang="en-US" b="1" dirty="0"/>
              <a:t>c</a:t>
            </a:r>
            <a:r>
              <a:rPr lang="en-US" b="1" dirty="0" smtClean="0"/>
              <a:t>an cause</a:t>
            </a:r>
            <a:endParaRPr lang="en-US" b="1" dirty="0"/>
          </a:p>
        </p:txBody>
      </p:sp>
    </p:spTree>
    <p:extLst>
      <p:ext uri="{BB962C8B-B14F-4D97-AF65-F5344CB8AC3E}">
        <p14:creationId xmlns:p14="http://schemas.microsoft.com/office/powerpoint/2010/main" val="61559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Fact</a:t>
            </a:r>
            <a:endParaRPr lang="en-US" b="1" dirty="0"/>
          </a:p>
        </p:txBody>
      </p:sp>
      <p:sp>
        <p:nvSpPr>
          <p:cNvPr id="3" name="Content Placeholder 2"/>
          <p:cNvSpPr>
            <a:spLocks noGrp="1"/>
          </p:cNvSpPr>
          <p:nvPr>
            <p:ph idx="1"/>
          </p:nvPr>
        </p:nvSpPr>
        <p:spPr/>
        <p:txBody>
          <a:bodyPr/>
          <a:lstStyle/>
          <a:p>
            <a:pPr marL="0" indent="0">
              <a:buNone/>
            </a:pPr>
            <a:r>
              <a:rPr lang="en-US" dirty="0" smtClean="0"/>
              <a:t>Most of the fats in the USAPI diet comes from imported and processed foods, such as Spam, </a:t>
            </a:r>
            <a:r>
              <a:rPr lang="en-US" dirty="0" err="1" smtClean="0"/>
              <a:t>vienna</a:t>
            </a:r>
            <a:r>
              <a:rPr lang="en-US" dirty="0" smtClean="0"/>
              <a:t> sausage and turkey tail. </a:t>
            </a:r>
          </a:p>
          <a:p>
            <a:pPr marL="0" indent="0">
              <a:buNone/>
            </a:pPr>
            <a:endParaRPr lang="en-US" dirty="0"/>
          </a:p>
        </p:txBody>
      </p:sp>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3192225"/>
            <a:ext cx="3886200" cy="2916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67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know? </a:t>
            </a:r>
            <a:endParaRPr lang="en-US" b="1" dirty="0"/>
          </a:p>
        </p:txBody>
      </p:sp>
      <p:sp>
        <p:nvSpPr>
          <p:cNvPr id="3" name="Content Placeholder 2"/>
          <p:cNvSpPr>
            <a:spLocks noGrp="1"/>
          </p:cNvSpPr>
          <p:nvPr>
            <p:ph idx="1"/>
          </p:nvPr>
        </p:nvSpPr>
        <p:spPr/>
        <p:txBody>
          <a:bodyPr/>
          <a:lstStyle/>
          <a:p>
            <a:pPr marL="0" indent="0">
              <a:buNone/>
            </a:pPr>
            <a:r>
              <a:rPr lang="en-US" dirty="0"/>
              <a:t>In the Western Pacific Region obesity prevalence is highest in the Pacific countries, where some of the highest rates of overweight and diabetes are </a:t>
            </a:r>
            <a:r>
              <a:rPr lang="en-US" dirty="0" smtClean="0"/>
              <a:t>found.</a:t>
            </a:r>
            <a:endParaRPr lang="en-US"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9304" t="7334" b="14533"/>
          <a:stretch/>
        </p:blipFill>
        <p:spPr bwMode="auto">
          <a:xfrm>
            <a:off x="4191000" y="3184178"/>
            <a:ext cx="4038600" cy="333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25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fact</a:t>
            </a:r>
            <a:endParaRPr lang="en-US" b="1" dirty="0"/>
          </a:p>
        </p:txBody>
      </p:sp>
      <p:sp>
        <p:nvSpPr>
          <p:cNvPr id="3" name="Content Placeholder 2"/>
          <p:cNvSpPr>
            <a:spLocks noGrp="1"/>
          </p:cNvSpPr>
          <p:nvPr>
            <p:ph idx="1"/>
          </p:nvPr>
        </p:nvSpPr>
        <p:spPr>
          <a:xfrm>
            <a:off x="457200" y="1600200"/>
            <a:ext cx="5562600" cy="4525963"/>
          </a:xfrm>
        </p:spPr>
        <p:txBody>
          <a:bodyPr/>
          <a:lstStyle/>
          <a:p>
            <a:pPr marL="0" indent="0">
              <a:buNone/>
            </a:pPr>
            <a:r>
              <a:rPr lang="en-US" dirty="0"/>
              <a:t>Obesity rates (based on published STEPS Reports): 75% in American Samoa, Nauru and Tokelau; 51% in Kiribati; 45% in Marshall Islands; 43% in Federated States of Micronesia (</a:t>
            </a:r>
            <a:r>
              <a:rPr lang="en-US" dirty="0" err="1"/>
              <a:t>Pohnpei</a:t>
            </a:r>
            <a:r>
              <a:rPr lang="en-US" dirty="0"/>
              <a:t>); 33% in Solomon Islands; 30% in Fiji.</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1600200"/>
            <a:ext cx="298177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914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a:t>
            </a:r>
            <a:endParaRPr lang="en-US" b="1" dirty="0"/>
          </a:p>
        </p:txBody>
      </p:sp>
      <p:sp>
        <p:nvSpPr>
          <p:cNvPr id="3" name="Content Placeholder 2"/>
          <p:cNvSpPr>
            <a:spLocks noGrp="1"/>
          </p:cNvSpPr>
          <p:nvPr>
            <p:ph idx="1"/>
          </p:nvPr>
        </p:nvSpPr>
        <p:spPr/>
        <p:txBody>
          <a:bodyPr/>
          <a:lstStyle/>
          <a:p>
            <a:pPr marL="0" indent="0">
              <a:buNone/>
            </a:pPr>
            <a:r>
              <a:rPr lang="en-US" dirty="0"/>
              <a:t>There are 25-47% of young children who are overweight or obese in American Samoa, CNMI, Guam and Hawaii.  </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3400" y="3352800"/>
            <a:ext cx="37719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13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a:t>
            </a:r>
            <a:endParaRPr lang="en-US" b="1" dirty="0"/>
          </a:p>
        </p:txBody>
      </p:sp>
      <p:sp>
        <p:nvSpPr>
          <p:cNvPr id="3" name="Content Placeholder 2"/>
          <p:cNvSpPr>
            <a:spLocks noGrp="1"/>
          </p:cNvSpPr>
          <p:nvPr>
            <p:ph idx="1"/>
          </p:nvPr>
        </p:nvSpPr>
        <p:spPr/>
        <p:txBody>
          <a:bodyPr>
            <a:normAutofit/>
          </a:bodyPr>
          <a:lstStyle/>
          <a:p>
            <a:pPr marL="0" lvl="0" indent="0">
              <a:buNone/>
            </a:pPr>
            <a:r>
              <a:rPr lang="en-US" dirty="0"/>
              <a:t>About </a:t>
            </a:r>
            <a:r>
              <a:rPr lang="en-US" dirty="0" smtClean="0"/>
              <a:t>80 of 100 heart </a:t>
            </a:r>
            <a:r>
              <a:rPr lang="en-US" dirty="0"/>
              <a:t>diseases, stroke and type-2 diabetes and </a:t>
            </a:r>
            <a:r>
              <a:rPr lang="en-US" dirty="0" smtClean="0"/>
              <a:t>40 </a:t>
            </a:r>
            <a:r>
              <a:rPr lang="en-US" dirty="0"/>
              <a:t>of </a:t>
            </a:r>
            <a:r>
              <a:rPr lang="en-US" dirty="0" smtClean="0"/>
              <a:t>100 cancers </a:t>
            </a:r>
            <a:r>
              <a:rPr lang="en-US" dirty="0"/>
              <a:t>can be prevented through inexpensive and cost-effective interventions. </a:t>
            </a:r>
          </a:p>
          <a:p>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3686340"/>
            <a:ext cx="2743200" cy="274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3174014"/>
            <a:ext cx="2434466" cy="326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838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1068</Words>
  <Application>Microsoft Macintosh PowerPoint</Application>
  <PresentationFormat>On-screen Show (4:3)</PresentationFormat>
  <Paragraphs>113</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Implement Policies that Reduce Fat Consumption</vt:lpstr>
      <vt:lpstr>What is fat?</vt:lpstr>
      <vt:lpstr>Examples of high fat content food</vt:lpstr>
      <vt:lpstr>Fact</vt:lpstr>
      <vt:lpstr>Fact</vt:lpstr>
      <vt:lpstr>Did you know? </vt:lpstr>
      <vt:lpstr>In fact</vt:lpstr>
      <vt:lpstr>Fact</vt:lpstr>
      <vt:lpstr>Fact</vt:lpstr>
      <vt:lpstr>Examples of policies</vt:lpstr>
      <vt:lpstr>Examples of policies</vt:lpstr>
      <vt:lpstr>Examples of policies</vt:lpstr>
      <vt:lpstr>Who to contact for information?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 Policies that Reduce Fat Consumption</dc:title>
  <dc:creator>nittam</dc:creator>
  <cp:lastModifiedBy>Erica Wong</cp:lastModifiedBy>
  <cp:revision>13</cp:revision>
  <dcterms:created xsi:type="dcterms:W3CDTF">2013-12-31T23:01:00Z</dcterms:created>
  <dcterms:modified xsi:type="dcterms:W3CDTF">2014-07-08T20:23:42Z</dcterms:modified>
</cp:coreProperties>
</file>