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7" r:id="rId4"/>
    <p:sldId id="259" r:id="rId5"/>
    <p:sldId id="260" r:id="rId6"/>
    <p:sldId id="265" r:id="rId7"/>
    <p:sldId id="290" r:id="rId8"/>
    <p:sldId id="289" r:id="rId9"/>
    <p:sldId id="284" r:id="rId10"/>
    <p:sldId id="291" r:id="rId11"/>
    <p:sldId id="275" r:id="rId12"/>
    <p:sldId id="261" r:id="rId13"/>
    <p:sldId id="292" r:id="rId14"/>
    <p:sldId id="293" r:id="rId15"/>
    <p:sldId id="262" r:id="rId16"/>
    <p:sldId id="282" r:id="rId17"/>
    <p:sldId id="285" r:id="rId18"/>
    <p:sldId id="283" r:id="rId19"/>
    <p:sldId id="272" r:id="rId20"/>
    <p:sldId id="286" r:id="rId21"/>
    <p:sldId id="287" r:id="rId22"/>
    <p:sldId id="281"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3715" autoAdjust="0"/>
  </p:normalViewPr>
  <p:slideViewPr>
    <p:cSldViewPr snapToGrid="0" snapToObjects="1">
      <p:cViewPr>
        <p:scale>
          <a:sx n="66" d="100"/>
          <a:sy n="66" d="100"/>
        </p:scale>
        <p:origin x="-1843" y="-168"/>
      </p:cViewPr>
      <p:guideLst>
        <p:guide orient="horz" pos="2160"/>
        <p:guide pos="2880"/>
      </p:guideLst>
    </p:cSldViewPr>
  </p:slideViewPr>
  <p:outlineViewPr>
    <p:cViewPr>
      <p:scale>
        <a:sx n="33" d="100"/>
        <a:sy n="33" d="100"/>
      </p:scale>
      <p:origin x="0" y="1253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F6942-5BFE-BE43-9003-B10F3527C2BC}"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4C7D1-9617-FC45-9211-E6D3D346F036}" type="slidenum">
              <a:rPr lang="en-US" smtClean="0"/>
              <a:t>‹#›</a:t>
            </a:fld>
            <a:endParaRPr lang="en-US"/>
          </a:p>
        </p:txBody>
      </p:sp>
    </p:spTree>
    <p:extLst>
      <p:ext uri="{BB962C8B-B14F-4D97-AF65-F5344CB8AC3E}">
        <p14:creationId xmlns:p14="http://schemas.microsoft.com/office/powerpoint/2010/main" val="1889443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Nelson, M., Page, P., &amp; </a:t>
            </a:r>
            <a:r>
              <a:rPr lang="en-US" dirty="0" err="1" smtClean="0"/>
              <a:t>Popkin</a:t>
            </a:r>
            <a:r>
              <a:rPr lang="en-US" dirty="0" smtClean="0"/>
              <a:t>, B. (2006). Inequality in the built environment underlies key health disparities in physical activity and obesity. </a:t>
            </a:r>
            <a:r>
              <a:rPr lang="en-US" i="1" dirty="0" smtClean="0"/>
              <a:t>Pediatrics </a:t>
            </a:r>
            <a:r>
              <a:rPr lang="en-US" dirty="0" smtClean="0"/>
              <a:t>117(2), 471-424.</a:t>
            </a:r>
          </a:p>
          <a:p>
            <a:r>
              <a:rPr lang="en-US" dirty="0" smtClean="0"/>
              <a:t>Frank, L., </a:t>
            </a:r>
            <a:r>
              <a:rPr lang="en-US" dirty="0" err="1" smtClean="0"/>
              <a:t>Engelke</a:t>
            </a:r>
            <a:r>
              <a:rPr lang="en-US" dirty="0" smtClean="0"/>
              <a:t>, P., &amp; </a:t>
            </a:r>
            <a:r>
              <a:rPr lang="en-US" dirty="0" err="1" smtClean="0"/>
              <a:t>Schmid</a:t>
            </a:r>
            <a:r>
              <a:rPr lang="en-US" dirty="0" smtClean="0"/>
              <a:t>, T. (2003). </a:t>
            </a:r>
            <a:r>
              <a:rPr lang="en-US" i="1" dirty="0" smtClean="0"/>
              <a:t>Health and community design: The impact of the built environment on physical activity. </a:t>
            </a:r>
            <a:r>
              <a:rPr lang="en-US" dirty="0" smtClean="0"/>
              <a:t>Washington, DC: Island Press.</a:t>
            </a:r>
          </a:p>
          <a:p>
            <a:r>
              <a:rPr lang="en-US" dirty="0" smtClean="0"/>
              <a:t>Lee, V., </a:t>
            </a:r>
            <a:r>
              <a:rPr lang="en-US" dirty="0" err="1" smtClean="0"/>
              <a:t>Mikkelsen</a:t>
            </a:r>
            <a:r>
              <a:rPr lang="en-US" dirty="0" smtClean="0"/>
              <a:t>, L., </a:t>
            </a:r>
            <a:r>
              <a:rPr lang="en-US" dirty="0" err="1" smtClean="0"/>
              <a:t>Srikantharajah</a:t>
            </a:r>
            <a:r>
              <a:rPr lang="en-US" dirty="0" smtClean="0"/>
              <a:t>, J., &amp; Cohen, L. (2008). </a:t>
            </a:r>
            <a:r>
              <a:rPr lang="en-US" i="1" dirty="0" smtClean="0"/>
              <a:t>Strategies for enhancing the built environment to support healthy eating and active living environments. </a:t>
            </a:r>
            <a:r>
              <a:rPr lang="en-US" dirty="0" smtClean="0"/>
              <a:t>Oakland, CA: Prevention Institute, Healthy Eating Active Living Convergence Partnership and </a:t>
            </a:r>
            <a:r>
              <a:rPr lang="en-US" dirty="0" err="1" smtClean="0"/>
              <a:t>PolicyLink</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a:t>
            </a:fld>
            <a:endParaRPr lang="en-US"/>
          </a:p>
        </p:txBody>
      </p:sp>
    </p:spTree>
    <p:extLst>
      <p:ext uri="{BB962C8B-B14F-4D97-AF65-F5344CB8AC3E}">
        <p14:creationId xmlns:p14="http://schemas.microsoft.com/office/powerpoint/2010/main" val="83727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Telljohann</a:t>
            </a:r>
            <a:r>
              <a:rPr lang="en-US" dirty="0" smtClean="0"/>
              <a:t>, S.K., Symons, C.W., and </a:t>
            </a:r>
            <a:r>
              <a:rPr lang="en-US" dirty="0" err="1" smtClean="0"/>
              <a:t>Pateman</a:t>
            </a:r>
            <a:r>
              <a:rPr lang="en-US" dirty="0" smtClean="0"/>
              <a:t>, B. (2007). </a:t>
            </a:r>
            <a:r>
              <a:rPr lang="en-US" i="1" dirty="0" smtClean="0"/>
              <a:t>Health education: elementary and middle school applications. </a:t>
            </a:r>
            <a:r>
              <a:rPr lang="en-US" dirty="0" smtClean="0"/>
              <a:t>New York: McGraw-Hill.</a:t>
            </a:r>
          </a:p>
          <a:p>
            <a:r>
              <a:rPr lang="en-US" dirty="0" smtClean="0"/>
              <a:t>WHO (WHO (World Health Organization). (2000).</a:t>
            </a:r>
          </a:p>
          <a:p>
            <a:r>
              <a:rPr lang="en-US" i="1" dirty="0" smtClean="0"/>
              <a:t>Obesity: preventing and managing a global </a:t>
            </a:r>
            <a:r>
              <a:rPr lang="en-US" i="1" dirty="0" err="1" smtClean="0"/>
              <a:t>epi</a:t>
            </a:r>
            <a:r>
              <a:rPr lang="en-US" i="1" dirty="0" smtClean="0"/>
              <a:t>- </a:t>
            </a:r>
            <a:r>
              <a:rPr lang="en-US" i="1" dirty="0" err="1" smtClean="0"/>
              <a:t>demic</a:t>
            </a:r>
            <a:r>
              <a:rPr lang="en-US" i="1" dirty="0" smtClean="0"/>
              <a:t> </a:t>
            </a:r>
            <a:r>
              <a:rPr lang="en-US" dirty="0" smtClean="0"/>
              <a:t>(Technical Report Series 894). Geneva: World Health Organization.</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12</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a:t>
            </a:r>
            <a:r>
              <a:rPr lang="en-US" baseline="0" dirty="0" smtClean="0"/>
              <a:t> California State University Stanislaus. Ping Luo, PhD (Slides). </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13</a:t>
            </a:fld>
            <a:endParaRPr lang="en-US"/>
          </a:p>
        </p:txBody>
      </p:sp>
    </p:spTree>
    <p:extLst>
      <p:ext uri="{BB962C8B-B14F-4D97-AF65-F5344CB8AC3E}">
        <p14:creationId xmlns:p14="http://schemas.microsoft.com/office/powerpoint/2010/main" val="64401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 California State University Stanislaus. Ping Luo, PhD (Slides).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14</a:t>
            </a:fld>
            <a:endParaRPr lang="en-US"/>
          </a:p>
        </p:txBody>
      </p:sp>
    </p:spTree>
    <p:extLst>
      <p:ext uri="{BB962C8B-B14F-4D97-AF65-F5344CB8AC3E}">
        <p14:creationId xmlns:p14="http://schemas.microsoft.com/office/powerpoint/2010/main" val="6034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Centers for Disease Control and Prevention. Guidelines for school and community programs to promote lifelong physical activity among young people. MMWR 1997;46(No. RR-6)</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15</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 McMurray, R G , </a:t>
            </a:r>
            <a:r>
              <a:rPr lang="en-US" dirty="0" err="1" smtClean="0"/>
              <a:t>Popkin</a:t>
            </a:r>
            <a:r>
              <a:rPr lang="en-US" dirty="0" smtClean="0"/>
              <a:t>, BM. (2000). Determinants of adolescent physical activity and inactivity patterns. </a:t>
            </a:r>
            <a:r>
              <a:rPr lang="en-US" i="1" dirty="0" smtClean="0"/>
              <a:t>Pediatrics</a:t>
            </a:r>
            <a:r>
              <a:rPr lang="en-US" dirty="0" smtClean="0"/>
              <a:t>, 105, E83-E91.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16</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Centers for Disease Control and Prevention. Guidelines for school and community programs to promote lifelong physical activity among young people. MMWR 1997;46(No. RR-6)</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17</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Tudor-Locke, C., et al. (2003). Objective physical activity of Filipino youth stratified for commuting mode to school. </a:t>
            </a:r>
            <a:r>
              <a:rPr lang="en-US" i="1" dirty="0" smtClean="0"/>
              <a:t>Medicine &amp; Science in Sports &amp; Exercise </a:t>
            </a:r>
            <a:r>
              <a:rPr lang="en-US" dirty="0" smtClean="0"/>
              <a:t>35(3), 465–71.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18</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Michigan Department of Education, Local Wellness Policy Implementation Grant, October 2007.</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19</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School-Based Obesity Prevention Strategies for State Policymakers</a:t>
            </a:r>
            <a:r>
              <a:rPr lang="en-US" dirty="0" smtClean="0"/>
              <a:t>. Issue brief. Center for Disease Control, </a:t>
            </a:r>
            <a:r>
              <a:rPr lang="en-US" dirty="0" err="1" smtClean="0"/>
              <a:t>n.d.</a:t>
            </a:r>
            <a:r>
              <a:rPr lang="en-US" dirty="0" smtClean="0"/>
              <a:t> Web. 7 Jan. 2014.</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20</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 C, Hunt P, </a:t>
            </a:r>
            <a:r>
              <a:rPr lang="en-US" dirty="0" err="1" smtClean="0"/>
              <a:t>Kann</a:t>
            </a:r>
            <a:r>
              <a:rPr lang="en-US" dirty="0" smtClean="0"/>
              <a:t> L, Kolbe L, Patterson B, Wechsler H. Building a healthier future through school health programs, in Centers for Disease Control and Prevention. Promising Practices in Chronic Disease Prevention and Control: A Public Health Framework for Action. Atlanta, GA: Department of Health and Human Services. 2003. Online: http://</a:t>
            </a:r>
            <a:r>
              <a:rPr lang="en-US" dirty="0" err="1" smtClean="0"/>
              <a:t>www.cdc.gov</a:t>
            </a:r>
            <a:r>
              <a:rPr lang="en-US" dirty="0" smtClean="0"/>
              <a:t>/</a:t>
            </a:r>
            <a:r>
              <a:rPr lang="en-US" dirty="0" err="1" smtClean="0"/>
              <a:t>nccdphp</a:t>
            </a:r>
            <a:r>
              <a:rPr lang="en-US" dirty="0" smtClean="0"/>
              <a:t>/</a:t>
            </a:r>
            <a:r>
              <a:rPr lang="en-US" dirty="0" err="1" smtClean="0"/>
              <a:t>promising_practices</a:t>
            </a:r>
            <a:r>
              <a:rPr lang="en-US" dirty="0" smtClean="0"/>
              <a:t>/</a:t>
            </a:r>
            <a:r>
              <a:rPr lang="en-US" dirty="0" err="1" smtClean="0"/>
              <a:t>school_health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21</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(2011). </a:t>
            </a:r>
            <a:r>
              <a:rPr lang="en-US" i="1" dirty="0" smtClean="0"/>
              <a:t>Obesity and overweight </a:t>
            </a:r>
            <a:r>
              <a:rPr lang="en-US" dirty="0" smtClean="0"/>
              <a:t>(Factsheet 311). Retrieved March 3, 2008, from </a:t>
            </a:r>
            <a:r>
              <a:rPr lang="en-US" dirty="0" err="1" smtClean="0"/>
              <a:t>www.who.int</a:t>
            </a:r>
            <a:r>
              <a:rPr lang="en-US" dirty="0" smtClean="0"/>
              <a:t>/</a:t>
            </a:r>
            <a:r>
              <a:rPr lang="en-US" dirty="0" err="1" smtClean="0"/>
              <a:t>mediacen</a:t>
            </a:r>
            <a:r>
              <a:rPr lang="en-US" dirty="0" smtClean="0"/>
              <a:t>- </a:t>
            </a:r>
            <a:r>
              <a:rPr lang="en-US" dirty="0" err="1" smtClean="0"/>
              <a:t>tre</a:t>
            </a:r>
            <a:r>
              <a:rPr lang="en-US" dirty="0" smtClean="0"/>
              <a:t>/factsheets/fs311/en/</a:t>
            </a:r>
            <a:r>
              <a:rPr lang="en-US" dirty="0" err="1" smtClean="0"/>
              <a:t>index.html</a:t>
            </a:r>
            <a:r>
              <a:rPr lang="en-US" dirty="0" smtClean="0"/>
              <a:t>.</a:t>
            </a:r>
          </a:p>
          <a:p>
            <a:endParaRPr lang="hu-HU" dirty="0" smtClean="0"/>
          </a:p>
          <a:p>
            <a:r>
              <a:rPr lang="hu-HU" dirty="0" smtClean="0"/>
              <a:t>Image Courtesy</a:t>
            </a:r>
            <a:r>
              <a:rPr lang="hu-HU" baseline="0" dirty="0" smtClean="0"/>
              <a:t> of: http://resources0.news.com.au/images/2010/06/29/1225885/606968-overweight-children.jpg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3</a:t>
            </a:fld>
            <a:endParaRPr lang="en-US"/>
          </a:p>
        </p:txBody>
      </p:sp>
    </p:spTree>
    <p:extLst>
      <p:ext uri="{BB962C8B-B14F-4D97-AF65-F5344CB8AC3E}">
        <p14:creationId xmlns:p14="http://schemas.microsoft.com/office/powerpoint/2010/main" val="294524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Smart Move More North Carolina. Energizers for elementary school.</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22</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(2010). WHO Global Info Database. Retrieved January 12, 2011, from https://</a:t>
            </a:r>
            <a:r>
              <a:rPr lang="en-US" dirty="0" err="1" smtClean="0"/>
              <a:t>apps.who.int</a:t>
            </a:r>
            <a:r>
              <a:rPr lang="en-US" dirty="0" smtClean="0"/>
              <a:t>/</a:t>
            </a:r>
            <a:r>
              <a:rPr lang="en-US" dirty="0" err="1" smtClean="0"/>
              <a:t>infobase</a:t>
            </a:r>
            <a:r>
              <a:rPr lang="en-US" dirty="0" smtClean="0"/>
              <a:t>/ </a:t>
            </a:r>
            <a:r>
              <a:rPr lang="en-US" dirty="0" err="1" smtClean="0"/>
              <a:t>Comparisons.aspx?l</a:t>
            </a:r>
            <a:r>
              <a:rPr lang="en-US" dirty="0" smtClean="0"/>
              <a:t>=&amp;</a:t>
            </a:r>
            <a:r>
              <a:rPr lang="en-US" dirty="0" err="1" smtClean="0"/>
              <a:t>NodeVal</a:t>
            </a:r>
            <a:r>
              <a:rPr lang="en-US" dirty="0" smtClean="0"/>
              <a:t>=WGIE_ BMI_5_cd.0704&amp;DO=1&amp;DDLReg=ALL&amp; </a:t>
            </a:r>
            <a:r>
              <a:rPr lang="en-US" dirty="0" err="1" smtClean="0"/>
              <a:t>DDLSex</a:t>
            </a:r>
            <a:r>
              <a:rPr lang="en-US" dirty="0" smtClean="0"/>
              <a:t>=1&amp;DDLAgeGrp=15-100&amp;DDLYear= 2010&amp;DDLMethod=INTMDCTM&amp; </a:t>
            </a:r>
            <a:r>
              <a:rPr lang="en-US" dirty="0" err="1" smtClean="0"/>
              <a:t>DDLCateNum</a:t>
            </a:r>
            <a:r>
              <a:rPr lang="en-US" dirty="0" smtClean="0"/>
              <a:t>=6&amp;TxtBxCtmNum=20,35,50, 65,80&amp;CBLC1=ON&amp;CBLC3=ON&amp;CBLC4= ON&amp;CBLC6=ON&amp;CBLC8=ON&amp;CBLC10= </a:t>
            </a:r>
            <a:r>
              <a:rPr lang="en-US" dirty="0" err="1" smtClean="0"/>
              <a:t>ON&amp;DDLMapsize</a:t>
            </a:r>
            <a:r>
              <a:rPr lang="en-US" dirty="0" smtClean="0"/>
              <a:t>=800x480&amp;DDLMapLabels =</a:t>
            </a:r>
            <a:r>
              <a:rPr lang="en-US" dirty="0" err="1" smtClean="0"/>
              <a:t>none&amp;DDLTmpRangBK</a:t>
            </a:r>
            <a:r>
              <a:rPr lang="en-US" dirty="0" smtClean="0"/>
              <a:t>=0&amp; </a:t>
            </a:r>
            <a:r>
              <a:rPr lang="en-US" dirty="0" err="1" smtClean="0"/>
              <a:t>DDLTmpColor</a:t>
            </a:r>
            <a:r>
              <a:rPr lang="en-US" dirty="0" smtClean="0"/>
              <a:t>=-3342388.</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5</a:t>
            </a:fld>
            <a:endParaRPr lang="en-US"/>
          </a:p>
        </p:txBody>
      </p:sp>
    </p:spTree>
    <p:extLst>
      <p:ext uri="{BB962C8B-B14F-4D97-AF65-F5344CB8AC3E}">
        <p14:creationId xmlns:p14="http://schemas.microsoft.com/office/powerpoint/2010/main" val="366389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6</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7</a:t>
            </a:fld>
            <a:endParaRPr lang="en-US"/>
          </a:p>
        </p:txBody>
      </p:sp>
    </p:spTree>
    <p:extLst>
      <p:ext uri="{BB962C8B-B14F-4D97-AF65-F5344CB8AC3E}">
        <p14:creationId xmlns:p14="http://schemas.microsoft.com/office/powerpoint/2010/main" val="240507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8</a:t>
            </a:fld>
            <a:endParaRPr lang="en-US"/>
          </a:p>
        </p:txBody>
      </p:sp>
    </p:spTree>
    <p:extLst>
      <p:ext uri="{BB962C8B-B14F-4D97-AF65-F5344CB8AC3E}">
        <p14:creationId xmlns:p14="http://schemas.microsoft.com/office/powerpoint/2010/main" val="11616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9</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10</a:t>
            </a:fld>
            <a:endParaRPr lang="en-US"/>
          </a:p>
        </p:txBody>
      </p:sp>
    </p:spTree>
    <p:extLst>
      <p:ext uri="{BB962C8B-B14F-4D97-AF65-F5344CB8AC3E}">
        <p14:creationId xmlns:p14="http://schemas.microsoft.com/office/powerpoint/2010/main" val="129052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 Control and Prevention. (2010). The association between school-based physical activity, including physical education, and academic performance. Atlanta, GA: U S Department of Health and Human Services.</a:t>
            </a:r>
            <a:endParaRPr lang="hu-HU" dirty="0" smtClean="0"/>
          </a:p>
          <a:p>
            <a:r>
              <a:rPr lang="hu-HU" dirty="0" smtClean="0"/>
              <a:t>Image Courtesy</a:t>
            </a:r>
            <a:r>
              <a:rPr lang="hu-HU" baseline="0" dirty="0" smtClean="0"/>
              <a:t> of: http://3.bp.blogspot.com/_KdcWntyPmeg/TUS5y3D365I/AAAAAAAAA5w/i-su8bkgDHg/s1600/Photo+of+Juvenile+Physical+Fitness+Program.jpg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11</a:t>
            </a:fld>
            <a:endParaRPr lang="en-US"/>
          </a:p>
        </p:txBody>
      </p:sp>
    </p:spTree>
    <p:extLst>
      <p:ext uri="{BB962C8B-B14F-4D97-AF65-F5344CB8AC3E}">
        <p14:creationId xmlns:p14="http://schemas.microsoft.com/office/powerpoint/2010/main" val="375972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8418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66361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24137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12892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3362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1484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649CFD-AAD7-E949-9579-B2EBC110AEB7}" type="datetimeFigureOut">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79430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49CFD-AAD7-E949-9579-B2EBC110AEB7}" type="datetimeFigureOut">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402514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49CFD-AAD7-E949-9579-B2EBC110AEB7}" type="datetimeFigureOut">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8335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96568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9371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9CFD-AAD7-E949-9579-B2EBC110AEB7}" type="datetimeFigureOut">
              <a:rPr lang="en-US" smtClean="0"/>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28435-B733-0E44-97D7-0A6E511AC4AD}" type="slidenum">
              <a:rPr lang="en-US" smtClean="0"/>
              <a:t>‹#›</a:t>
            </a:fld>
            <a:endParaRPr lang="en-US"/>
          </a:p>
        </p:txBody>
      </p:sp>
    </p:spTree>
    <p:extLst>
      <p:ext uri="{BB962C8B-B14F-4D97-AF65-F5344CB8AC3E}">
        <p14:creationId xmlns:p14="http://schemas.microsoft.com/office/powerpoint/2010/main" val="159836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581025"/>
            <a:ext cx="7772400" cy="1470025"/>
          </a:xfrm>
        </p:spPr>
        <p:txBody>
          <a:bodyPr>
            <a:normAutofit/>
          </a:bodyPr>
          <a:lstStyle/>
          <a:p>
            <a:r>
              <a:rPr lang="en-US" b="1" dirty="0" smtClean="0">
                <a:latin typeface="+mj-lt"/>
                <a:cs typeface="Cambria"/>
              </a:rPr>
              <a:t>Promote Physical Activity in the School</a:t>
            </a:r>
            <a:endParaRPr lang="en-US" dirty="0">
              <a:latin typeface="+mj-lt"/>
            </a:endParaRPr>
          </a:p>
        </p:txBody>
      </p:sp>
      <p:sp>
        <p:nvSpPr>
          <p:cNvPr id="3" name="Subtitle 2"/>
          <p:cNvSpPr>
            <a:spLocks noGrp="1"/>
          </p:cNvSpPr>
          <p:nvPr>
            <p:ph type="subTitle" idx="1"/>
          </p:nvPr>
        </p:nvSpPr>
        <p:spPr/>
        <p:txBody>
          <a:bodyPr/>
          <a:lstStyle/>
          <a:p>
            <a:endParaRPr lang="en-US" dirty="0"/>
          </a:p>
        </p:txBody>
      </p:sp>
      <p:pic>
        <p:nvPicPr>
          <p:cNvPr id="5" name="Picture 4" descr="pic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9" y="1922630"/>
            <a:ext cx="8633820" cy="4935370"/>
          </a:xfrm>
          <a:prstGeom prst="rect">
            <a:avLst/>
          </a:prstGeom>
        </p:spPr>
      </p:pic>
    </p:spTree>
    <p:extLst>
      <p:ext uri="{BB962C8B-B14F-4D97-AF65-F5344CB8AC3E}">
        <p14:creationId xmlns:p14="http://schemas.microsoft.com/office/powerpoint/2010/main" val="297922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is the involvement of parents and </a:t>
            </a:r>
            <a:r>
              <a:rPr lang="en-US" b="1" dirty="0">
                <a:latin typeface="+mj-lt"/>
              </a:rPr>
              <a:t>c</a:t>
            </a:r>
            <a:r>
              <a:rPr lang="en-US" b="1" dirty="0" smtClean="0">
                <a:latin typeface="+mj-lt"/>
              </a:rPr>
              <a:t>ommunity?</a:t>
            </a:r>
            <a:endParaRPr lang="en-US" b="1" dirty="0">
              <a:latin typeface="+mj-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9885" y="1611993"/>
            <a:ext cx="7373257" cy="416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63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a:xfrm>
            <a:off x="663434" y="1411590"/>
            <a:ext cx="7691377" cy="3090944"/>
          </a:xfrm>
        </p:spPr>
        <p:txBody>
          <a:bodyPr>
            <a:normAutofit/>
          </a:bodyPr>
          <a:lstStyle/>
          <a:p>
            <a:pPr marL="0" lvl="0" indent="0">
              <a:buNone/>
            </a:pPr>
            <a:r>
              <a:rPr lang="en-US" dirty="0">
                <a:latin typeface="+mj-lt"/>
                <a:cs typeface="Cambria"/>
              </a:rPr>
              <a:t>School-based physical activity programs, such as physical education, recess, classroom-based physical activity and extracurricular physical activity, are shown to have positive mental health and academic benefits for children and adolescents.</a:t>
            </a:r>
          </a:p>
          <a:p>
            <a:endParaRPr lang="en-US" dirty="0">
              <a:latin typeface="+mj-lt"/>
            </a:endParaRPr>
          </a:p>
        </p:txBody>
      </p:sp>
      <p:pic>
        <p:nvPicPr>
          <p:cNvPr id="2050" name="Picture 2" descr="C:\Users\CCC Laptop\Desktop\Photo of Juvenile Physical Fitness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341" y="4305782"/>
            <a:ext cx="3579931" cy="23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Poor dietary habits during childhood and adolescence also increase the risk of disease, unhealthy behaviors associated with weight gain during adulthood, adult overweight or obesity, and aberrant emotional and cognitive development</a:t>
            </a:r>
          </a:p>
          <a:p>
            <a:endParaRPr lang="en-US" dirty="0">
              <a:latin typeface="+mj-lt"/>
            </a:endParaRPr>
          </a:p>
        </p:txBody>
      </p:sp>
    </p:spTree>
    <p:extLst>
      <p:ext uri="{BB962C8B-B14F-4D97-AF65-F5344CB8AC3E}">
        <p14:creationId xmlns:p14="http://schemas.microsoft.com/office/powerpoint/2010/main" val="2361839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Health and Academic Achievement</a:t>
            </a:r>
            <a:endParaRPr lang="en-US" b="1" dirty="0">
              <a:latin typeface="+mj-lt"/>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7823" y="1417638"/>
            <a:ext cx="64561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54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j-lt"/>
              </a:rPr>
              <a:t>Health and Academic Achievement</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0113" y="1600200"/>
            <a:ext cx="59237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17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mj-lt"/>
              <a:cs typeface="Cambria"/>
            </a:endParaRPr>
          </a:p>
          <a:p>
            <a:pPr marL="0" indent="0">
              <a:buNone/>
            </a:pPr>
            <a:r>
              <a:rPr lang="en-US" b="1" dirty="0" smtClean="0">
                <a:latin typeface="+mj-lt"/>
                <a:cs typeface="Cambria"/>
              </a:rPr>
              <a:t>Create </a:t>
            </a:r>
            <a:r>
              <a:rPr lang="en-US" b="1" dirty="0">
                <a:latin typeface="+mj-lt"/>
                <a:cs typeface="Cambria"/>
              </a:rPr>
              <a:t>mandatory structured physical education for 30 minutes/day </a:t>
            </a:r>
            <a:endParaRPr lang="en-US" dirty="0">
              <a:latin typeface="+mj-lt"/>
              <a:cs typeface="Cambria"/>
            </a:endParaRPr>
          </a:p>
          <a:p>
            <a:pPr marL="0" indent="0">
              <a:buNone/>
            </a:pPr>
            <a:r>
              <a:rPr lang="en-US" dirty="0">
                <a:latin typeface="+mj-lt"/>
                <a:cs typeface="Cambria"/>
              </a:rPr>
              <a:t>Physical activity should meet the needs and interests of all students. Federal and state policies should be enacted to increase the quality and quantity of physical education in schools. </a:t>
            </a:r>
          </a:p>
        </p:txBody>
      </p:sp>
    </p:spTree>
    <p:extLst>
      <p:ext uri="{BB962C8B-B14F-4D97-AF65-F5344CB8AC3E}">
        <p14:creationId xmlns:p14="http://schemas.microsoft.com/office/powerpoint/2010/main" val="4813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Participating in regular school physical education increases the likelihood that children will maintain moderate to vigorous physical activity.</a:t>
            </a:r>
          </a:p>
          <a:p>
            <a:endParaRPr lang="en-US"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078" y="3449256"/>
            <a:ext cx="3222826" cy="241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13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mj-lt"/>
              <a:cs typeface="Cambria"/>
            </a:endParaRPr>
          </a:p>
          <a:p>
            <a:pPr marL="0" indent="0">
              <a:buNone/>
            </a:pPr>
            <a:r>
              <a:rPr lang="en-US" b="1" dirty="0">
                <a:latin typeface="+mj-lt"/>
                <a:cs typeface="Cambria"/>
              </a:rPr>
              <a:t>Enact policies that make investments and support sport activities</a:t>
            </a:r>
            <a:r>
              <a:rPr lang="en-US" dirty="0">
                <a:latin typeface="+mj-lt"/>
                <a:cs typeface="Cambria"/>
              </a:rPr>
              <a:t> </a:t>
            </a:r>
            <a:endParaRPr lang="en-US" dirty="0" smtClean="0">
              <a:latin typeface="+mj-lt"/>
              <a:cs typeface="Cambria"/>
            </a:endParaRPr>
          </a:p>
          <a:p>
            <a:pPr marL="0" indent="0">
              <a:buNone/>
            </a:pPr>
            <a:r>
              <a:rPr lang="en-US" dirty="0" smtClean="0">
                <a:latin typeface="+mj-lt"/>
                <a:cs typeface="Cambria"/>
              </a:rPr>
              <a:t>Policies </a:t>
            </a:r>
            <a:r>
              <a:rPr lang="en-US" dirty="0">
                <a:latin typeface="+mj-lt"/>
                <a:cs typeface="Cambria"/>
              </a:rPr>
              <a:t>that increase the number of mandatory physical education, variety of education and sports classes, and ensure that physical education teachers are well qualified and properly trained are ways that policies can promote physical activity at schools. </a:t>
            </a:r>
          </a:p>
        </p:txBody>
      </p:sp>
    </p:spTree>
    <p:extLst>
      <p:ext uri="{BB962C8B-B14F-4D97-AF65-F5344CB8AC3E}">
        <p14:creationId xmlns:p14="http://schemas.microsoft.com/office/powerpoint/2010/main" val="347073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One study of school initiatives that encouraged children to walk or ride their bikes to school found that boys who walked to school expended 44 more calories and girls expended 33 more calories per day than children who rode the bus or were driven to school.</a:t>
            </a:r>
          </a:p>
          <a:p>
            <a:endParaRPr lang="en-US" dirty="0">
              <a:latin typeface="+mj-lt"/>
            </a:endParaRPr>
          </a:p>
        </p:txBody>
      </p:sp>
    </p:spTree>
    <p:extLst>
      <p:ext uri="{BB962C8B-B14F-4D97-AF65-F5344CB8AC3E}">
        <p14:creationId xmlns:p14="http://schemas.microsoft.com/office/powerpoint/2010/main" val="302546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a:latin typeface="+mj-lt"/>
                <a:cs typeface="Cambria"/>
              </a:rPr>
              <a:t>What are ways we can promote physical activity in schools? </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92500" lnSpcReduction="10000"/>
          </a:bodyPr>
          <a:lstStyle/>
          <a:p>
            <a:pPr marL="0" lvl="0" indent="0">
              <a:buNone/>
            </a:pPr>
            <a:r>
              <a:rPr lang="en-US" i="1" dirty="0" smtClean="0">
                <a:latin typeface="+mj-lt"/>
                <a:cs typeface="Cambria"/>
              </a:rPr>
              <a:t>A Successful </a:t>
            </a:r>
            <a:r>
              <a:rPr lang="en-US" i="1" dirty="0">
                <a:latin typeface="+mj-lt"/>
                <a:cs typeface="Cambria"/>
              </a:rPr>
              <a:t>E</a:t>
            </a:r>
            <a:r>
              <a:rPr lang="en-US" i="1" dirty="0" smtClean="0">
                <a:latin typeface="+mj-lt"/>
                <a:cs typeface="Cambria"/>
              </a:rPr>
              <a:t>xample: </a:t>
            </a:r>
            <a:endParaRPr lang="en-US" dirty="0" smtClean="0">
              <a:latin typeface="+mj-lt"/>
              <a:cs typeface="Cambria"/>
            </a:endParaRPr>
          </a:p>
          <a:p>
            <a:pPr marL="0" indent="0">
              <a:buNone/>
            </a:pPr>
            <a:r>
              <a:rPr lang="en-US" b="1" dirty="0">
                <a:latin typeface="+mj-lt"/>
                <a:cs typeface="Cambria"/>
              </a:rPr>
              <a:t>Case Study: Michigan Model Local Wellness Policy </a:t>
            </a:r>
            <a:endParaRPr lang="en-US" dirty="0">
              <a:latin typeface="+mj-lt"/>
              <a:cs typeface="Cambria"/>
            </a:endParaRPr>
          </a:p>
          <a:p>
            <a:pPr marL="0" indent="0">
              <a:buNone/>
            </a:pPr>
            <a:r>
              <a:rPr lang="en-US" dirty="0">
                <a:latin typeface="+mj-lt"/>
                <a:cs typeface="Cambria"/>
              </a:rPr>
              <a:t>The state of Michigan provides a model local wellness policy for its school districts. The state recognizes the importance of physical and social activity in education. The local wellness policy provides guidelines for a quality physical activity program and includes a framework for recess before lunch and rewarding good behavior with extra breaks for physical activity instead of snacks. </a:t>
            </a:r>
            <a:endParaRPr lang="en-US" dirty="0" smtClean="0">
              <a:latin typeface="+mj-lt"/>
              <a:cs typeface="Cambria"/>
            </a:endParaRPr>
          </a:p>
          <a:p>
            <a:pPr marL="0" indent="0">
              <a:buNone/>
            </a:pPr>
            <a:r>
              <a:rPr lang="en-US" dirty="0" smtClean="0">
                <a:latin typeface="+mj-lt"/>
                <a:cs typeface="Cambria"/>
                <a:sym typeface="Wingdings"/>
              </a:rPr>
              <a:t></a:t>
            </a:r>
            <a:r>
              <a:rPr lang="en-US" dirty="0" smtClean="0">
                <a:latin typeface="+mj-lt"/>
                <a:cs typeface="Cambria"/>
              </a:rPr>
              <a:t>  </a:t>
            </a:r>
            <a:r>
              <a:rPr lang="en-US" u="sng" dirty="0">
                <a:latin typeface="+mj-lt"/>
                <a:cs typeface="Cambria"/>
              </a:rPr>
              <a:t>Michigan Model Local Wellness </a:t>
            </a:r>
            <a:r>
              <a:rPr lang="en-US" u="sng" dirty="0" smtClean="0">
                <a:latin typeface="+mj-lt"/>
                <a:cs typeface="Cambria"/>
              </a:rPr>
              <a:t>Policy</a:t>
            </a:r>
            <a:endParaRPr lang="en-US" dirty="0">
              <a:latin typeface="+mj-lt"/>
              <a:cs typeface="Cambria"/>
            </a:endParaRPr>
          </a:p>
        </p:txBody>
      </p:sp>
    </p:spTree>
    <p:extLst>
      <p:ext uri="{BB962C8B-B14F-4D97-AF65-F5344CB8AC3E}">
        <p14:creationId xmlns:p14="http://schemas.microsoft.com/office/powerpoint/2010/main" val="1630726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What you should know</a:t>
            </a:r>
            <a:endParaRPr lang="en-US" b="1" dirty="0">
              <a:latin typeface="+mj-lt"/>
              <a:cs typeface="Cambria"/>
            </a:endParaRPr>
          </a:p>
        </p:txBody>
      </p:sp>
      <p:sp>
        <p:nvSpPr>
          <p:cNvPr id="3" name="Content Placeholder 2"/>
          <p:cNvSpPr>
            <a:spLocks noGrp="1"/>
          </p:cNvSpPr>
          <p:nvPr>
            <p:ph idx="1"/>
          </p:nvPr>
        </p:nvSpPr>
        <p:spPr>
          <a:xfrm>
            <a:off x="457200" y="1417638"/>
            <a:ext cx="8404952" cy="5160334"/>
          </a:xfrm>
        </p:spPr>
        <p:txBody>
          <a:bodyPr>
            <a:normAutofit fontScale="77500" lnSpcReduction="20000"/>
          </a:bodyPr>
          <a:lstStyle/>
          <a:p>
            <a:pPr>
              <a:buFont typeface="Wingdings" charset="2"/>
              <a:buChar char="ü"/>
            </a:pPr>
            <a:r>
              <a:rPr lang="en-US" dirty="0" smtClean="0">
                <a:latin typeface="+mj-lt"/>
                <a:cs typeface="Cambria"/>
              </a:rPr>
              <a:t>The environments in most island communities no longer promote physical activity. </a:t>
            </a:r>
          </a:p>
          <a:p>
            <a:pPr>
              <a:buFont typeface="Wingdings" charset="2"/>
              <a:buChar char="ü"/>
            </a:pPr>
            <a:endParaRPr lang="en-US" dirty="0" smtClean="0">
              <a:latin typeface="+mj-lt"/>
              <a:cs typeface="Cambria"/>
            </a:endParaRPr>
          </a:p>
          <a:p>
            <a:pPr>
              <a:buFont typeface="Wingdings" charset="2"/>
              <a:buChar char="ü"/>
            </a:pPr>
            <a:r>
              <a:rPr lang="en-US" dirty="0" smtClean="0">
                <a:latin typeface="+mj-lt"/>
                <a:cs typeface="Cambria"/>
              </a:rPr>
              <a:t>Most </a:t>
            </a:r>
            <a:r>
              <a:rPr lang="en-US" dirty="0">
                <a:latin typeface="+mj-lt"/>
                <a:cs typeface="Cambria"/>
              </a:rPr>
              <a:t>schools and workplaces do little to encourage or value movement. Sedentary lifestyles often result in much poorer health due to NCDs. </a:t>
            </a:r>
            <a:endParaRPr lang="en-US" dirty="0" smtClean="0">
              <a:latin typeface="+mj-lt"/>
              <a:cs typeface="Cambria"/>
            </a:endParaRPr>
          </a:p>
          <a:p>
            <a:pPr>
              <a:buFont typeface="Wingdings" charset="2"/>
              <a:buChar char="ü"/>
            </a:pPr>
            <a:endParaRPr lang="en-US" dirty="0" smtClean="0">
              <a:latin typeface="+mj-lt"/>
              <a:cs typeface="Cambria"/>
            </a:endParaRPr>
          </a:p>
          <a:p>
            <a:pPr lvl="0">
              <a:buFont typeface="Wingdings" charset="2"/>
              <a:buChar char="ü"/>
            </a:pPr>
            <a:r>
              <a:rPr lang="en-US" dirty="0">
                <a:latin typeface="+mj-lt"/>
                <a:cs typeface="Cambria"/>
              </a:rPr>
              <a:t>A large number of school-aged children are physically inactive or insufficiently active. </a:t>
            </a:r>
            <a:endParaRPr lang="en-US" dirty="0" smtClean="0">
              <a:latin typeface="+mj-lt"/>
              <a:cs typeface="Cambria"/>
            </a:endParaRPr>
          </a:p>
          <a:p>
            <a:pPr lvl="0">
              <a:buFont typeface="Wingdings" charset="2"/>
              <a:buChar char="ü"/>
            </a:pPr>
            <a:endParaRPr lang="en-US" dirty="0" smtClean="0">
              <a:latin typeface="+mj-lt"/>
              <a:cs typeface="Cambria"/>
            </a:endParaRPr>
          </a:p>
          <a:p>
            <a:pPr lvl="0">
              <a:buFont typeface="Wingdings" charset="2"/>
              <a:buChar char="ü"/>
            </a:pPr>
            <a:r>
              <a:rPr lang="en-US" dirty="0" smtClean="0">
                <a:latin typeface="+mj-lt"/>
                <a:cs typeface="Cambria"/>
              </a:rPr>
              <a:t>The </a:t>
            </a:r>
            <a:r>
              <a:rPr lang="en-US" dirty="0">
                <a:latin typeface="+mj-lt"/>
                <a:cs typeface="Cambria"/>
              </a:rPr>
              <a:t>current generation of island children is the most obese in island history and may have worse health outcomes and shorter lives than their parents. This is due in part to lack of physical activity. </a:t>
            </a:r>
            <a:endParaRPr lang="en-US" dirty="0" smtClean="0">
              <a:latin typeface="+mj-lt"/>
              <a:cs typeface="Cambria"/>
            </a:endParaRPr>
          </a:p>
        </p:txBody>
      </p:sp>
    </p:spTree>
    <p:extLst>
      <p:ext uri="{BB962C8B-B14F-4D97-AF65-F5344CB8AC3E}">
        <p14:creationId xmlns:p14="http://schemas.microsoft.com/office/powerpoint/2010/main" val="209252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a:xfrm>
            <a:off x="457200" y="1600200"/>
            <a:ext cx="8229600" cy="4792276"/>
          </a:xfrm>
        </p:spPr>
        <p:txBody>
          <a:bodyPr>
            <a:normAutofit fontScale="92500" lnSpcReduction="10000"/>
          </a:bodyPr>
          <a:lstStyle/>
          <a:p>
            <a:pPr marL="0" indent="0">
              <a:buNone/>
            </a:pPr>
            <a:endParaRPr lang="en-US" sz="1400" b="1" dirty="0">
              <a:latin typeface="+mj-lt"/>
              <a:cs typeface="Cambria"/>
            </a:endParaRPr>
          </a:p>
          <a:p>
            <a:pPr marL="0" indent="0">
              <a:buNone/>
            </a:pPr>
            <a:r>
              <a:rPr lang="en-US" b="1" dirty="0" smtClean="0">
                <a:latin typeface="+mj-lt"/>
                <a:cs typeface="Cambria"/>
              </a:rPr>
              <a:t>School </a:t>
            </a:r>
            <a:r>
              <a:rPr lang="en-US" b="1" dirty="0">
                <a:latin typeface="+mj-lt"/>
                <a:cs typeface="Cambria"/>
              </a:rPr>
              <a:t>administrations and national government to provide resources for school-based physical activity programs.</a:t>
            </a:r>
            <a:r>
              <a:rPr lang="en-US" baseline="30000" dirty="0">
                <a:latin typeface="+mj-lt"/>
                <a:cs typeface="Cambria"/>
              </a:rPr>
              <a:t> </a:t>
            </a:r>
            <a:endParaRPr lang="en-US" dirty="0">
              <a:latin typeface="+mj-lt"/>
              <a:cs typeface="Cambria"/>
            </a:endParaRPr>
          </a:p>
          <a:p>
            <a:pPr marL="0" indent="0">
              <a:buNone/>
            </a:pPr>
            <a:r>
              <a:rPr lang="en-US" dirty="0" smtClean="0">
                <a:latin typeface="+mj-lt"/>
                <a:cs typeface="Cambria"/>
              </a:rPr>
              <a:t>School </a:t>
            </a:r>
            <a:r>
              <a:rPr lang="en-US" dirty="0">
                <a:latin typeface="+mj-lt"/>
                <a:cs typeface="Cambria"/>
              </a:rPr>
              <a:t>administrations and national government should ensure that extracurricular activities have adequate facilities and sports equipment. Government can create grants and provide technical assistance to help schools implement clubs, recess, intramural sports, and campaigns for walking and activity. </a:t>
            </a:r>
          </a:p>
        </p:txBody>
      </p:sp>
    </p:spTree>
    <p:extLst>
      <p:ext uri="{BB962C8B-B14F-4D97-AF65-F5344CB8AC3E}">
        <p14:creationId xmlns:p14="http://schemas.microsoft.com/office/powerpoint/2010/main" val="1598527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a:xfrm>
            <a:off x="457200" y="1600200"/>
            <a:ext cx="8229600" cy="4792276"/>
          </a:xfrm>
        </p:spPr>
        <p:txBody>
          <a:bodyPr>
            <a:normAutofit fontScale="92500"/>
          </a:bodyPr>
          <a:lstStyle/>
          <a:p>
            <a:pPr marL="0" indent="0">
              <a:buNone/>
            </a:pPr>
            <a:endParaRPr lang="en-US" sz="1400" b="1" dirty="0">
              <a:latin typeface="+mj-lt"/>
              <a:cs typeface="Cambria"/>
            </a:endParaRPr>
          </a:p>
          <a:p>
            <a:pPr marL="0" indent="0">
              <a:buNone/>
            </a:pPr>
            <a:r>
              <a:rPr lang="en-US" b="1" dirty="0">
                <a:latin typeface="+mj-lt"/>
                <a:cs typeface="Cambria"/>
              </a:rPr>
              <a:t>Non-governmental organizations to develop programs that can be used by schools </a:t>
            </a:r>
            <a:endParaRPr lang="en-US" dirty="0">
              <a:latin typeface="+mj-lt"/>
              <a:cs typeface="Cambria"/>
            </a:endParaRPr>
          </a:p>
          <a:p>
            <a:pPr marL="0" indent="0">
              <a:buNone/>
            </a:pPr>
            <a:r>
              <a:rPr lang="en-US" dirty="0">
                <a:latin typeface="+mj-lt"/>
                <a:cs typeface="Cambria"/>
              </a:rPr>
              <a:t>Collaborative strategies are important to building healthy schools and assisting them in implementing programs to increase physical activity among students. Organizations can provide schools with the tools they need to educate students and implement potential programs that may help while fostering community-school partnerships. </a:t>
            </a:r>
          </a:p>
        </p:txBody>
      </p:sp>
    </p:spTree>
    <p:extLst>
      <p:ext uri="{BB962C8B-B14F-4D97-AF65-F5344CB8AC3E}">
        <p14:creationId xmlns:p14="http://schemas.microsoft.com/office/powerpoint/2010/main" val="967656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a:latin typeface="+mj-lt"/>
                <a:cs typeface="Cambria"/>
              </a:rPr>
              <a:t>What are ways we can promote physical activity in schools? </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92500" lnSpcReduction="20000"/>
          </a:bodyPr>
          <a:lstStyle/>
          <a:p>
            <a:pPr marL="0" indent="0">
              <a:buNone/>
            </a:pPr>
            <a:r>
              <a:rPr lang="en-US" i="1" dirty="0" smtClean="0">
                <a:latin typeface="+mj-lt"/>
                <a:cs typeface="Cambria"/>
              </a:rPr>
              <a:t>A Successful Example: </a:t>
            </a:r>
          </a:p>
          <a:p>
            <a:pPr marL="0" indent="0">
              <a:buNone/>
            </a:pPr>
            <a:r>
              <a:rPr lang="en-US" b="1" dirty="0">
                <a:latin typeface="+mj-lt"/>
                <a:cs typeface="Cambria"/>
              </a:rPr>
              <a:t>Case Study: North Carolina Energizers</a:t>
            </a:r>
            <a:endParaRPr lang="en-US" dirty="0">
              <a:latin typeface="+mj-lt"/>
              <a:cs typeface="Cambria"/>
            </a:endParaRPr>
          </a:p>
          <a:p>
            <a:pPr marL="0" indent="0">
              <a:buNone/>
            </a:pPr>
            <a:r>
              <a:rPr lang="en-US" dirty="0" smtClean="0">
                <a:latin typeface="+mj-lt"/>
                <a:cs typeface="Cambria"/>
              </a:rPr>
              <a:t>East </a:t>
            </a:r>
            <a:r>
              <a:rPr lang="en-US" dirty="0">
                <a:latin typeface="+mj-lt"/>
                <a:cs typeface="Cambria"/>
              </a:rPr>
              <a:t>Carolina University Activity Promotion Laboratory in collaboration with other community and organizations formed a pilot to develop the “Energizers” short 10 minute activities that classroom teachers can use to incorporate physical activity within the classroom. Activities include acting out scenes from a story, learning fire safety through a stop, drop and roll exercise and a physical activity twist to the 12 days of Christmas. The pilot has been a success at incorporating activity into learning. </a:t>
            </a:r>
          </a:p>
        </p:txBody>
      </p:sp>
    </p:spTree>
    <p:extLst>
      <p:ext uri="{BB962C8B-B14F-4D97-AF65-F5344CB8AC3E}">
        <p14:creationId xmlns:p14="http://schemas.microsoft.com/office/powerpoint/2010/main" val="31622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Who </a:t>
            </a:r>
            <a:r>
              <a:rPr lang="en-US" b="1" dirty="0">
                <a:latin typeface="+mj-lt"/>
                <a:cs typeface="Cambria"/>
              </a:rPr>
              <a:t>can I contact for more information?</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a:t>Boden</a:t>
            </a:r>
            <a:r>
              <a:rPr lang="en-US" dirty="0"/>
              <a:t> Institute of Obesity, Nutrition and Exercise and Prevention Research Collaboration</a:t>
            </a:r>
          </a:p>
          <a:p>
            <a:pPr marL="0" indent="0">
              <a:buNone/>
            </a:pPr>
            <a:r>
              <a:rPr lang="en-US" dirty="0"/>
              <a:t>University of Sydney</a:t>
            </a:r>
          </a:p>
          <a:p>
            <a:pPr marL="0" indent="0">
              <a:buNone/>
            </a:pPr>
            <a:r>
              <a:rPr lang="en-US" dirty="0"/>
              <a:t>Sydney,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endParaRPr lang="en-US" dirty="0"/>
          </a:p>
        </p:txBody>
      </p:sp>
    </p:spTree>
    <p:extLst>
      <p:ext uri="{BB962C8B-B14F-4D97-AF65-F5344CB8AC3E}">
        <p14:creationId xmlns:p14="http://schemas.microsoft.com/office/powerpoint/2010/main" val="22334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Young people are heavier today than at any time in history. Two main reasons for the rise in obesity over the past few decades are change in diets and decline in physical activity.</a:t>
            </a:r>
          </a:p>
          <a:p>
            <a:endParaRPr lang="en-US" dirty="0">
              <a:latin typeface="+mj-lt"/>
            </a:endParaRPr>
          </a:p>
        </p:txBody>
      </p:sp>
      <p:pic>
        <p:nvPicPr>
          <p:cNvPr id="1026" name="Picture 2" descr="C:\Users\CCC Laptop\Desktop\606968-overweight-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891" y="3678581"/>
            <a:ext cx="4703924" cy="2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i="1" dirty="0" smtClean="0">
                <a:latin typeface="+mj-lt"/>
                <a:cs typeface="Cambria"/>
              </a:rPr>
              <a:t>Establishing policies that support active lifestyles is critical for healthy islands. Ensuring that people have access to daily exercise must be a priority.</a:t>
            </a: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193504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dirty="0">
              <a:latin typeface="+mj-lt"/>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Data from the WHO show that 7 of the 10 countries with the highest prevalence of overweight people are Pacific Island nations. Children in these nation states are at increased risk of developing non-communicable diseases</a:t>
            </a:r>
          </a:p>
          <a:p>
            <a:pPr marL="0" indent="0">
              <a:buNone/>
            </a:pPr>
            <a:endParaRPr lang="en-US" dirty="0">
              <a:latin typeface="+mj-lt"/>
            </a:endParaRPr>
          </a:p>
        </p:txBody>
      </p:sp>
    </p:spTree>
    <p:extLst>
      <p:ext uri="{BB962C8B-B14F-4D97-AF65-F5344CB8AC3E}">
        <p14:creationId xmlns:p14="http://schemas.microsoft.com/office/powerpoint/2010/main" val="427135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lvl="0"/>
            <a:r>
              <a:rPr lang="en-US" dirty="0">
                <a:latin typeface="+mj-lt"/>
                <a:cs typeface="Cambria"/>
              </a:rPr>
              <a:t>Fewer than half the jurisdictions have nutrition education curriculum standards, provide nutrient content for school meals to students and parents, or require physical education in every grade</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American Samoa is the only jurisdiction that reported 100 percent of secondary schools requiring a health education course in grades 6–12, and the Republic of Palau is the only jurisdiction that reported requiring a physical education course in all secondary schools in grades 6–12. </a:t>
            </a:r>
          </a:p>
        </p:txBody>
      </p:sp>
    </p:spTree>
    <p:extLst>
      <p:ext uri="{BB962C8B-B14F-4D97-AF65-F5344CB8AC3E}">
        <p14:creationId xmlns:p14="http://schemas.microsoft.com/office/powerpoint/2010/main" val="263483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are the current policies for student physical education?</a:t>
            </a:r>
            <a:endParaRPr lang="en-US" b="1" dirty="0">
              <a:latin typeface="+mj-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20800" y="1611993"/>
            <a:ext cx="6309142" cy="485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68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a:latin typeface="+mj-lt"/>
              </a:rPr>
              <a:t>What are the current policies for student physical education?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85" y="1611993"/>
            <a:ext cx="5558971" cy="497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6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n-US" dirty="0">
                <a:latin typeface="+mj-lt"/>
                <a:cs typeface="Cambria"/>
              </a:rPr>
              <a:t>Only American Samoa (11.5 percent) and the Commonwealth of the Northern Mariana Islands (14.3 percent) reported double- digit percentages of secondary schools that allow students to purchase fruits or non-fried vegetables in vending machines or school stores. Guam and the Republic of Palau reported that no schools in their jurisdictions offer such products for sale to students</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Approximately 83 percent of secondary schools in the Republic of Palau help students’ families develop or implement policies and programs related to physical activity and nutrition and healthy eating, while </a:t>
            </a:r>
            <a:r>
              <a:rPr lang="en-US" dirty="0" smtClean="0">
                <a:latin typeface="+mj-lt"/>
                <a:cs typeface="Cambria"/>
              </a:rPr>
              <a:t>18 </a:t>
            </a:r>
            <a:r>
              <a:rPr lang="en-US" dirty="0">
                <a:latin typeface="+mj-lt"/>
                <a:cs typeface="Cambria"/>
              </a:rPr>
              <a:t>percent of secondary schools in Guam do.</a:t>
            </a:r>
          </a:p>
        </p:txBody>
      </p:sp>
    </p:spTree>
    <p:extLst>
      <p:ext uri="{BB962C8B-B14F-4D97-AF65-F5344CB8AC3E}">
        <p14:creationId xmlns:p14="http://schemas.microsoft.com/office/powerpoint/2010/main" val="171945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TotalTime>
  <Words>1943</Words>
  <Application>Microsoft Office PowerPoint</Application>
  <PresentationFormat>On-screen Show (4:3)</PresentationFormat>
  <Paragraphs>113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Promote Physical Activity in the School</vt:lpstr>
      <vt:lpstr>What you should know</vt:lpstr>
      <vt:lpstr>Did you know?</vt:lpstr>
      <vt:lpstr>PowerPoint Presentation</vt:lpstr>
      <vt:lpstr>Did you know?</vt:lpstr>
      <vt:lpstr> Key Facts </vt:lpstr>
      <vt:lpstr>What are the current policies for student physical education?</vt:lpstr>
      <vt:lpstr>What are the current policies for student physical education?</vt:lpstr>
      <vt:lpstr> Key Facts </vt:lpstr>
      <vt:lpstr>What is the involvement of parents and community?</vt:lpstr>
      <vt:lpstr>Did you know?</vt:lpstr>
      <vt:lpstr>Did you know?</vt:lpstr>
      <vt:lpstr>Health and Academic Achievement</vt:lpstr>
      <vt:lpstr>Health and Academic Achievement</vt:lpstr>
      <vt:lpstr> What are ways we can promote physical activity in schools?  </vt:lpstr>
      <vt:lpstr>Did you know?</vt:lpstr>
      <vt:lpstr> What are ways we can promote physical activity in schools?  </vt:lpstr>
      <vt:lpstr>Did you know?</vt:lpstr>
      <vt:lpstr>  What are ways we can promote physical activity in schools?    </vt:lpstr>
      <vt:lpstr> What are ways we can promote physical activity in schools?  </vt:lpstr>
      <vt:lpstr> What are ways we can promote physical activity in schools?  </vt:lpstr>
      <vt:lpstr>  What are ways we can promote physical activity in schools?    </vt:lpstr>
      <vt:lpstr> Who can I contact 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Tom</dc:creator>
  <cp:lastModifiedBy>nittam</cp:lastModifiedBy>
  <cp:revision>30</cp:revision>
  <dcterms:created xsi:type="dcterms:W3CDTF">2014-01-09T06:31:42Z</dcterms:created>
  <dcterms:modified xsi:type="dcterms:W3CDTF">2014-01-11T13:21:52Z</dcterms:modified>
</cp:coreProperties>
</file>