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5" r:id="rId7"/>
    <p:sldId id="261" r:id="rId8"/>
    <p:sldId id="275" r:id="rId9"/>
    <p:sldId id="280" r:id="rId10"/>
    <p:sldId id="283" r:id="rId11"/>
    <p:sldId id="281" r:id="rId12"/>
    <p:sldId id="284" r:id="rId13"/>
    <p:sldId id="285" r:id="rId14"/>
    <p:sldId id="286" r:id="rId15"/>
    <p:sldId id="28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F6942-5BFE-BE43-9003-B10F3527C2BC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4C7D1-9617-FC45-9211-E6D3D346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Gordon-Larsen, P., Nelson, M., Page, P., &amp; </a:t>
            </a:r>
            <a:r>
              <a:rPr lang="en-US" dirty="0" err="1" smtClean="0"/>
              <a:t>Popkin</a:t>
            </a:r>
            <a:r>
              <a:rPr lang="en-US" dirty="0" smtClean="0"/>
              <a:t>, B. (2006). Inequality in the built environment underlies key health disparities in physical activity and obesity. </a:t>
            </a:r>
            <a:r>
              <a:rPr lang="en-US" i="1" dirty="0" smtClean="0"/>
              <a:t>Pediatrics </a:t>
            </a:r>
            <a:r>
              <a:rPr lang="en-US" dirty="0" smtClean="0"/>
              <a:t>117(2), 471-424.</a:t>
            </a:r>
          </a:p>
          <a:p>
            <a:r>
              <a:rPr lang="en-US" dirty="0" smtClean="0"/>
              <a:t>Frank, L., </a:t>
            </a:r>
            <a:r>
              <a:rPr lang="en-US" dirty="0" err="1" smtClean="0"/>
              <a:t>Engelke</a:t>
            </a:r>
            <a:r>
              <a:rPr lang="en-US" dirty="0" smtClean="0"/>
              <a:t>, P., &amp; </a:t>
            </a:r>
            <a:r>
              <a:rPr lang="en-US" dirty="0" err="1" smtClean="0"/>
              <a:t>Schmid</a:t>
            </a:r>
            <a:r>
              <a:rPr lang="en-US" dirty="0" smtClean="0"/>
              <a:t>, T. (2003). </a:t>
            </a:r>
            <a:r>
              <a:rPr lang="en-US" i="1" dirty="0" smtClean="0"/>
              <a:t>Health and community design: The impact of the built environment on physical activity. </a:t>
            </a:r>
            <a:r>
              <a:rPr lang="en-US" dirty="0" smtClean="0"/>
              <a:t>Washington, DC: Island Press.</a:t>
            </a:r>
          </a:p>
          <a:p>
            <a:r>
              <a:rPr lang="en-US" dirty="0" smtClean="0"/>
              <a:t>Lee, V., </a:t>
            </a:r>
            <a:r>
              <a:rPr lang="en-US" dirty="0" err="1" smtClean="0"/>
              <a:t>Mikkelsen</a:t>
            </a:r>
            <a:r>
              <a:rPr lang="en-US" dirty="0" smtClean="0"/>
              <a:t>, L., </a:t>
            </a:r>
            <a:r>
              <a:rPr lang="en-US" dirty="0" err="1" smtClean="0"/>
              <a:t>Srikantharajah</a:t>
            </a:r>
            <a:r>
              <a:rPr lang="en-US" dirty="0" smtClean="0"/>
              <a:t>, J., &amp; Cohen, L. (2008). </a:t>
            </a:r>
            <a:r>
              <a:rPr lang="en-US" i="1" dirty="0" smtClean="0"/>
              <a:t>Strategies for enhancing the built environment to support healthy eating and active living environments. </a:t>
            </a:r>
            <a:r>
              <a:rPr lang="en-US" dirty="0" smtClean="0"/>
              <a:t>Oakland, CA: Prevention Institute, Healthy Eating Active Living Convergence Partnership and </a:t>
            </a:r>
            <a:r>
              <a:rPr lang="en-US" dirty="0" err="1" smtClean="0"/>
              <a:t>PolicyLink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5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Siefken</a:t>
            </a:r>
            <a:r>
              <a:rPr lang="en-US" dirty="0" smtClean="0"/>
              <a:t>, </a:t>
            </a:r>
            <a:r>
              <a:rPr lang="en-US" dirty="0" err="1" smtClean="0"/>
              <a:t>Katja</a:t>
            </a:r>
            <a:r>
              <a:rPr lang="en-US" dirty="0" smtClean="0"/>
              <a:t> E. "Preventing Chronic Diseases through Physical Activity in the Pacific Islands. A Workplace Health Promotion </a:t>
            </a:r>
            <a:r>
              <a:rPr lang="en-US" dirty="0" err="1" smtClean="0"/>
              <a:t>Programme</a:t>
            </a:r>
            <a:r>
              <a:rPr lang="en-US" dirty="0" smtClean="0"/>
              <a:t> in Vanuatu." Thesis. AUT University, 2012. Web. 7 Jan. 2014.</a:t>
            </a:r>
          </a:p>
          <a:p>
            <a:r>
              <a:rPr lang="en-US" dirty="0" smtClean="0"/>
              <a:t>Image Courtesy of: http://2.bp.blogspot.com/-quGB9sRCI48/TlbzNau4zUI/AAAAAAAAG9A/DiNLYl0qhVY/s1600/P1020658.JPG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1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Image courtesy</a:t>
            </a:r>
            <a:r>
              <a:rPr lang="hu-HU" baseline="0" dirty="0" smtClean="0"/>
              <a:t> of: http://www.hercampus.com/sites/default/files/media_crop/30902/public/take_the_stairs_1848i05-1848jb7_0.jpg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Image courtesy</a:t>
            </a:r>
            <a:r>
              <a:rPr lang="hu-HU" baseline="0" dirty="0" smtClean="0"/>
              <a:t> of: http://www.virtualmedicalcentre.com/uploads/VMC/PageImages/obesity_250.jpg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13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Briss</a:t>
            </a:r>
            <a:r>
              <a:rPr lang="en-US" dirty="0" smtClean="0"/>
              <a:t> PA, </a:t>
            </a:r>
            <a:r>
              <a:rPr lang="en-US" dirty="0" err="1" smtClean="0"/>
              <a:t>Zaza</a:t>
            </a:r>
            <a:r>
              <a:rPr lang="en-US" dirty="0" smtClean="0"/>
              <a:t> S, </a:t>
            </a:r>
            <a:r>
              <a:rPr lang="en-US" dirty="0" err="1" smtClean="0"/>
              <a:t>Pappaioanou</a:t>
            </a:r>
            <a:r>
              <a:rPr lang="en-US" dirty="0" smtClean="0"/>
              <a:t> M, et al. Developing an evidence-based Guide to Community Preventive Services—methods. Am J </a:t>
            </a:r>
            <a:r>
              <a:rPr lang="en-US" dirty="0" err="1" smtClean="0"/>
              <a:t>Prev</a:t>
            </a:r>
            <a:r>
              <a:rPr lang="en-US" dirty="0" smtClean="0"/>
              <a:t> Med 2000;18(</a:t>
            </a:r>
            <a:r>
              <a:rPr lang="en-US" dirty="0" err="1" smtClean="0"/>
              <a:t>suppl</a:t>
            </a:r>
            <a:r>
              <a:rPr lang="en-US" dirty="0" smtClean="0"/>
              <a:t> 1):35–43.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9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30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Hymel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Pamela A., et al. "Workplace health protection and promotion: a new pathway for a healthier—and safer—workforce." </a:t>
            </a:r>
            <a:r>
              <a:rPr lang="en-US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Occupational and Environmental Medicine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53.6 (2011): 695-702.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1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Brown, H.E., Gilson, N.D., Burton, N.W., &amp; Brown, W.J. (2011). Does physical activity impact on </a:t>
            </a:r>
            <a:r>
              <a:rPr lang="en-US" dirty="0" err="1" smtClean="0"/>
              <a:t>presenteeism</a:t>
            </a:r>
            <a:r>
              <a:rPr lang="en-US" dirty="0" smtClean="0"/>
              <a:t> and other indicators of workplace well-being?. </a:t>
            </a:r>
            <a:r>
              <a:rPr lang="en-US" i="1" dirty="0" smtClean="0"/>
              <a:t>Sports Medicine</a:t>
            </a:r>
            <a:r>
              <a:rPr lang="en-US" dirty="0" smtClean="0"/>
              <a:t>, 41(3), 249-262.</a:t>
            </a:r>
          </a:p>
          <a:p>
            <a:endParaRPr lang="en-US" dirty="0" smtClean="0"/>
          </a:p>
          <a:p>
            <a:r>
              <a:rPr lang="en-US" dirty="0" smtClean="0"/>
              <a:t>Hutchinson, A.D. &amp; Wilson, C. (2011). Improving nutrition and physical activity in the workplace: a meta-analysis of intervention studies. </a:t>
            </a:r>
            <a:r>
              <a:rPr lang="en-US" i="1" dirty="0" smtClean="0"/>
              <a:t>Health Promotion International</a:t>
            </a:r>
            <a:r>
              <a:rPr lang="en-US" dirty="0" smtClean="0"/>
              <a:t>, Advanced Access doi:10.1093/</a:t>
            </a:r>
            <a:r>
              <a:rPr lang="en-US" dirty="0" err="1" smtClean="0"/>
              <a:t>heapro</a:t>
            </a:r>
            <a:r>
              <a:rPr lang="en-US" dirty="0" smtClean="0"/>
              <a:t>/dar035.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Heaney CA, </a:t>
            </a:r>
            <a:r>
              <a:rPr lang="en-US" dirty="0" err="1" smtClean="0"/>
              <a:t>Goetzel</a:t>
            </a:r>
            <a:r>
              <a:rPr lang="en-US" dirty="0" smtClean="0"/>
              <a:t> RZ. A review of health-related outcomes of multi-component  worksite health promotion programs. </a:t>
            </a:r>
            <a:r>
              <a:rPr lang="en-US" i="1" dirty="0" smtClean="0"/>
              <a:t>American Journal of Health Promotion. </a:t>
            </a:r>
            <a:r>
              <a:rPr lang="en-US" dirty="0" smtClean="0"/>
              <a:t> 1997;11(4):290-307.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StairWELL</a:t>
            </a:r>
            <a:r>
              <a:rPr lang="en-US" dirty="0" smtClean="0"/>
              <a:t> to Better Health." </a:t>
            </a:r>
            <a:r>
              <a:rPr lang="en-US" i="1" dirty="0" smtClean="0"/>
              <a:t>Centers for Disease Control and Prevention</a:t>
            </a:r>
            <a:r>
              <a:rPr lang="en-US" dirty="0" smtClean="0"/>
              <a:t>. Centers for Disease Control and Prevention, 06 Jan. 2010. Web. 07 Jan. 2014.</a:t>
            </a:r>
          </a:p>
          <a:p>
            <a:r>
              <a:rPr lang="en-US" dirty="0" smtClean="0"/>
              <a:t>Kerr, N.A., Yore, M.M., Ham, S.A., &amp; Dietz, W.H. (2004). Increasing Stair Use in a Worksite Through Environmental Changes. </a:t>
            </a:r>
            <a:r>
              <a:rPr lang="en-US" i="1" dirty="0" smtClean="0"/>
              <a:t>American Journal of Health Promotion</a:t>
            </a:r>
            <a:r>
              <a:rPr lang="en-US" dirty="0" smtClean="0"/>
              <a:t>, 18 (4): 312–315.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1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StairWELL</a:t>
            </a:r>
            <a:r>
              <a:rPr lang="en-US" dirty="0" smtClean="0"/>
              <a:t> to Better Health." </a:t>
            </a:r>
            <a:r>
              <a:rPr lang="en-US" i="1" dirty="0" smtClean="0"/>
              <a:t>Centers for Disease Control and Prevention</a:t>
            </a:r>
            <a:r>
              <a:rPr lang="en-US" dirty="0" smtClean="0"/>
              <a:t>. Centers for Disease Control and Prevention, 06 Jan. 2010. Web. 07 Jan. 2014.</a:t>
            </a:r>
          </a:p>
          <a:p>
            <a:r>
              <a:rPr lang="en-US" dirty="0" smtClean="0"/>
              <a:t>Kerr, N.A., Yore, M.M., Ham, S.A., &amp; Dietz, W.H. (2004). Increasing Stair Use in a Worksite Through Environmental Changes. </a:t>
            </a:r>
            <a:r>
              <a:rPr lang="en-US" i="1" dirty="0" smtClean="0"/>
              <a:t>American Journal of Health Promotion</a:t>
            </a:r>
            <a:r>
              <a:rPr lang="en-US" dirty="0" smtClean="0"/>
              <a:t>, 18 (4): 312–315.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1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Siefken</a:t>
            </a:r>
            <a:r>
              <a:rPr lang="en-US" dirty="0" smtClean="0"/>
              <a:t>, </a:t>
            </a:r>
            <a:r>
              <a:rPr lang="en-US" dirty="0" err="1" smtClean="0"/>
              <a:t>Katja</a:t>
            </a:r>
            <a:r>
              <a:rPr lang="en-US" dirty="0" smtClean="0"/>
              <a:t> E. "Preventing Chronic Diseases through Physical Activity in the Pacific Islands. A Workplace Health Promotion </a:t>
            </a:r>
            <a:r>
              <a:rPr lang="en-US" dirty="0" err="1" smtClean="0"/>
              <a:t>Programme</a:t>
            </a:r>
            <a:r>
              <a:rPr lang="en-US" dirty="0" smtClean="0"/>
              <a:t> in Vanuatu." Thesis. AUT University, 2012. Web. 7 Jan.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4C7D1-9617-FC45-9211-E6D3D346F0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2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1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7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9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3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0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9CFD-AAD7-E949-9579-B2EBC110AEB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8435-B733-0E44-97D7-0A6E511A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6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drian.bauman@sydney.edu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5810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Cambria"/>
              </a:rPr>
              <a:t>Promote Physical Activity in the Workplace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951"/>
            <a:ext cx="4424226" cy="1896097"/>
          </a:xfrm>
          <a:prstGeom prst="rect">
            <a:avLst/>
          </a:prstGeom>
        </p:spPr>
      </p:pic>
      <p:pic>
        <p:nvPicPr>
          <p:cNvPr id="6" name="Picture 5" descr="5ce0eb_02896908a40e4c2831756fcdac288f0c.jpg_srz_400_285_85_22_0.50_1.20_0.00_jpg_srz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226" y="3945852"/>
            <a:ext cx="4719774" cy="2912148"/>
          </a:xfrm>
          <a:prstGeom prst="rect">
            <a:avLst/>
          </a:prstGeom>
        </p:spPr>
      </p:pic>
      <p:pic>
        <p:nvPicPr>
          <p:cNvPr id="7" name="Picture 6" descr="5ce0eb_780b0c6ff7bbeea76c1769a54b78b618.jpg_srz_395_260_85_22_0.50_1.20_0.00_jpg_srz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5852"/>
            <a:ext cx="4424226" cy="2912148"/>
          </a:xfrm>
          <a:prstGeom prst="rect">
            <a:avLst/>
          </a:prstGeom>
        </p:spPr>
      </p:pic>
      <p:pic>
        <p:nvPicPr>
          <p:cNvPr id="8" name="Picture 7" descr="images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226" y="2078950"/>
            <a:ext cx="4719773" cy="189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cs typeface="Cambria"/>
              </a:rPr>
              <a:t>What </a:t>
            </a:r>
            <a:r>
              <a:rPr lang="en-US" b="1" dirty="0">
                <a:cs typeface="Cambria"/>
              </a:rPr>
              <a:t>are policies that can help improve the built environment? </a:t>
            </a:r>
            <a:r>
              <a:rPr lang="en-US" dirty="0">
                <a:cs typeface="Cambria"/>
              </a:rPr>
              <a:t/>
            </a:r>
            <a:br>
              <a:rPr lang="en-US" dirty="0">
                <a:cs typeface="Cambria"/>
              </a:rPr>
            </a:b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628640" cy="50647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 smtClean="0">
                <a:latin typeface="+mj-lt"/>
                <a:cs typeface="Cambria"/>
              </a:rPr>
              <a:t>A Successful Example: 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  <a:cs typeface="Cambria"/>
              </a:rPr>
              <a:t>Case </a:t>
            </a:r>
            <a:r>
              <a:rPr lang="en-US" b="1" dirty="0">
                <a:latin typeface="+mj-lt"/>
                <a:cs typeface="Cambria"/>
              </a:rPr>
              <a:t>Study: CDC </a:t>
            </a:r>
            <a:r>
              <a:rPr lang="en-US" b="1" dirty="0" err="1">
                <a:latin typeface="+mj-lt"/>
                <a:cs typeface="Cambria"/>
              </a:rPr>
              <a:t>StairWELL</a:t>
            </a:r>
            <a:r>
              <a:rPr lang="en-US" b="1" dirty="0">
                <a:latin typeface="+mj-lt"/>
                <a:cs typeface="Cambria"/>
              </a:rPr>
              <a:t> Project </a:t>
            </a:r>
            <a:endParaRPr lang="en-US" dirty="0">
              <a:latin typeface="+mj-lt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ambria"/>
              </a:rPr>
              <a:t>Over 3½ years, changes to the stairwell were made which  included painting and carpeting, framed artwork, motivational signs, and music. Infrared beams were used to track the number of stair users.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ambria"/>
              </a:rPr>
              <a:t>The </a:t>
            </a:r>
            <a:r>
              <a:rPr lang="en-US" dirty="0" smtClean="0">
                <a:latin typeface="+mj-lt"/>
                <a:cs typeface="Cambria"/>
              </a:rPr>
              <a:t>data </a:t>
            </a:r>
            <a:r>
              <a:rPr lang="en-US" dirty="0">
                <a:latin typeface="+mj-lt"/>
                <a:cs typeface="Cambria"/>
              </a:rPr>
              <a:t>suggest that physical improvements, motivational signs, and music can increase stairwell use among building occupants.</a:t>
            </a:r>
          </a:p>
        </p:txBody>
      </p:sp>
      <p:pic>
        <p:nvPicPr>
          <p:cNvPr id="4098" name="Picture 2" descr="C:\Users\CCC Laptop\Desktop\woman_using_stai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840" y="2195986"/>
            <a:ext cx="2718066" cy="388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0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cs typeface="Cambria"/>
              </a:rPr>
              <a:t>What </a:t>
            </a:r>
            <a:r>
              <a:rPr lang="en-US" b="1" dirty="0">
                <a:cs typeface="Cambria"/>
              </a:rPr>
              <a:t>are policies that can help improve the built environment? </a:t>
            </a:r>
            <a:r>
              <a:rPr lang="en-US" dirty="0">
                <a:cs typeface="Cambria"/>
              </a:rPr>
              <a:t/>
            </a:r>
            <a:br>
              <a:rPr lang="en-US" dirty="0">
                <a:cs typeface="Cambria"/>
              </a:rPr>
            </a:b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638800" cy="35306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latin typeface="+mj-lt"/>
                <a:cs typeface="Cambria"/>
              </a:rPr>
              <a:t>A Successful Example: </a:t>
            </a:r>
          </a:p>
          <a:p>
            <a:pPr marL="0" indent="0">
              <a:buNone/>
            </a:pPr>
            <a:r>
              <a:rPr lang="en-US" b="1" dirty="0">
                <a:latin typeface="+mj-lt"/>
                <a:cs typeface="Cambria"/>
              </a:rPr>
              <a:t>Case Study: A workplace health promotion program in Vanuatu</a:t>
            </a:r>
            <a:endParaRPr lang="en-US" dirty="0">
              <a:latin typeface="+mj-lt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ambria"/>
              </a:rPr>
              <a:t>Strong gender roles can result in disadvantages for women in relation to sport and recreation activities. </a:t>
            </a:r>
            <a:r>
              <a:rPr lang="en-US" dirty="0" err="1">
                <a:latin typeface="+mj-lt"/>
                <a:cs typeface="Cambria"/>
              </a:rPr>
              <a:t>Wokabaot</a:t>
            </a:r>
            <a:r>
              <a:rPr lang="en-US" dirty="0">
                <a:latin typeface="+mj-lt"/>
                <a:cs typeface="Cambria"/>
              </a:rPr>
              <a:t> </a:t>
            </a:r>
            <a:r>
              <a:rPr lang="en-US" dirty="0" err="1">
                <a:latin typeface="+mj-lt"/>
                <a:cs typeface="Cambria"/>
              </a:rPr>
              <a:t>Jalens</a:t>
            </a:r>
            <a:r>
              <a:rPr lang="en-US" dirty="0">
                <a:latin typeface="+mj-lt"/>
                <a:cs typeface="Cambria"/>
              </a:rPr>
              <a:t> was a health intervention which was created for women in Port Vila, Vanuatu. </a:t>
            </a:r>
            <a:endParaRPr lang="en-US" dirty="0" smtClean="0">
              <a:latin typeface="+mj-lt"/>
              <a:cs typeface="Cambria"/>
            </a:endParaRPr>
          </a:p>
        </p:txBody>
      </p:sp>
      <p:pic>
        <p:nvPicPr>
          <p:cNvPr id="6146" name="Picture 2" descr="C:\Users\CCC Laptop\Desktop\P10206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2534918"/>
            <a:ext cx="2865123" cy="214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846320"/>
            <a:ext cx="830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+mj-lt"/>
              </a:rPr>
              <a:t>The program is part of the “Walk for Life” government based </a:t>
            </a:r>
            <a:r>
              <a:rPr lang="en-US" sz="2700" dirty="0" smtClean="0">
                <a:latin typeface="+mj-lt"/>
              </a:rPr>
              <a:t>healthy </a:t>
            </a:r>
            <a:r>
              <a:rPr lang="en-US" sz="2700" dirty="0">
                <a:latin typeface="+mj-lt"/>
              </a:rPr>
              <a:t>workplace initiative. Employees were encouraged to participate in physical activities every Wednesday. </a:t>
            </a:r>
          </a:p>
        </p:txBody>
      </p:sp>
    </p:spTree>
    <p:extLst>
      <p:ext uri="{BB962C8B-B14F-4D97-AF65-F5344CB8AC3E}">
        <p14:creationId xmlns:p14="http://schemas.microsoft.com/office/powerpoint/2010/main" val="3162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cs typeface="Cambria"/>
              </a:rPr>
              <a:t>What </a:t>
            </a:r>
            <a:r>
              <a:rPr lang="en-US" b="1" dirty="0">
                <a:cs typeface="Cambria"/>
              </a:rPr>
              <a:t>are policies that can help improve the built environment? </a:t>
            </a:r>
            <a:r>
              <a:rPr lang="en-US" dirty="0">
                <a:cs typeface="Cambria"/>
              </a:rPr>
              <a:t/>
            </a:r>
            <a:br>
              <a:rPr lang="en-US" dirty="0">
                <a:cs typeface="Cambria"/>
              </a:rPr>
            </a:b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4673600" cy="50342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latin typeface="+mj-lt"/>
                <a:cs typeface="Cambria"/>
              </a:rPr>
              <a:t>A Successful Example: </a:t>
            </a:r>
          </a:p>
          <a:p>
            <a:pPr marL="0" indent="0">
              <a:buNone/>
            </a:pPr>
            <a:r>
              <a:rPr lang="en-US" b="1" dirty="0">
                <a:latin typeface="+mj-lt"/>
                <a:cs typeface="Cambria"/>
              </a:rPr>
              <a:t>Case Study: A workplace health promotion program in Vanuatu</a:t>
            </a:r>
            <a:endParaRPr lang="en-US" dirty="0">
              <a:latin typeface="+mj-lt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ambria"/>
              </a:rPr>
              <a:t>The </a:t>
            </a:r>
            <a:r>
              <a:rPr lang="en-US" dirty="0" smtClean="0">
                <a:latin typeface="+mj-lt"/>
                <a:cs typeface="Cambria"/>
              </a:rPr>
              <a:t>initiative </a:t>
            </a:r>
            <a:r>
              <a:rPr lang="en-US" dirty="0">
                <a:latin typeface="+mj-lt"/>
                <a:cs typeface="Cambria"/>
              </a:rPr>
              <a:t>began in 2011 and has shown an increase in about 2075 steps/day. Participants had designated walking captains, were given walking maps, educational information and a pedometer. </a:t>
            </a:r>
            <a:endParaRPr lang="hu-HU" dirty="0" smtClean="0">
              <a:latin typeface="+mj-lt"/>
              <a:cs typeface="Cambria"/>
            </a:endParaRPr>
          </a:p>
          <a:p>
            <a:pPr marL="0" indent="0">
              <a:buNone/>
            </a:pPr>
            <a:endParaRPr lang="en-US" dirty="0">
              <a:latin typeface="+mj-lt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ambria"/>
              </a:rPr>
              <a:t>Physical </a:t>
            </a:r>
            <a:r>
              <a:rPr lang="en-US" dirty="0">
                <a:latin typeface="+mj-lt"/>
                <a:cs typeface="Cambria"/>
              </a:rPr>
              <a:t>activity behavior increased and waist circumference decreased. Several participants experienced significant health benefits such as weight loss, reduced fasting blood sugar and enhanced self-esteem. </a:t>
            </a:r>
          </a:p>
        </p:txBody>
      </p:sp>
      <p:pic>
        <p:nvPicPr>
          <p:cNvPr id="5123" name="Picture 3" descr="C:\Users\CCC Laptop\Desktop\FINAL 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1600199"/>
            <a:ext cx="3467651" cy="487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9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cs typeface="Cambria"/>
              </a:rPr>
              <a:t>Take Action and Make a Difference!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latin typeface="+mj-lt"/>
                <a:cs typeface="Cambria"/>
              </a:rPr>
              <a:t>Form walking groups </a:t>
            </a:r>
          </a:p>
          <a:p>
            <a:pPr marL="0" lvl="0" indent="0">
              <a:buNone/>
            </a:pPr>
            <a:r>
              <a:rPr lang="en-US" dirty="0">
                <a:latin typeface="+mj-lt"/>
                <a:cs typeface="Cambria"/>
              </a:rPr>
              <a:t>Form lunchtime walking groups with your co-workers. Instead of eating at your desk spend time eating together and then walking together outside. Encourage others to join you!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33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cs typeface="Cambria"/>
              </a:rPr>
              <a:t>Take Action and Make a Difference!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+mj-lt"/>
                <a:cs typeface="Cambria"/>
              </a:rPr>
              <a:t>Take the stairs!</a:t>
            </a:r>
          </a:p>
          <a:p>
            <a:pPr marL="0" lvl="0" indent="0">
              <a:buNone/>
            </a:pPr>
            <a:r>
              <a:rPr lang="en-US" dirty="0" smtClean="0">
                <a:latin typeface="+mj-lt"/>
                <a:cs typeface="Cambria"/>
              </a:rPr>
              <a:t>Instead of using the elevator, take the stairs! Encourage others to take them with you!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1026" name="Picture 2" descr="C:\Users\CCC Laptop\Desktop\take_the_stairs_1848i05-1848jb7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3528695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2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cs typeface="Cambria"/>
              </a:rPr>
              <a:t>Take Action and Make a Difference!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latin typeface="+mj-lt"/>
                <a:cs typeface="Cambria"/>
              </a:rPr>
              <a:t>Organize sports teams</a:t>
            </a:r>
          </a:p>
          <a:p>
            <a:pPr marL="0" lvl="0" indent="0">
              <a:buNone/>
            </a:pPr>
            <a:r>
              <a:rPr lang="en-US" dirty="0">
                <a:latin typeface="+mj-lt"/>
                <a:cs typeface="Cambria"/>
              </a:rPr>
              <a:t>Engage in competitive sports with your co-workers!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Cambria"/>
              </a:rPr>
              <a:t/>
            </a:r>
            <a:br>
              <a:rPr lang="en-US" b="1" dirty="0" smtClean="0">
                <a:cs typeface="Cambria"/>
              </a:rPr>
            </a:br>
            <a:r>
              <a:rPr lang="en-US" b="1" dirty="0" smtClean="0">
                <a:cs typeface="Cambria"/>
              </a:rPr>
              <a:t>Who </a:t>
            </a:r>
            <a:r>
              <a:rPr lang="en-US" b="1" dirty="0">
                <a:cs typeface="Cambria"/>
              </a:rPr>
              <a:t>can I contact for more information?</a:t>
            </a:r>
            <a:br>
              <a:rPr lang="en-US" b="1" dirty="0">
                <a:cs typeface="Cambria"/>
              </a:rPr>
            </a:b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Adrian Bauman</a:t>
            </a:r>
          </a:p>
          <a:p>
            <a:pPr marL="0" indent="0">
              <a:buNone/>
            </a:pPr>
            <a:r>
              <a:rPr lang="en-US" dirty="0" err="1"/>
              <a:t>Boden</a:t>
            </a:r>
            <a:r>
              <a:rPr lang="en-US" dirty="0"/>
              <a:t> Institute of Obesity, Nutrition and Exercise and Prevention Research Collaboration</a:t>
            </a:r>
          </a:p>
          <a:p>
            <a:pPr marL="0" indent="0">
              <a:buNone/>
            </a:pPr>
            <a:r>
              <a:rPr lang="en-US" dirty="0"/>
              <a:t>University of Sydney</a:t>
            </a:r>
          </a:p>
          <a:p>
            <a:pPr marL="0" indent="0">
              <a:buNone/>
            </a:pPr>
            <a:r>
              <a:rPr lang="en-US" dirty="0"/>
              <a:t>Sydney, Australia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Email</a:t>
            </a:r>
            <a:r>
              <a:rPr lang="en-US" dirty="0"/>
              <a:t>: </a:t>
            </a:r>
            <a:r>
              <a:rPr lang="en-US" dirty="0">
                <a:sym typeface="Webdings"/>
              </a:rPr>
              <a:t>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adrian.bauman@sydney.edu.au</a:t>
            </a:r>
            <a:r>
              <a:rPr lang="en-US" dirty="0"/>
              <a:t> 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3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mbria"/>
              </a:rPr>
              <a:t>What you should know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>
                <a:latin typeface="+mj-lt"/>
                <a:cs typeface="Cambria"/>
              </a:rPr>
              <a:t>The environments in most island communities no longer promote physical activity. 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+mj-lt"/>
                <a:cs typeface="Cambria"/>
              </a:rPr>
              <a:t>Most </a:t>
            </a:r>
            <a:r>
              <a:rPr lang="en-US" dirty="0">
                <a:latin typeface="+mj-lt"/>
                <a:cs typeface="Cambria"/>
              </a:rPr>
              <a:t>schools and workplaces do little to encourage or value movement. Sedentary lifestyles often result in much poorer health due to NCDs. </a:t>
            </a:r>
            <a:endParaRPr lang="en-US" dirty="0" smtClean="0">
              <a:latin typeface="+mj-lt"/>
              <a:cs typeface="Cambria"/>
            </a:endParaRPr>
          </a:p>
          <a:p>
            <a:pPr lvl="0">
              <a:buFont typeface="Wingdings" charset="2"/>
              <a:buChar char="ü"/>
            </a:pPr>
            <a:r>
              <a:rPr lang="en-US" dirty="0">
                <a:latin typeface="+mj-lt"/>
                <a:cs typeface="Cambria"/>
              </a:rPr>
              <a:t>Getting people moving at work will result in a healthier workforce. A healthier workforce can be more productive, with fewer sick days and more revenue or products generated.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925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i="1" smtClean="0">
                <a:latin typeface="+mj-lt"/>
                <a:cs typeface="Cambria"/>
              </a:rPr>
              <a:t>Ensuring </a:t>
            </a:r>
            <a:r>
              <a:rPr lang="en-US" sz="4400" i="1" dirty="0" smtClean="0">
                <a:latin typeface="+mj-lt"/>
                <a:cs typeface="Cambria"/>
              </a:rPr>
              <a:t>that people have access to daily exercise must be a priority.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504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mbria"/>
              </a:rPr>
              <a:t>Did you know?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+mj-lt"/>
                <a:cs typeface="Cambria"/>
              </a:rPr>
              <a:t>Studies from a several Pacific Island countries and territories show that between 41% and 62% of adults lead completely sedentary lifestyles. A sedentary lifestyle is closely linked to obesity, diabetes, and heart disease.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2050" name="Picture 2" descr="C:\Users\CCC Laptop\Desktop\obesity_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55" y="4294188"/>
            <a:ext cx="3168820" cy="211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6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mbria"/>
              </a:rPr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+mj-lt"/>
                <a:cs typeface="Cambria"/>
              </a:rPr>
              <a:t>Engaging in physical activity in groups is effective in increasing levels of physical activity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C:\Users\CCC Laptop\Desktop\wal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60" y="3566604"/>
            <a:ext cx="4196080" cy="264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3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Cambria"/>
              </a:rPr>
              <a:t/>
            </a:r>
            <a:br>
              <a:rPr lang="en-US" b="1" dirty="0" smtClean="0">
                <a:cs typeface="Cambria"/>
              </a:rPr>
            </a:br>
            <a:r>
              <a:rPr lang="en-US" b="1" dirty="0" smtClean="0">
                <a:cs typeface="Cambria"/>
              </a:rPr>
              <a:t>Examples of Interventions in the Workplace </a:t>
            </a:r>
            <a:r>
              <a:rPr lang="en-US" dirty="0">
                <a:cs typeface="Cambria"/>
              </a:rPr>
              <a:t/>
            </a:r>
            <a:br>
              <a:rPr lang="en-US" dirty="0">
                <a:cs typeface="Cambria"/>
              </a:rPr>
            </a:br>
            <a:endParaRPr lang="en-US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charset="2"/>
              <a:buChar char="ü"/>
            </a:pPr>
            <a:r>
              <a:rPr lang="en-US" dirty="0">
                <a:latin typeface="+mj-lt"/>
                <a:cs typeface="Cambria"/>
              </a:rPr>
              <a:t>Offering healthy food options in cafeterias, vending machines and at company-sponsored events; </a:t>
            </a:r>
          </a:p>
          <a:p>
            <a:pPr lvl="0">
              <a:buFont typeface="Wingdings" charset="2"/>
              <a:buChar char="ü"/>
            </a:pPr>
            <a:r>
              <a:rPr lang="en-US" dirty="0">
                <a:latin typeface="+mj-lt"/>
                <a:cs typeface="Cambria"/>
              </a:rPr>
              <a:t>Introducing point-of-decision signs encouraging stairway use;</a:t>
            </a:r>
          </a:p>
          <a:p>
            <a:pPr lvl="0">
              <a:buFont typeface="Wingdings" charset="2"/>
              <a:buChar char="ü"/>
            </a:pPr>
            <a:r>
              <a:rPr lang="en-US" dirty="0">
                <a:latin typeface="+mj-lt"/>
                <a:cs typeface="Cambria"/>
              </a:rPr>
              <a:t>Allowing flexible work schedules to accommodate physical activity during the work day; </a:t>
            </a:r>
          </a:p>
          <a:p>
            <a:pPr lvl="0">
              <a:buFont typeface="Wingdings" charset="2"/>
              <a:buChar char="ü"/>
            </a:pPr>
            <a:r>
              <a:rPr lang="en-US" dirty="0">
                <a:latin typeface="+mj-lt"/>
                <a:cs typeface="Cambria"/>
              </a:rPr>
              <a:t>Providing reimbursement for use of community fitness centers; and </a:t>
            </a:r>
          </a:p>
          <a:p>
            <a:pPr lvl="0">
              <a:buFont typeface="Wingdings" charset="2"/>
              <a:buChar char="ü"/>
            </a:pPr>
            <a:r>
              <a:rPr lang="en-US" dirty="0">
                <a:latin typeface="+mj-lt"/>
                <a:cs typeface="Cambria"/>
              </a:rPr>
              <a:t>Building or opening up facilities and areas that can be used for physical activity and exercise, such as on-site fitness centers, walking paths, and bike trails. </a:t>
            </a:r>
          </a:p>
        </p:txBody>
      </p:sp>
    </p:spTree>
    <p:extLst>
      <p:ext uri="{BB962C8B-B14F-4D97-AF65-F5344CB8AC3E}">
        <p14:creationId xmlns:p14="http://schemas.microsoft.com/office/powerpoint/2010/main" val="26348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mbria"/>
              </a:rPr>
              <a:t>Did you know?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45" y="159512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+mj-lt"/>
                <a:cs typeface="Cambria"/>
              </a:rPr>
              <a:t>Workplace physical activity programs have shown potential to increase employee productivity and improve health outcomes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3074" name="Picture 2" descr="C:\Users\CCC Laptop\Desktop\brain-exerci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895" y="3584258"/>
            <a:ext cx="5905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8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mbria"/>
              </a:rPr>
              <a:t>Did you know?</a:t>
            </a:r>
            <a:endParaRPr lang="en-US" b="1" dirty="0"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+mj-lt"/>
                <a:cs typeface="Cambria"/>
              </a:rPr>
              <a:t>Workplace programs, in spite of their variability in terms of comprehensiveness, intensity, and duration, achieved long-term behavior change and risk reduction among workers.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99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cs typeface="Cambria"/>
              </a:rPr>
              <a:t>What </a:t>
            </a:r>
            <a:r>
              <a:rPr lang="en-US" b="1" dirty="0">
                <a:cs typeface="Cambria"/>
              </a:rPr>
              <a:t>are policies that can help improve the built environment? </a:t>
            </a:r>
            <a:r>
              <a:rPr lang="en-US" dirty="0">
                <a:cs typeface="Cambria"/>
              </a:rPr>
              <a:t/>
            </a:r>
            <a:br>
              <a:rPr lang="en-US" dirty="0">
                <a:cs typeface="Cambria"/>
              </a:rPr>
            </a:b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33494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latin typeface="+mj-lt"/>
                <a:cs typeface="Cambria"/>
              </a:rPr>
              <a:t>A Successful Example: 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  <a:cs typeface="Cambria"/>
              </a:rPr>
              <a:t>Case </a:t>
            </a:r>
            <a:r>
              <a:rPr lang="en-US" b="1" dirty="0">
                <a:latin typeface="+mj-lt"/>
                <a:cs typeface="Cambria"/>
              </a:rPr>
              <a:t>Study: CDC </a:t>
            </a:r>
            <a:r>
              <a:rPr lang="en-US" b="1" dirty="0" err="1">
                <a:latin typeface="+mj-lt"/>
                <a:cs typeface="Cambria"/>
              </a:rPr>
              <a:t>StairWELL</a:t>
            </a:r>
            <a:r>
              <a:rPr lang="en-US" b="1" dirty="0">
                <a:latin typeface="+mj-lt"/>
                <a:cs typeface="Cambria"/>
              </a:rPr>
              <a:t> Project </a:t>
            </a:r>
            <a:endParaRPr lang="en-US" dirty="0">
              <a:latin typeface="+mj-lt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ambria"/>
              </a:rPr>
              <a:t>In 1998, CDC's Division of Nutrition, Physical Activity and Obesity conducted a study to see if making physical changes to a stairwell in the Atlanta-based </a:t>
            </a:r>
            <a:r>
              <a:rPr lang="en-US" dirty="0" err="1">
                <a:latin typeface="+mj-lt"/>
                <a:cs typeface="Cambria"/>
              </a:rPr>
              <a:t>Koger</a:t>
            </a:r>
            <a:r>
              <a:rPr lang="en-US" dirty="0">
                <a:latin typeface="+mj-lt"/>
                <a:cs typeface="Cambria"/>
              </a:rPr>
              <a:t> Center Rhodes Building would motivate employees to use the stairs. </a:t>
            </a:r>
            <a:endParaRPr lang="en-US" dirty="0" smtClean="0"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373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1199</Words>
  <Application>Microsoft Office PowerPoint</Application>
  <PresentationFormat>On-screen Show (4:3)</PresentationFormat>
  <Paragraphs>86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Promote Physical Activity in the Workplace </vt:lpstr>
      <vt:lpstr>What you should know</vt:lpstr>
      <vt:lpstr>PowerPoint Presentation</vt:lpstr>
      <vt:lpstr>Did you know?</vt:lpstr>
      <vt:lpstr>Did you know?</vt:lpstr>
      <vt:lpstr> Examples of Interventions in the Workplace  </vt:lpstr>
      <vt:lpstr>Did you know?</vt:lpstr>
      <vt:lpstr>Did you know?</vt:lpstr>
      <vt:lpstr>  What are policies that can help improve the built environment?    </vt:lpstr>
      <vt:lpstr>  What are policies that can help improve the built environment?    </vt:lpstr>
      <vt:lpstr>  What are policies that can help improve the built environment?    </vt:lpstr>
      <vt:lpstr>  What are policies that can help improve the built environment?    </vt:lpstr>
      <vt:lpstr>Take Action and Make a Difference!</vt:lpstr>
      <vt:lpstr>Take Action and Make a Difference!</vt:lpstr>
      <vt:lpstr>Take Action and Make a Difference!</vt:lpstr>
      <vt:lpstr> Who can I contact for more information?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Ashlyn Tom</dc:creator>
  <cp:lastModifiedBy>nittam</cp:lastModifiedBy>
  <cp:revision>24</cp:revision>
  <dcterms:created xsi:type="dcterms:W3CDTF">2014-01-09T06:31:42Z</dcterms:created>
  <dcterms:modified xsi:type="dcterms:W3CDTF">2014-01-10T22:53:27Z</dcterms:modified>
</cp:coreProperties>
</file>