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8" r:id="rId3"/>
    <p:sldId id="259" r:id="rId4"/>
    <p:sldId id="257" r:id="rId5"/>
    <p:sldId id="260" r:id="rId6"/>
    <p:sldId id="265" r:id="rId7"/>
    <p:sldId id="262" r:id="rId8"/>
    <p:sldId id="261" r:id="rId9"/>
    <p:sldId id="276" r:id="rId10"/>
    <p:sldId id="275" r:id="rId11"/>
    <p:sldId id="277" r:id="rId12"/>
    <p:sldId id="272" r:id="rId13"/>
    <p:sldId id="278" r:id="rId14"/>
    <p:sldId id="280" r:id="rId15"/>
    <p:sldId id="283" r:id="rId16"/>
    <p:sldId id="281" r:id="rId17"/>
    <p:sldId id="284" r:id="rId18"/>
    <p:sldId id="27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5" d="100"/>
          <a:sy n="75" d="100"/>
        </p:scale>
        <p:origin x="-1589" y="-18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3F6942-5BFE-BE43-9003-B10F3527C2BC}" type="datetimeFigureOut">
              <a:rPr lang="en-US" smtClean="0"/>
              <a:t>1/10/2014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14C7D1-9617-FC45-9211-E6D3D346F036}" type="slidenum">
              <a:rPr lang="en-US" smtClean="0"/>
              <a:t>‹#›</a:t>
            </a:fld>
            <a:endParaRPr lang="en-US"/>
          </a:p>
        </p:txBody>
      </p:sp>
    </p:spTree>
    <p:extLst>
      <p:ext uri="{BB962C8B-B14F-4D97-AF65-F5344CB8AC3E}">
        <p14:creationId xmlns:p14="http://schemas.microsoft.com/office/powerpoint/2010/main" val="18894433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Gordon-Larsen, P., Nelson, M., Page, P., &amp; </a:t>
            </a:r>
            <a:r>
              <a:rPr lang="en-US" dirty="0" err="1" smtClean="0"/>
              <a:t>Popkin</a:t>
            </a:r>
            <a:r>
              <a:rPr lang="en-US" dirty="0" smtClean="0"/>
              <a:t>, B. (2006). Inequality in the built environment underlies key health disparities in physical activity and obesity. </a:t>
            </a:r>
            <a:r>
              <a:rPr lang="en-US" i="1" dirty="0" smtClean="0"/>
              <a:t>Pediatrics </a:t>
            </a:r>
            <a:r>
              <a:rPr lang="en-US" dirty="0" smtClean="0"/>
              <a:t>117(2), 471-424.</a:t>
            </a:r>
          </a:p>
          <a:p>
            <a:r>
              <a:rPr lang="en-US" dirty="0" smtClean="0"/>
              <a:t>Frank, L., </a:t>
            </a:r>
            <a:r>
              <a:rPr lang="en-US" dirty="0" err="1" smtClean="0"/>
              <a:t>Engelke</a:t>
            </a:r>
            <a:r>
              <a:rPr lang="en-US" dirty="0" smtClean="0"/>
              <a:t>, P., &amp; </a:t>
            </a:r>
            <a:r>
              <a:rPr lang="en-US" dirty="0" err="1" smtClean="0"/>
              <a:t>Schmid</a:t>
            </a:r>
            <a:r>
              <a:rPr lang="en-US" dirty="0" smtClean="0"/>
              <a:t>, T. (2003). </a:t>
            </a:r>
            <a:r>
              <a:rPr lang="en-US" i="1" dirty="0" smtClean="0"/>
              <a:t>Health and community design: The impact of the built environment on physical activity. </a:t>
            </a:r>
            <a:r>
              <a:rPr lang="en-US" dirty="0" smtClean="0"/>
              <a:t>Washington, DC: Island Press.</a:t>
            </a:r>
          </a:p>
          <a:p>
            <a:r>
              <a:rPr lang="en-US" dirty="0" smtClean="0"/>
              <a:t>Lee, V., </a:t>
            </a:r>
            <a:r>
              <a:rPr lang="en-US" dirty="0" err="1" smtClean="0"/>
              <a:t>Mikkelsen</a:t>
            </a:r>
            <a:r>
              <a:rPr lang="en-US" dirty="0" smtClean="0"/>
              <a:t>, L., </a:t>
            </a:r>
            <a:r>
              <a:rPr lang="en-US" dirty="0" err="1" smtClean="0"/>
              <a:t>Srikantharajah</a:t>
            </a:r>
            <a:r>
              <a:rPr lang="en-US" dirty="0" smtClean="0"/>
              <a:t>, J., &amp; Cohen, L. (2008). </a:t>
            </a:r>
            <a:r>
              <a:rPr lang="en-US" i="1" dirty="0" smtClean="0"/>
              <a:t>Strategies for enhancing the built environment to support healthy eating and active living environments. </a:t>
            </a:r>
            <a:r>
              <a:rPr lang="en-US" dirty="0" smtClean="0"/>
              <a:t>Oakland, CA: Prevention Institute, Healthy Eating Active Living Convergence Partnership and </a:t>
            </a:r>
            <a:r>
              <a:rPr lang="en-US" dirty="0" err="1" smtClean="0"/>
              <a:t>PolicyLink</a:t>
            </a:r>
            <a:r>
              <a:rPr lang="en-US" dirty="0" smtClean="0"/>
              <a:t>.</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2</a:t>
            </a:fld>
            <a:endParaRPr lang="en-US"/>
          </a:p>
        </p:txBody>
      </p:sp>
    </p:spTree>
    <p:extLst>
      <p:ext uri="{BB962C8B-B14F-4D97-AF65-F5344CB8AC3E}">
        <p14:creationId xmlns:p14="http://schemas.microsoft.com/office/powerpoint/2010/main" val="8372755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Mangiona</a:t>
            </a:r>
            <a:r>
              <a:rPr lang="en-US" dirty="0" smtClean="0"/>
              <a:t>, Thomas A. "Saipan Tribune." </a:t>
            </a:r>
            <a:r>
              <a:rPr lang="en-US" i="1" dirty="0" smtClean="0"/>
              <a:t>Saipan Tribune.</a:t>
            </a:r>
            <a:r>
              <a:rPr lang="en-US" dirty="0" smtClean="0"/>
              <a:t> Saipan Tribune, 30 Sept. 2013. Web. 07 Jan. 2014.</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12</a:t>
            </a:fld>
            <a:endParaRPr lang="en-US"/>
          </a:p>
        </p:txBody>
      </p:sp>
    </p:spTree>
    <p:extLst>
      <p:ext uri="{BB962C8B-B14F-4D97-AF65-F5344CB8AC3E}">
        <p14:creationId xmlns:p14="http://schemas.microsoft.com/office/powerpoint/2010/main" val="20404711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13</a:t>
            </a:fld>
            <a:endParaRPr lang="en-US"/>
          </a:p>
        </p:txBody>
      </p:sp>
    </p:spTree>
    <p:extLst>
      <p:ext uri="{BB962C8B-B14F-4D97-AF65-F5344CB8AC3E}">
        <p14:creationId xmlns:p14="http://schemas.microsoft.com/office/powerpoint/2010/main" val="30494128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dirty="0" err="1" smtClean="0"/>
              <a:t>StairWELL</a:t>
            </a:r>
            <a:r>
              <a:rPr lang="en-US" dirty="0" smtClean="0"/>
              <a:t> to Better Health." </a:t>
            </a:r>
            <a:r>
              <a:rPr lang="en-US" i="1" dirty="0" smtClean="0"/>
              <a:t>Centers for Disease Control and Prevention</a:t>
            </a:r>
            <a:r>
              <a:rPr lang="en-US" dirty="0" smtClean="0"/>
              <a:t>. Centers for Disease Control and Prevention, 06 Jan. 2010. Web. 07 Jan. 2014.</a:t>
            </a:r>
          </a:p>
          <a:p>
            <a:r>
              <a:rPr lang="en-US" dirty="0" smtClean="0"/>
              <a:t>Kerr, N.A., Yore, M.M., Ham, S.A., &amp; Dietz, W.H. (2004). Increasing Stair Use in a Worksite Through Environmental Changes. </a:t>
            </a:r>
            <a:r>
              <a:rPr lang="en-US" i="1" dirty="0" smtClean="0"/>
              <a:t>American Journal of Health Promotion</a:t>
            </a:r>
            <a:r>
              <a:rPr lang="en-US" dirty="0" smtClean="0"/>
              <a:t>, 18 (4): 312–315.</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14</a:t>
            </a:fld>
            <a:endParaRPr lang="en-US"/>
          </a:p>
        </p:txBody>
      </p:sp>
    </p:spTree>
    <p:extLst>
      <p:ext uri="{BB962C8B-B14F-4D97-AF65-F5344CB8AC3E}">
        <p14:creationId xmlns:p14="http://schemas.microsoft.com/office/powerpoint/2010/main" val="20404711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dirty="0" err="1" smtClean="0"/>
              <a:t>StairWELL</a:t>
            </a:r>
            <a:r>
              <a:rPr lang="en-US" dirty="0" smtClean="0"/>
              <a:t> to Better Health." </a:t>
            </a:r>
            <a:r>
              <a:rPr lang="en-US" i="1" dirty="0" smtClean="0"/>
              <a:t>Centers for Disease Control and Prevention</a:t>
            </a:r>
            <a:r>
              <a:rPr lang="en-US" dirty="0" smtClean="0"/>
              <a:t>. Centers for Disease Control and Prevention, 06 Jan. 2010. Web. 07 Jan. 2014.</a:t>
            </a:r>
          </a:p>
          <a:p>
            <a:r>
              <a:rPr lang="en-US" dirty="0" smtClean="0"/>
              <a:t>Kerr, N.A., Yore, M.M., Ham, S.A., &amp; Dietz, W.H. (2004). Increasing Stair Use in a Worksite Through Environmental Changes. </a:t>
            </a:r>
            <a:r>
              <a:rPr lang="en-US" i="1" dirty="0" smtClean="0"/>
              <a:t>American Journal of Health Promotion</a:t>
            </a:r>
            <a:r>
              <a:rPr lang="en-US" dirty="0" smtClean="0"/>
              <a:t>, 18 (4): 312–315.</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15</a:t>
            </a:fld>
            <a:endParaRPr lang="en-US"/>
          </a:p>
        </p:txBody>
      </p:sp>
    </p:spTree>
    <p:extLst>
      <p:ext uri="{BB962C8B-B14F-4D97-AF65-F5344CB8AC3E}">
        <p14:creationId xmlns:p14="http://schemas.microsoft.com/office/powerpoint/2010/main" val="20404711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Siefken</a:t>
            </a:r>
            <a:r>
              <a:rPr lang="en-US" dirty="0" smtClean="0"/>
              <a:t>, </a:t>
            </a:r>
            <a:r>
              <a:rPr lang="en-US" dirty="0" err="1" smtClean="0"/>
              <a:t>Katja</a:t>
            </a:r>
            <a:r>
              <a:rPr lang="en-US" dirty="0" smtClean="0"/>
              <a:t> E. "Preventing Chronic Diseases through Physical Activity in the Pacific Islands. A Workplace Health Promotion </a:t>
            </a:r>
            <a:r>
              <a:rPr lang="en-US" dirty="0" err="1" smtClean="0"/>
              <a:t>Programme</a:t>
            </a:r>
            <a:r>
              <a:rPr lang="en-US" dirty="0" smtClean="0"/>
              <a:t> in Vanuatu." Thesis. AUT University, 2012. Web. 7 Jan. 2014.</a:t>
            </a:r>
          </a:p>
        </p:txBody>
      </p:sp>
      <p:sp>
        <p:nvSpPr>
          <p:cNvPr id="4" name="Slide Number Placeholder 3"/>
          <p:cNvSpPr>
            <a:spLocks noGrp="1"/>
          </p:cNvSpPr>
          <p:nvPr>
            <p:ph type="sldNum" sz="quarter" idx="10"/>
          </p:nvPr>
        </p:nvSpPr>
        <p:spPr/>
        <p:txBody>
          <a:bodyPr/>
          <a:lstStyle/>
          <a:p>
            <a:fld id="{CC14C7D1-9617-FC45-9211-E6D3D346F036}" type="slidenum">
              <a:rPr lang="en-US" smtClean="0"/>
              <a:t>16</a:t>
            </a:fld>
            <a:endParaRPr lang="en-US"/>
          </a:p>
        </p:txBody>
      </p:sp>
    </p:spTree>
    <p:extLst>
      <p:ext uri="{BB962C8B-B14F-4D97-AF65-F5344CB8AC3E}">
        <p14:creationId xmlns:p14="http://schemas.microsoft.com/office/powerpoint/2010/main" val="20404711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Siefken</a:t>
            </a:r>
            <a:r>
              <a:rPr lang="en-US" dirty="0" smtClean="0"/>
              <a:t>, </a:t>
            </a:r>
            <a:r>
              <a:rPr lang="en-US" dirty="0" err="1" smtClean="0"/>
              <a:t>Katja</a:t>
            </a:r>
            <a:r>
              <a:rPr lang="en-US" dirty="0" smtClean="0"/>
              <a:t> E. "Preventing Chronic Diseases through Physical Activity in the Pacific Islands. A Workplace Health Promotion </a:t>
            </a:r>
            <a:r>
              <a:rPr lang="en-US" dirty="0" err="1" smtClean="0"/>
              <a:t>Programme</a:t>
            </a:r>
            <a:r>
              <a:rPr lang="en-US" dirty="0" smtClean="0"/>
              <a:t> in Vanuatu." Thesis. AUT University, 2012. Web. 7 Jan. 2014.</a:t>
            </a:r>
          </a:p>
          <a:p>
            <a:r>
              <a:rPr lang="en-US" dirty="0" smtClean="0"/>
              <a:t>Image Courtesy of: http://2.bp.blogspot.com/-quGB9sRCI48/TlbzNau4zUI/AAAAAAAAG9A/DiNLYl0qhVY/s1600/P1020658.JPG</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17</a:t>
            </a:fld>
            <a:endParaRPr lang="en-US"/>
          </a:p>
        </p:txBody>
      </p:sp>
    </p:spTree>
    <p:extLst>
      <p:ext uri="{BB962C8B-B14F-4D97-AF65-F5344CB8AC3E}">
        <p14:creationId xmlns:p14="http://schemas.microsoft.com/office/powerpoint/2010/main" val="2040471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smtClean="0"/>
              <a:t>Image courtesy</a:t>
            </a:r>
            <a:r>
              <a:rPr lang="hu-HU" baseline="0" dirty="0" smtClean="0"/>
              <a:t> of: http://www.virtualmedicalcentre.com/uploads/VMC/PageImages/obesity_250.jpg</a:t>
            </a:r>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4</a:t>
            </a:fld>
            <a:endParaRPr lang="en-US"/>
          </a:p>
        </p:txBody>
      </p:sp>
    </p:spTree>
    <p:extLst>
      <p:ext uri="{BB962C8B-B14F-4D97-AF65-F5344CB8AC3E}">
        <p14:creationId xmlns:p14="http://schemas.microsoft.com/office/powerpoint/2010/main" val="849513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Verweij</a:t>
            </a:r>
            <a:r>
              <a:rPr lang="en-US" dirty="0" smtClean="0"/>
              <a:t>, L. M., </a:t>
            </a:r>
            <a:r>
              <a:rPr lang="en-US" dirty="0" err="1" smtClean="0"/>
              <a:t>Coffeng</a:t>
            </a:r>
            <a:r>
              <a:rPr lang="en-US" dirty="0" smtClean="0"/>
              <a:t>, J. J., van </a:t>
            </a:r>
            <a:r>
              <a:rPr lang="en-US" dirty="0" err="1" smtClean="0"/>
              <a:t>Mechelen</a:t>
            </a:r>
            <a:r>
              <a:rPr lang="en-US" dirty="0" smtClean="0"/>
              <a:t>, W. W., &amp; Proper, K. I. (2011). Meta-analyses of workplace physical activity and dietary </a:t>
            </a:r>
            <a:r>
              <a:rPr lang="en-US" dirty="0" err="1" smtClean="0"/>
              <a:t>behaviour</a:t>
            </a:r>
            <a:r>
              <a:rPr lang="en-US" dirty="0" smtClean="0"/>
              <a:t> interventions on weight outcomes. </a:t>
            </a:r>
            <a:r>
              <a:rPr lang="en-US" i="1" dirty="0" smtClean="0"/>
              <a:t>Obesity Reviews</a:t>
            </a:r>
            <a:r>
              <a:rPr lang="en-US" dirty="0" smtClean="0"/>
              <a:t>, 12(6), 406-429.</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5</a:t>
            </a:fld>
            <a:endParaRPr lang="en-US"/>
          </a:p>
        </p:txBody>
      </p:sp>
    </p:spTree>
    <p:extLst>
      <p:ext uri="{BB962C8B-B14F-4D97-AF65-F5344CB8AC3E}">
        <p14:creationId xmlns:p14="http://schemas.microsoft.com/office/powerpoint/2010/main" val="3663891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baseline="30000" dirty="0" err="1" smtClean="0">
                <a:solidFill>
                  <a:schemeClr val="tx1"/>
                </a:solidFill>
                <a:effectLst/>
                <a:latin typeface="+mn-lt"/>
                <a:ea typeface="+mn-ea"/>
                <a:cs typeface="+mn-cs"/>
              </a:rPr>
              <a:t>Hymel</a:t>
            </a:r>
            <a:r>
              <a:rPr lang="en-US" sz="1200" kern="1200" baseline="30000" dirty="0" smtClean="0">
                <a:solidFill>
                  <a:schemeClr val="tx1"/>
                </a:solidFill>
                <a:effectLst/>
                <a:latin typeface="+mn-lt"/>
                <a:ea typeface="+mn-ea"/>
                <a:cs typeface="+mn-cs"/>
              </a:rPr>
              <a:t>, Pamela A., et al. "Workplace health protection and promotion: a new pathway for a healthier—and safer—workforce." </a:t>
            </a:r>
            <a:r>
              <a:rPr lang="en-US" sz="1200" i="1" kern="1200" baseline="30000" dirty="0" smtClean="0">
                <a:solidFill>
                  <a:schemeClr val="tx1"/>
                </a:solidFill>
                <a:effectLst/>
                <a:latin typeface="+mn-lt"/>
                <a:ea typeface="+mn-ea"/>
                <a:cs typeface="+mn-cs"/>
              </a:rPr>
              <a:t>Journal of Occupational and Environmental Medicine</a:t>
            </a:r>
            <a:r>
              <a:rPr lang="en-US" sz="1200" kern="1200" baseline="30000" dirty="0" smtClean="0">
                <a:solidFill>
                  <a:schemeClr val="tx1"/>
                </a:solidFill>
                <a:effectLst/>
                <a:latin typeface="+mn-lt"/>
                <a:ea typeface="+mn-ea"/>
                <a:cs typeface="+mn-cs"/>
              </a:rPr>
              <a:t> 53.6 (2011): 695-702. </a:t>
            </a:r>
            <a:endParaRPr lang="en-US" sz="1200" dirty="0"/>
          </a:p>
        </p:txBody>
      </p:sp>
      <p:sp>
        <p:nvSpPr>
          <p:cNvPr id="4" name="Slide Number Placeholder 3"/>
          <p:cNvSpPr>
            <a:spLocks noGrp="1"/>
          </p:cNvSpPr>
          <p:nvPr>
            <p:ph type="sldNum" sz="quarter" idx="10"/>
          </p:nvPr>
        </p:nvSpPr>
        <p:spPr/>
        <p:txBody>
          <a:bodyPr/>
          <a:lstStyle/>
          <a:p>
            <a:fld id="{CC14C7D1-9617-FC45-9211-E6D3D346F036}" type="slidenum">
              <a:rPr lang="en-US" smtClean="0"/>
              <a:t>6</a:t>
            </a:fld>
            <a:endParaRPr lang="en-US"/>
          </a:p>
        </p:txBody>
      </p:sp>
    </p:spTree>
    <p:extLst>
      <p:ext uri="{BB962C8B-B14F-4D97-AF65-F5344CB8AC3E}">
        <p14:creationId xmlns:p14="http://schemas.microsoft.com/office/powerpoint/2010/main" val="850261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7</a:t>
            </a:fld>
            <a:endParaRPr lang="en-US"/>
          </a:p>
        </p:txBody>
      </p:sp>
    </p:spTree>
    <p:extLst>
      <p:ext uri="{BB962C8B-B14F-4D97-AF65-F5344CB8AC3E}">
        <p14:creationId xmlns:p14="http://schemas.microsoft.com/office/powerpoint/2010/main" val="3049412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Brown, H.E., Gilson, N.D., Burton, N.W., &amp; Brown, W.J. (2011). Does physical activity impact on </a:t>
            </a:r>
            <a:r>
              <a:rPr lang="en-US" dirty="0" err="1" smtClean="0"/>
              <a:t>presenteeism</a:t>
            </a:r>
            <a:r>
              <a:rPr lang="en-US" dirty="0" smtClean="0"/>
              <a:t> and other indicators of workplace well-being?. </a:t>
            </a:r>
            <a:r>
              <a:rPr lang="en-US" i="1" dirty="0" smtClean="0"/>
              <a:t>Sports Medicine</a:t>
            </a:r>
            <a:r>
              <a:rPr lang="en-US" dirty="0" smtClean="0"/>
              <a:t>, 41(3), 249-262.</a:t>
            </a:r>
          </a:p>
          <a:p>
            <a:endParaRPr lang="en-US" dirty="0" smtClean="0"/>
          </a:p>
          <a:p>
            <a:r>
              <a:rPr lang="en-US" dirty="0" smtClean="0"/>
              <a:t>Hutchinson, A.D. &amp; Wilson, C. (2011). Improving nutrition and physical activity in the workplace: a meta-analysis of intervention studies. </a:t>
            </a:r>
            <a:r>
              <a:rPr lang="en-US" i="1" dirty="0" smtClean="0"/>
              <a:t>Health Promotion International</a:t>
            </a:r>
            <a:r>
              <a:rPr lang="en-US" dirty="0" smtClean="0"/>
              <a:t>, Advanced Access doi:10.1093/</a:t>
            </a:r>
            <a:r>
              <a:rPr lang="en-US" dirty="0" err="1" smtClean="0"/>
              <a:t>heapro</a:t>
            </a:r>
            <a:r>
              <a:rPr lang="en-US" dirty="0" smtClean="0"/>
              <a:t>/dar035.</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8</a:t>
            </a:fld>
            <a:endParaRPr lang="en-US"/>
          </a:p>
        </p:txBody>
      </p:sp>
    </p:spTree>
    <p:extLst>
      <p:ext uri="{BB962C8B-B14F-4D97-AF65-F5344CB8AC3E}">
        <p14:creationId xmlns:p14="http://schemas.microsoft.com/office/powerpoint/2010/main" val="3759720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9</a:t>
            </a:fld>
            <a:endParaRPr lang="en-US"/>
          </a:p>
        </p:txBody>
      </p:sp>
    </p:spTree>
    <p:extLst>
      <p:ext uri="{BB962C8B-B14F-4D97-AF65-F5344CB8AC3E}">
        <p14:creationId xmlns:p14="http://schemas.microsoft.com/office/powerpoint/2010/main" val="3049412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Heaney CA, </a:t>
            </a:r>
            <a:r>
              <a:rPr lang="en-US" dirty="0" err="1" smtClean="0"/>
              <a:t>Goetzel</a:t>
            </a:r>
            <a:r>
              <a:rPr lang="en-US" dirty="0" smtClean="0"/>
              <a:t> RZ. A review of health-related outcomes of multi-component  worksite health promotion programs. </a:t>
            </a:r>
            <a:r>
              <a:rPr lang="en-US" i="1" dirty="0" smtClean="0"/>
              <a:t>American Journal of Health Promotion. </a:t>
            </a:r>
            <a:r>
              <a:rPr lang="en-US" dirty="0" smtClean="0"/>
              <a:t> 1997;11(4):290-307. </a:t>
            </a:r>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10</a:t>
            </a:fld>
            <a:endParaRPr lang="en-US"/>
          </a:p>
        </p:txBody>
      </p:sp>
    </p:spTree>
    <p:extLst>
      <p:ext uri="{BB962C8B-B14F-4D97-AF65-F5344CB8AC3E}">
        <p14:creationId xmlns:p14="http://schemas.microsoft.com/office/powerpoint/2010/main" val="3759720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11</a:t>
            </a:fld>
            <a:endParaRPr lang="en-US"/>
          </a:p>
        </p:txBody>
      </p:sp>
    </p:spTree>
    <p:extLst>
      <p:ext uri="{BB962C8B-B14F-4D97-AF65-F5344CB8AC3E}">
        <p14:creationId xmlns:p14="http://schemas.microsoft.com/office/powerpoint/2010/main" val="3049412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649CFD-AAD7-E949-9579-B2EBC110AEB7}" type="datetimeFigureOut">
              <a:rPr lang="en-US" smtClean="0"/>
              <a:t>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1841825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49CFD-AAD7-E949-9579-B2EBC110AEB7}" type="datetimeFigureOut">
              <a:rPr lang="en-US" smtClean="0"/>
              <a:t>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2663612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49CFD-AAD7-E949-9579-B2EBC110AEB7}" type="datetimeFigureOut">
              <a:rPr lang="en-US" smtClean="0"/>
              <a:t>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1241375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49CFD-AAD7-E949-9579-B2EBC110AEB7}" type="datetimeFigureOut">
              <a:rPr lang="en-US" smtClean="0"/>
              <a:t>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2128929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649CFD-AAD7-E949-9579-B2EBC110AEB7}" type="datetimeFigureOut">
              <a:rPr lang="en-US" smtClean="0"/>
              <a:t>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1336290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649CFD-AAD7-E949-9579-B2EBC110AEB7}" type="datetimeFigureOut">
              <a:rPr lang="en-US" smtClean="0"/>
              <a:t>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3148435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649CFD-AAD7-E949-9579-B2EBC110AEB7}" type="datetimeFigureOut">
              <a:rPr lang="en-US" smtClean="0"/>
              <a:t>1/10/2014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1794305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649CFD-AAD7-E949-9579-B2EBC110AEB7}" type="datetimeFigureOut">
              <a:rPr lang="en-US" smtClean="0"/>
              <a:t>1/10/2014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4025144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649CFD-AAD7-E949-9579-B2EBC110AEB7}" type="datetimeFigureOut">
              <a:rPr lang="en-US" smtClean="0"/>
              <a:t>1/10/2014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3833526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49CFD-AAD7-E949-9579-B2EBC110AEB7}" type="datetimeFigureOut">
              <a:rPr lang="en-US" smtClean="0"/>
              <a:t>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2965684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49CFD-AAD7-E949-9579-B2EBC110AEB7}" type="datetimeFigureOut">
              <a:rPr lang="en-US" smtClean="0"/>
              <a:t>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393717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649CFD-AAD7-E949-9579-B2EBC110AEB7}" type="datetimeFigureOut">
              <a:rPr lang="en-US" smtClean="0"/>
              <a:t>1/10/2014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28435-B733-0E44-97D7-0A6E511AC4AD}" type="slidenum">
              <a:rPr lang="en-US" smtClean="0"/>
              <a:t>‹#›</a:t>
            </a:fld>
            <a:endParaRPr lang="en-US"/>
          </a:p>
        </p:txBody>
      </p:sp>
    </p:spTree>
    <p:extLst>
      <p:ext uri="{BB962C8B-B14F-4D97-AF65-F5344CB8AC3E}">
        <p14:creationId xmlns:p14="http://schemas.microsoft.com/office/powerpoint/2010/main" val="1598362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adrian.bauman@sydney.edu.a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5300" y="581025"/>
            <a:ext cx="7772400" cy="1470025"/>
          </a:xfrm>
        </p:spPr>
        <p:txBody>
          <a:bodyPr>
            <a:normAutofit fontScale="90000"/>
          </a:bodyPr>
          <a:lstStyle/>
          <a:p>
            <a:r>
              <a:rPr lang="en-US" b="1" dirty="0" smtClean="0">
                <a:cs typeface="Cambria"/>
              </a:rPr>
              <a:t>Promote Physical Activity in the Workplace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pic>
        <p:nvPicPr>
          <p:cNvPr id="4" name="Picture 3" descr="images.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78951"/>
            <a:ext cx="4424226" cy="1896097"/>
          </a:xfrm>
          <a:prstGeom prst="rect">
            <a:avLst/>
          </a:prstGeom>
        </p:spPr>
      </p:pic>
      <p:pic>
        <p:nvPicPr>
          <p:cNvPr id="6" name="Picture 5" descr="5ce0eb_02896908a40e4c2831756fcdac288f0c.jpg_srz_400_285_85_22_0.50_1.20_0.00_jpg_srz.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4226" y="3945852"/>
            <a:ext cx="4719774" cy="2912148"/>
          </a:xfrm>
          <a:prstGeom prst="rect">
            <a:avLst/>
          </a:prstGeom>
        </p:spPr>
      </p:pic>
      <p:pic>
        <p:nvPicPr>
          <p:cNvPr id="7" name="Picture 6" descr="5ce0eb_780b0c6ff7bbeea76c1769a54b78b618.jpg_srz_395_260_85_22_0.50_1.20_0.00_jpg_srz.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945852"/>
            <a:ext cx="4424226" cy="2912148"/>
          </a:xfrm>
          <a:prstGeom prst="rect">
            <a:avLst/>
          </a:prstGeom>
        </p:spPr>
      </p:pic>
      <p:pic>
        <p:nvPicPr>
          <p:cNvPr id="8" name="Picture 7" descr="images-1.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24226" y="2078950"/>
            <a:ext cx="4719773" cy="1891161"/>
          </a:xfrm>
          <a:prstGeom prst="rect">
            <a:avLst/>
          </a:prstGeom>
        </p:spPr>
      </p:pic>
    </p:spTree>
    <p:extLst>
      <p:ext uri="{BB962C8B-B14F-4D97-AF65-F5344CB8AC3E}">
        <p14:creationId xmlns:p14="http://schemas.microsoft.com/office/powerpoint/2010/main" val="2979228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cs typeface="Cambria"/>
              </a:rPr>
              <a:t>Did you know?</a:t>
            </a:r>
            <a:endParaRPr lang="en-US" b="1" dirty="0">
              <a:cs typeface="Cambria"/>
            </a:endParaRPr>
          </a:p>
        </p:txBody>
      </p:sp>
      <p:sp>
        <p:nvSpPr>
          <p:cNvPr id="3" name="Content Placeholder 2"/>
          <p:cNvSpPr>
            <a:spLocks noGrp="1"/>
          </p:cNvSpPr>
          <p:nvPr>
            <p:ph idx="1"/>
          </p:nvPr>
        </p:nvSpPr>
        <p:spPr/>
        <p:txBody>
          <a:bodyPr>
            <a:normAutofit/>
          </a:bodyPr>
          <a:lstStyle/>
          <a:p>
            <a:pPr marL="0" lvl="0" indent="0">
              <a:buNone/>
            </a:pPr>
            <a:r>
              <a:rPr lang="en-US" dirty="0">
                <a:latin typeface="+mj-lt"/>
                <a:cs typeface="Cambria"/>
              </a:rPr>
              <a:t>Workplace programs, in spite of their variability in terms of comprehensiveness, intensity, and duration, achieved long-term behavior change and risk reduction among workers.</a:t>
            </a:r>
          </a:p>
          <a:p>
            <a:endParaRPr lang="en-US" dirty="0">
              <a:latin typeface="+mj-lt"/>
            </a:endParaRPr>
          </a:p>
        </p:txBody>
      </p:sp>
    </p:spTree>
    <p:extLst>
      <p:ext uri="{BB962C8B-B14F-4D97-AF65-F5344CB8AC3E}">
        <p14:creationId xmlns:p14="http://schemas.microsoft.com/office/powerpoint/2010/main" val="3959933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cs typeface="Cambria"/>
              </a:rPr>
              <a:t/>
            </a:r>
            <a:br>
              <a:rPr lang="en-US" b="1" dirty="0" smtClean="0">
                <a:cs typeface="Cambria"/>
              </a:rPr>
            </a:br>
            <a:r>
              <a:rPr lang="en-US" b="1" dirty="0" smtClean="0">
                <a:cs typeface="Cambria"/>
              </a:rPr>
              <a:t>What are ways we can promote physical activity in the workplace? </a:t>
            </a:r>
            <a:r>
              <a:rPr lang="en-US" b="1" dirty="0">
                <a:cs typeface="Cambria"/>
              </a:rPr>
              <a:t/>
            </a:r>
            <a:br>
              <a:rPr lang="en-US" b="1" dirty="0">
                <a:cs typeface="Cambria"/>
              </a:rPr>
            </a:br>
            <a:endParaRPr lang="en-US" b="1" dirty="0">
              <a:cs typeface="Cambria"/>
            </a:endParaRPr>
          </a:p>
        </p:txBody>
      </p:sp>
      <p:sp>
        <p:nvSpPr>
          <p:cNvPr id="3" name="Content Placeholder 2"/>
          <p:cNvSpPr>
            <a:spLocks noGrp="1"/>
          </p:cNvSpPr>
          <p:nvPr>
            <p:ph idx="1"/>
          </p:nvPr>
        </p:nvSpPr>
        <p:spPr/>
        <p:txBody>
          <a:bodyPr>
            <a:normAutofit fontScale="92500" lnSpcReduction="20000"/>
          </a:bodyPr>
          <a:lstStyle/>
          <a:p>
            <a:pPr marL="0" indent="0" algn="ctr">
              <a:buNone/>
            </a:pPr>
            <a:endParaRPr lang="en-US" sz="1400" b="1" dirty="0" smtClean="0">
              <a:latin typeface="+mj-lt"/>
              <a:cs typeface="Cambria"/>
            </a:endParaRPr>
          </a:p>
          <a:p>
            <a:pPr marL="0" indent="0" algn="ctr">
              <a:buNone/>
            </a:pPr>
            <a:r>
              <a:rPr lang="en-US" b="1" dirty="0">
                <a:latin typeface="+mj-lt"/>
                <a:cs typeface="Cambria"/>
              </a:rPr>
              <a:t>Executives to issue mandates to encourage government-sponsored worksite wellness programs that promote physical activity</a:t>
            </a:r>
            <a:endParaRPr lang="en-US" dirty="0">
              <a:latin typeface="+mj-lt"/>
              <a:cs typeface="Cambria"/>
            </a:endParaRPr>
          </a:p>
          <a:p>
            <a:pPr marL="0" indent="0" algn="ctr">
              <a:buNone/>
            </a:pPr>
            <a:r>
              <a:rPr lang="en-US" dirty="0" smtClean="0">
                <a:latin typeface="+mj-lt"/>
                <a:cs typeface="Cambria"/>
              </a:rPr>
              <a:t>Government </a:t>
            </a:r>
            <a:r>
              <a:rPr lang="en-US" dirty="0">
                <a:latin typeface="+mj-lt"/>
                <a:cs typeface="Cambria"/>
              </a:rPr>
              <a:t>agencies at the national, state or local levels should recognize and reward those companies that create successful wellness and activity programs for their employees. This would increase </a:t>
            </a:r>
            <a:r>
              <a:rPr lang="en-US" dirty="0" smtClean="0">
                <a:latin typeface="+mj-lt"/>
                <a:cs typeface="Cambria"/>
              </a:rPr>
              <a:t>attention </a:t>
            </a:r>
            <a:r>
              <a:rPr lang="en-US" dirty="0">
                <a:latin typeface="+mj-lt"/>
                <a:cs typeface="Cambria"/>
              </a:rPr>
              <a:t>to these employers and elevate their company within their field. Other businesses may notice these efforts and adopt or improve their programs.</a:t>
            </a:r>
          </a:p>
        </p:txBody>
      </p:sp>
    </p:spTree>
    <p:extLst>
      <p:ext uri="{BB962C8B-B14F-4D97-AF65-F5344CB8AC3E}">
        <p14:creationId xmlns:p14="http://schemas.microsoft.com/office/powerpoint/2010/main" val="1425227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cs typeface="Cambria"/>
              </a:rPr>
              <a:t>What </a:t>
            </a:r>
            <a:r>
              <a:rPr lang="en-US" b="1" dirty="0">
                <a:cs typeface="Cambria"/>
              </a:rPr>
              <a:t>are policies that can help improve the built environment? </a:t>
            </a:r>
            <a:r>
              <a:rPr lang="en-US" dirty="0">
                <a:cs typeface="Cambria"/>
              </a:rPr>
              <a:t/>
            </a:r>
            <a:br>
              <a:rPr lang="en-US" dirty="0">
                <a:cs typeface="Cambria"/>
              </a:rPr>
            </a:br>
            <a:r>
              <a:rPr lang="en-US" b="1" dirty="0" smtClean="0"/>
              <a:t> </a:t>
            </a:r>
            <a:r>
              <a:rPr lang="en-US" dirty="0"/>
              <a:t/>
            </a:r>
            <a:br>
              <a:rPr lang="en-US" dirty="0"/>
            </a:br>
            <a:endParaRPr lang="en-US" dirty="0"/>
          </a:p>
        </p:txBody>
      </p:sp>
      <p:sp>
        <p:nvSpPr>
          <p:cNvPr id="3" name="Content Placeholder 2"/>
          <p:cNvSpPr>
            <a:spLocks noGrp="1"/>
          </p:cNvSpPr>
          <p:nvPr>
            <p:ph idx="1"/>
          </p:nvPr>
        </p:nvSpPr>
        <p:spPr>
          <a:xfrm>
            <a:off x="457200" y="1600199"/>
            <a:ext cx="8433494" cy="5020579"/>
          </a:xfrm>
        </p:spPr>
        <p:txBody>
          <a:bodyPr>
            <a:normAutofit fontScale="70000" lnSpcReduction="20000"/>
          </a:bodyPr>
          <a:lstStyle/>
          <a:p>
            <a:pPr marL="0" lvl="0" indent="0">
              <a:buNone/>
            </a:pPr>
            <a:r>
              <a:rPr lang="en-US" i="1" dirty="0" smtClean="0">
                <a:latin typeface="+mj-lt"/>
                <a:cs typeface="Cambria"/>
              </a:rPr>
              <a:t>A Successful </a:t>
            </a:r>
            <a:r>
              <a:rPr lang="en-US" i="1" dirty="0">
                <a:latin typeface="+mj-lt"/>
                <a:cs typeface="Cambria"/>
              </a:rPr>
              <a:t>E</a:t>
            </a:r>
            <a:r>
              <a:rPr lang="en-US" i="1" dirty="0" smtClean="0">
                <a:latin typeface="+mj-lt"/>
                <a:cs typeface="Cambria"/>
              </a:rPr>
              <a:t>xample: </a:t>
            </a:r>
            <a:endParaRPr lang="en-US" dirty="0" smtClean="0">
              <a:latin typeface="+mj-lt"/>
              <a:cs typeface="Cambria"/>
            </a:endParaRPr>
          </a:p>
          <a:p>
            <a:pPr marL="0" indent="0">
              <a:buNone/>
            </a:pPr>
            <a:r>
              <a:rPr lang="en-US" b="1" dirty="0">
                <a:latin typeface="+mj-lt"/>
                <a:cs typeface="Cambria"/>
              </a:rPr>
              <a:t>Case Study: Let’s Move! Commonwealth of the Northern Mariana </a:t>
            </a:r>
            <a:r>
              <a:rPr lang="en-US" b="1" dirty="0" smtClean="0">
                <a:latin typeface="+mj-lt"/>
                <a:cs typeface="Cambria"/>
              </a:rPr>
              <a:t>Islands</a:t>
            </a:r>
            <a:endParaRPr lang="en-US" dirty="0" smtClean="0">
              <a:latin typeface="+mj-lt"/>
              <a:cs typeface="Cambria"/>
            </a:endParaRPr>
          </a:p>
          <a:p>
            <a:pPr marL="0" indent="0">
              <a:buNone/>
            </a:pPr>
            <a:r>
              <a:rPr lang="en-US" dirty="0" smtClean="0">
                <a:latin typeface="+mj-lt"/>
                <a:cs typeface="Cambria"/>
              </a:rPr>
              <a:t>A </a:t>
            </a:r>
            <a:r>
              <a:rPr lang="en-US" dirty="0">
                <a:latin typeface="+mj-lt"/>
                <a:cs typeface="Cambria"/>
              </a:rPr>
              <a:t>government mandate was created to support the “Let’s Move! Walk for a Healthier Marianas!” campaign. The Director of Public Health Services, </a:t>
            </a:r>
            <a:r>
              <a:rPr lang="en-US" dirty="0" err="1">
                <a:latin typeface="+mj-lt"/>
                <a:cs typeface="Cambria"/>
              </a:rPr>
              <a:t>Eloy</a:t>
            </a:r>
            <a:r>
              <a:rPr lang="en-US" dirty="0">
                <a:latin typeface="+mj-lt"/>
                <a:cs typeface="Cambria"/>
              </a:rPr>
              <a:t> S. </a:t>
            </a:r>
            <a:r>
              <a:rPr lang="en-US" dirty="0" err="1">
                <a:latin typeface="+mj-lt"/>
                <a:cs typeface="Cambria"/>
              </a:rPr>
              <a:t>Inos</a:t>
            </a:r>
            <a:r>
              <a:rPr lang="en-US" dirty="0">
                <a:latin typeface="+mj-lt"/>
                <a:cs typeface="Cambria"/>
              </a:rPr>
              <a:t> supported the endorsement of each government employee to receive one hour of administrative leave to join the event. The “Let’s Move!” campaign has been a huge success. At the 2</a:t>
            </a:r>
            <a:r>
              <a:rPr lang="en-US" baseline="30000" dirty="0">
                <a:latin typeface="+mj-lt"/>
                <a:cs typeface="Cambria"/>
              </a:rPr>
              <a:t>nd</a:t>
            </a:r>
            <a:r>
              <a:rPr lang="en-US" dirty="0">
                <a:latin typeface="+mj-lt"/>
                <a:cs typeface="Cambria"/>
              </a:rPr>
              <a:t>  event in September 2013, the campaign drew over 700 participants, 30 different sponsors, and a variety of activities. </a:t>
            </a:r>
            <a:endParaRPr lang="en-US" dirty="0" smtClean="0">
              <a:latin typeface="+mj-lt"/>
              <a:cs typeface="Cambria"/>
            </a:endParaRPr>
          </a:p>
          <a:p>
            <a:pPr marL="0" indent="0">
              <a:buNone/>
            </a:pPr>
            <a:endParaRPr lang="en-US" dirty="0" smtClean="0">
              <a:latin typeface="+mj-lt"/>
              <a:cs typeface="Cambria"/>
            </a:endParaRPr>
          </a:p>
          <a:p>
            <a:pPr marL="0" indent="0">
              <a:buNone/>
            </a:pPr>
            <a:r>
              <a:rPr lang="en-US" dirty="0" smtClean="0">
                <a:latin typeface="+mj-lt"/>
                <a:cs typeface="Cambria"/>
              </a:rPr>
              <a:t>The </a:t>
            </a:r>
            <a:r>
              <a:rPr lang="en-US" dirty="0">
                <a:latin typeface="+mj-lt"/>
                <a:cs typeface="Cambria"/>
              </a:rPr>
              <a:t>CNMI is now an official ’Let’s Move! City" as of July 2013, which was a nomination approved by the National Let’s Move! Council.  CNMI is ranked No. 16 and is in the Top 20 in the nation among 400 other Let’s Move! </a:t>
            </a:r>
            <a:r>
              <a:rPr lang="en-US" dirty="0" smtClean="0">
                <a:latin typeface="+mj-lt"/>
                <a:cs typeface="Cambria"/>
              </a:rPr>
              <a:t>Cities</a:t>
            </a:r>
            <a:endParaRPr lang="en-US" dirty="0">
              <a:latin typeface="+mj-lt"/>
              <a:cs typeface="Cambria"/>
            </a:endParaRPr>
          </a:p>
        </p:txBody>
      </p:sp>
    </p:spTree>
    <p:extLst>
      <p:ext uri="{BB962C8B-B14F-4D97-AF65-F5344CB8AC3E}">
        <p14:creationId xmlns:p14="http://schemas.microsoft.com/office/powerpoint/2010/main" val="1630726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cs typeface="Cambria"/>
              </a:rPr>
              <a:t/>
            </a:r>
            <a:br>
              <a:rPr lang="en-US" b="1" dirty="0" smtClean="0">
                <a:cs typeface="Cambria"/>
              </a:rPr>
            </a:br>
            <a:r>
              <a:rPr lang="en-US" b="1" dirty="0" smtClean="0">
                <a:cs typeface="Cambria"/>
              </a:rPr>
              <a:t>What are ways we can promote physical activity in the workplace? </a:t>
            </a:r>
            <a:r>
              <a:rPr lang="en-US" b="1" dirty="0">
                <a:cs typeface="Cambria"/>
              </a:rPr>
              <a:t/>
            </a:r>
            <a:br>
              <a:rPr lang="en-US" b="1" dirty="0">
                <a:cs typeface="Cambria"/>
              </a:rPr>
            </a:br>
            <a:endParaRPr lang="en-US" b="1" dirty="0">
              <a:cs typeface="Cambria"/>
            </a:endParaRPr>
          </a:p>
        </p:txBody>
      </p:sp>
      <p:sp>
        <p:nvSpPr>
          <p:cNvPr id="3" name="Content Placeholder 2"/>
          <p:cNvSpPr>
            <a:spLocks noGrp="1"/>
          </p:cNvSpPr>
          <p:nvPr>
            <p:ph idx="1"/>
          </p:nvPr>
        </p:nvSpPr>
        <p:spPr/>
        <p:txBody>
          <a:bodyPr>
            <a:normAutofit fontScale="92500" lnSpcReduction="10000"/>
          </a:bodyPr>
          <a:lstStyle/>
          <a:p>
            <a:pPr marL="0" indent="0" algn="ctr">
              <a:buNone/>
            </a:pPr>
            <a:endParaRPr lang="en-US" sz="1400" b="1" dirty="0" smtClean="0">
              <a:latin typeface="+mj-lt"/>
              <a:cs typeface="Cambria"/>
            </a:endParaRPr>
          </a:p>
          <a:p>
            <a:pPr marL="0" indent="0" algn="ctr">
              <a:buNone/>
            </a:pPr>
            <a:r>
              <a:rPr lang="en-US" b="1" dirty="0">
                <a:latin typeface="+mj-lt"/>
                <a:cs typeface="Cambria"/>
              </a:rPr>
              <a:t>Encourage government agencies and businesses to adopt and implement work and wellness programs that encourage physical activity </a:t>
            </a:r>
            <a:endParaRPr lang="en-US" dirty="0">
              <a:latin typeface="+mj-lt"/>
              <a:cs typeface="Cambria"/>
            </a:endParaRPr>
          </a:p>
          <a:p>
            <a:pPr marL="0" indent="0" algn="ctr">
              <a:buNone/>
            </a:pPr>
            <a:r>
              <a:rPr lang="en-US" dirty="0">
                <a:latin typeface="+mj-lt"/>
                <a:cs typeface="Cambria"/>
              </a:rPr>
              <a:t>Businesses can adopt and implement worksite wellness programs that encourage physical activity. These can be group initiatives and competitions, company department sports teams, and encouraging physical activity through walking trails and stairwell use. </a:t>
            </a:r>
          </a:p>
        </p:txBody>
      </p:sp>
    </p:spTree>
    <p:extLst>
      <p:ext uri="{BB962C8B-B14F-4D97-AF65-F5344CB8AC3E}">
        <p14:creationId xmlns:p14="http://schemas.microsoft.com/office/powerpoint/2010/main" val="3171282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cs typeface="Cambria"/>
              </a:rPr>
              <a:t>What </a:t>
            </a:r>
            <a:r>
              <a:rPr lang="en-US" b="1" dirty="0">
                <a:cs typeface="Cambria"/>
              </a:rPr>
              <a:t>are policies that can help improve the built environment? </a:t>
            </a:r>
            <a:r>
              <a:rPr lang="en-US" dirty="0">
                <a:cs typeface="Cambria"/>
              </a:rPr>
              <a:t/>
            </a:r>
            <a:br>
              <a:rPr lang="en-US" dirty="0">
                <a:cs typeface="Cambria"/>
              </a:rPr>
            </a:br>
            <a:r>
              <a:rPr lang="en-US" b="1" dirty="0" smtClean="0"/>
              <a:t> </a:t>
            </a:r>
            <a:r>
              <a:rPr lang="en-US" dirty="0"/>
              <a:t/>
            </a:r>
            <a:br>
              <a:rPr lang="en-US" dirty="0"/>
            </a:br>
            <a:endParaRPr lang="en-US" dirty="0"/>
          </a:p>
        </p:txBody>
      </p:sp>
      <p:sp>
        <p:nvSpPr>
          <p:cNvPr id="3" name="Content Placeholder 2"/>
          <p:cNvSpPr>
            <a:spLocks noGrp="1"/>
          </p:cNvSpPr>
          <p:nvPr>
            <p:ph idx="1"/>
          </p:nvPr>
        </p:nvSpPr>
        <p:spPr>
          <a:xfrm>
            <a:off x="457200" y="1600199"/>
            <a:ext cx="8433494" cy="5020579"/>
          </a:xfrm>
        </p:spPr>
        <p:txBody>
          <a:bodyPr>
            <a:normAutofit/>
          </a:bodyPr>
          <a:lstStyle/>
          <a:p>
            <a:pPr marL="0" indent="0">
              <a:buNone/>
            </a:pPr>
            <a:r>
              <a:rPr lang="en-US" i="1" dirty="0" smtClean="0">
                <a:latin typeface="+mj-lt"/>
                <a:cs typeface="Cambria"/>
              </a:rPr>
              <a:t>A Successful Example: </a:t>
            </a:r>
          </a:p>
          <a:p>
            <a:pPr marL="0" indent="0">
              <a:buNone/>
            </a:pPr>
            <a:r>
              <a:rPr lang="en-US" b="1" dirty="0" smtClean="0">
                <a:latin typeface="+mj-lt"/>
                <a:cs typeface="Cambria"/>
              </a:rPr>
              <a:t>Case </a:t>
            </a:r>
            <a:r>
              <a:rPr lang="en-US" b="1" dirty="0">
                <a:latin typeface="+mj-lt"/>
                <a:cs typeface="Cambria"/>
              </a:rPr>
              <a:t>Study: CDC </a:t>
            </a:r>
            <a:r>
              <a:rPr lang="en-US" b="1" dirty="0" err="1">
                <a:latin typeface="+mj-lt"/>
                <a:cs typeface="Cambria"/>
              </a:rPr>
              <a:t>StairWELL</a:t>
            </a:r>
            <a:r>
              <a:rPr lang="en-US" b="1" dirty="0">
                <a:latin typeface="+mj-lt"/>
                <a:cs typeface="Cambria"/>
              </a:rPr>
              <a:t> Project </a:t>
            </a:r>
            <a:endParaRPr lang="en-US" dirty="0">
              <a:latin typeface="+mj-lt"/>
              <a:cs typeface="Cambria"/>
            </a:endParaRPr>
          </a:p>
          <a:p>
            <a:pPr marL="0" indent="0">
              <a:buNone/>
            </a:pPr>
            <a:r>
              <a:rPr lang="en-US" dirty="0">
                <a:latin typeface="+mj-lt"/>
                <a:cs typeface="Cambria"/>
              </a:rPr>
              <a:t>In 1998, CDC's Division of Nutrition, Physical Activity and Obesity conducted a study to see if making physical changes to a stairwell in the Atlanta-based </a:t>
            </a:r>
            <a:r>
              <a:rPr lang="en-US" dirty="0" err="1">
                <a:latin typeface="+mj-lt"/>
                <a:cs typeface="Cambria"/>
              </a:rPr>
              <a:t>Koger</a:t>
            </a:r>
            <a:r>
              <a:rPr lang="en-US" dirty="0">
                <a:latin typeface="+mj-lt"/>
                <a:cs typeface="Cambria"/>
              </a:rPr>
              <a:t> Center Rhodes Building would motivate employees to use the stairs. </a:t>
            </a:r>
            <a:endParaRPr lang="en-US" dirty="0" smtClean="0">
              <a:latin typeface="+mj-lt"/>
              <a:cs typeface="Cambria"/>
            </a:endParaRPr>
          </a:p>
        </p:txBody>
      </p:sp>
    </p:spTree>
    <p:extLst>
      <p:ext uri="{BB962C8B-B14F-4D97-AF65-F5344CB8AC3E}">
        <p14:creationId xmlns:p14="http://schemas.microsoft.com/office/powerpoint/2010/main" val="3537350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cs typeface="Cambria"/>
              </a:rPr>
              <a:t>What </a:t>
            </a:r>
            <a:r>
              <a:rPr lang="en-US" b="1" dirty="0">
                <a:cs typeface="Cambria"/>
              </a:rPr>
              <a:t>are policies that can help improve the built environment? </a:t>
            </a:r>
            <a:r>
              <a:rPr lang="en-US" dirty="0">
                <a:cs typeface="Cambria"/>
              </a:rPr>
              <a:t/>
            </a:r>
            <a:br>
              <a:rPr lang="en-US" dirty="0">
                <a:cs typeface="Cambria"/>
              </a:rPr>
            </a:br>
            <a:r>
              <a:rPr lang="en-US" b="1" dirty="0" smtClean="0"/>
              <a:t> </a:t>
            </a:r>
            <a:r>
              <a:rPr lang="en-US" dirty="0"/>
              <a:t/>
            </a:r>
            <a:br>
              <a:rPr lang="en-US" dirty="0"/>
            </a:br>
            <a:endParaRPr lang="en-US" dirty="0"/>
          </a:p>
        </p:txBody>
      </p:sp>
      <p:sp>
        <p:nvSpPr>
          <p:cNvPr id="3" name="Content Placeholder 2"/>
          <p:cNvSpPr>
            <a:spLocks noGrp="1"/>
          </p:cNvSpPr>
          <p:nvPr>
            <p:ph idx="1"/>
          </p:nvPr>
        </p:nvSpPr>
        <p:spPr>
          <a:xfrm>
            <a:off x="457200" y="1600199"/>
            <a:ext cx="5628640" cy="5064761"/>
          </a:xfrm>
        </p:spPr>
        <p:txBody>
          <a:bodyPr>
            <a:normAutofit fontScale="85000" lnSpcReduction="20000"/>
          </a:bodyPr>
          <a:lstStyle/>
          <a:p>
            <a:pPr marL="0" indent="0">
              <a:buNone/>
            </a:pPr>
            <a:r>
              <a:rPr lang="en-US" i="1" dirty="0" smtClean="0">
                <a:latin typeface="+mj-lt"/>
                <a:cs typeface="Cambria"/>
              </a:rPr>
              <a:t>A Successful Example: </a:t>
            </a:r>
          </a:p>
          <a:p>
            <a:pPr marL="0" indent="0">
              <a:buNone/>
            </a:pPr>
            <a:r>
              <a:rPr lang="en-US" b="1" dirty="0" smtClean="0">
                <a:latin typeface="+mj-lt"/>
                <a:cs typeface="Cambria"/>
              </a:rPr>
              <a:t>Case </a:t>
            </a:r>
            <a:r>
              <a:rPr lang="en-US" b="1" dirty="0">
                <a:latin typeface="+mj-lt"/>
                <a:cs typeface="Cambria"/>
              </a:rPr>
              <a:t>Study: CDC </a:t>
            </a:r>
            <a:r>
              <a:rPr lang="en-US" b="1" dirty="0" err="1">
                <a:latin typeface="+mj-lt"/>
                <a:cs typeface="Cambria"/>
              </a:rPr>
              <a:t>StairWELL</a:t>
            </a:r>
            <a:r>
              <a:rPr lang="en-US" b="1" dirty="0">
                <a:latin typeface="+mj-lt"/>
                <a:cs typeface="Cambria"/>
              </a:rPr>
              <a:t> Project </a:t>
            </a:r>
            <a:endParaRPr lang="en-US" dirty="0">
              <a:latin typeface="+mj-lt"/>
              <a:cs typeface="Cambria"/>
            </a:endParaRPr>
          </a:p>
          <a:p>
            <a:pPr marL="0" indent="0">
              <a:buNone/>
            </a:pPr>
            <a:r>
              <a:rPr lang="en-US" dirty="0">
                <a:latin typeface="+mj-lt"/>
                <a:cs typeface="Cambria"/>
              </a:rPr>
              <a:t>Over 3½ years, changes to the stairwell were made which  included painting and carpeting, framed artwork, motivational signs, and music. Infrared beams were used to track the number of stair users. </a:t>
            </a:r>
          </a:p>
          <a:p>
            <a:pPr marL="0" indent="0">
              <a:buNone/>
            </a:pPr>
            <a:r>
              <a:rPr lang="en-US" dirty="0">
                <a:latin typeface="+mj-lt"/>
                <a:cs typeface="Cambria"/>
              </a:rPr>
              <a:t>The intervention was low </a:t>
            </a:r>
            <a:r>
              <a:rPr lang="en-US">
                <a:latin typeface="+mj-lt"/>
                <a:cs typeface="Cambria"/>
              </a:rPr>
              <a:t>in </a:t>
            </a:r>
            <a:r>
              <a:rPr lang="en-US" smtClean="0">
                <a:latin typeface="+mj-lt"/>
                <a:cs typeface="Cambria"/>
              </a:rPr>
              <a:t>cost </a:t>
            </a:r>
            <a:r>
              <a:rPr lang="en-US" dirty="0">
                <a:latin typeface="+mj-lt"/>
                <a:cs typeface="Cambria"/>
              </a:rPr>
              <a:t>and the data suggest that physical improvements, motivational signs, and music can increase stairwell use among building occupants.</a:t>
            </a:r>
          </a:p>
        </p:txBody>
      </p:sp>
      <p:pic>
        <p:nvPicPr>
          <p:cNvPr id="4098" name="Picture 2" descr="C:\Users\CCC Laptop\Desktop\woman_using_stair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5840" y="2195986"/>
            <a:ext cx="2718066" cy="3889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4041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cs typeface="Cambria"/>
              </a:rPr>
              <a:t>What </a:t>
            </a:r>
            <a:r>
              <a:rPr lang="en-US" b="1" dirty="0">
                <a:cs typeface="Cambria"/>
              </a:rPr>
              <a:t>are policies that can help improve the built environment? </a:t>
            </a:r>
            <a:r>
              <a:rPr lang="en-US" dirty="0">
                <a:cs typeface="Cambria"/>
              </a:rPr>
              <a:t/>
            </a:r>
            <a:br>
              <a:rPr lang="en-US" dirty="0">
                <a:cs typeface="Cambria"/>
              </a:rPr>
            </a:br>
            <a:r>
              <a:rPr lang="en-US" b="1" dirty="0" smtClean="0"/>
              <a:t> </a:t>
            </a:r>
            <a:r>
              <a:rPr lang="en-US" dirty="0"/>
              <a:t/>
            </a:r>
            <a:br>
              <a:rPr lang="en-US" dirty="0"/>
            </a:br>
            <a:endParaRPr lang="en-US" dirty="0"/>
          </a:p>
        </p:txBody>
      </p:sp>
      <p:sp>
        <p:nvSpPr>
          <p:cNvPr id="3" name="Content Placeholder 2"/>
          <p:cNvSpPr>
            <a:spLocks noGrp="1"/>
          </p:cNvSpPr>
          <p:nvPr>
            <p:ph idx="1"/>
          </p:nvPr>
        </p:nvSpPr>
        <p:spPr>
          <a:xfrm>
            <a:off x="457200" y="1600199"/>
            <a:ext cx="5638800" cy="3530601"/>
          </a:xfrm>
        </p:spPr>
        <p:txBody>
          <a:bodyPr>
            <a:normAutofit fontScale="85000" lnSpcReduction="20000"/>
          </a:bodyPr>
          <a:lstStyle/>
          <a:p>
            <a:pPr marL="0" indent="0">
              <a:buNone/>
            </a:pPr>
            <a:r>
              <a:rPr lang="en-US" i="1" dirty="0" smtClean="0">
                <a:latin typeface="+mj-lt"/>
                <a:cs typeface="Cambria"/>
              </a:rPr>
              <a:t>A Successful Example: </a:t>
            </a:r>
          </a:p>
          <a:p>
            <a:pPr marL="0" indent="0">
              <a:buNone/>
            </a:pPr>
            <a:r>
              <a:rPr lang="en-US" b="1" dirty="0">
                <a:latin typeface="+mj-lt"/>
                <a:cs typeface="Cambria"/>
              </a:rPr>
              <a:t>Case Study: A workplace health promotion program in Vanuatu</a:t>
            </a:r>
            <a:endParaRPr lang="en-US" dirty="0">
              <a:latin typeface="+mj-lt"/>
              <a:cs typeface="Cambria"/>
            </a:endParaRPr>
          </a:p>
          <a:p>
            <a:pPr marL="0" indent="0">
              <a:buNone/>
            </a:pPr>
            <a:r>
              <a:rPr lang="en-US" dirty="0">
                <a:latin typeface="+mj-lt"/>
                <a:cs typeface="Cambria"/>
              </a:rPr>
              <a:t>Strong gender roles can result in disadvantages for women in relation to sport and recreation activities. </a:t>
            </a:r>
            <a:r>
              <a:rPr lang="en-US" dirty="0" err="1">
                <a:latin typeface="+mj-lt"/>
                <a:cs typeface="Cambria"/>
              </a:rPr>
              <a:t>Wokabaot</a:t>
            </a:r>
            <a:r>
              <a:rPr lang="en-US" dirty="0">
                <a:latin typeface="+mj-lt"/>
                <a:cs typeface="Cambria"/>
              </a:rPr>
              <a:t> </a:t>
            </a:r>
            <a:r>
              <a:rPr lang="en-US" dirty="0" err="1">
                <a:latin typeface="+mj-lt"/>
                <a:cs typeface="Cambria"/>
              </a:rPr>
              <a:t>Jalens</a:t>
            </a:r>
            <a:r>
              <a:rPr lang="en-US" dirty="0">
                <a:latin typeface="+mj-lt"/>
                <a:cs typeface="Cambria"/>
              </a:rPr>
              <a:t> was a health intervention which was created for women in Port Vila, Vanuatu. </a:t>
            </a:r>
            <a:endParaRPr lang="en-US" dirty="0" smtClean="0">
              <a:latin typeface="+mj-lt"/>
              <a:cs typeface="Cambria"/>
            </a:endParaRPr>
          </a:p>
        </p:txBody>
      </p:sp>
      <p:pic>
        <p:nvPicPr>
          <p:cNvPr id="6146" name="Picture 2" descr="C:\Users\CCC Laptop\Desktop\P102065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5998" y="2534918"/>
            <a:ext cx="2865123" cy="214884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57200" y="4846320"/>
            <a:ext cx="8300720" cy="1754326"/>
          </a:xfrm>
          <a:prstGeom prst="rect">
            <a:avLst/>
          </a:prstGeom>
          <a:noFill/>
        </p:spPr>
        <p:txBody>
          <a:bodyPr wrap="square" rtlCol="0">
            <a:spAutoFit/>
          </a:bodyPr>
          <a:lstStyle/>
          <a:p>
            <a:r>
              <a:rPr lang="en-US" sz="2700" dirty="0">
                <a:latin typeface="+mj-lt"/>
              </a:rPr>
              <a:t>The program is part of the “Walk for Life” government based </a:t>
            </a:r>
            <a:r>
              <a:rPr lang="en-US" sz="2700" dirty="0" smtClean="0">
                <a:latin typeface="+mj-lt"/>
              </a:rPr>
              <a:t>healthy </a:t>
            </a:r>
            <a:r>
              <a:rPr lang="en-US" sz="2700" dirty="0">
                <a:latin typeface="+mj-lt"/>
              </a:rPr>
              <a:t>workplace initiative. Employees were encouraged to participate in physical activities every Wednesday. </a:t>
            </a:r>
          </a:p>
        </p:txBody>
      </p:sp>
    </p:spTree>
    <p:extLst>
      <p:ext uri="{BB962C8B-B14F-4D97-AF65-F5344CB8AC3E}">
        <p14:creationId xmlns:p14="http://schemas.microsoft.com/office/powerpoint/2010/main" val="3162255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cs typeface="Cambria"/>
              </a:rPr>
              <a:t>What </a:t>
            </a:r>
            <a:r>
              <a:rPr lang="en-US" b="1" dirty="0">
                <a:cs typeface="Cambria"/>
              </a:rPr>
              <a:t>are policies that can help improve the built environment? </a:t>
            </a:r>
            <a:r>
              <a:rPr lang="en-US" dirty="0">
                <a:cs typeface="Cambria"/>
              </a:rPr>
              <a:t/>
            </a:r>
            <a:br>
              <a:rPr lang="en-US" dirty="0">
                <a:cs typeface="Cambria"/>
              </a:rPr>
            </a:br>
            <a:r>
              <a:rPr lang="en-US" b="1" dirty="0" smtClean="0"/>
              <a:t> </a:t>
            </a:r>
            <a:r>
              <a:rPr lang="en-US" dirty="0"/>
              <a:t/>
            </a:r>
            <a:br>
              <a:rPr lang="en-US" dirty="0"/>
            </a:br>
            <a:endParaRPr lang="en-US" dirty="0"/>
          </a:p>
        </p:txBody>
      </p:sp>
      <p:sp>
        <p:nvSpPr>
          <p:cNvPr id="3" name="Content Placeholder 2"/>
          <p:cNvSpPr>
            <a:spLocks noGrp="1"/>
          </p:cNvSpPr>
          <p:nvPr>
            <p:ph idx="1"/>
          </p:nvPr>
        </p:nvSpPr>
        <p:spPr>
          <a:xfrm>
            <a:off x="457200" y="1600199"/>
            <a:ext cx="4673600" cy="5034281"/>
          </a:xfrm>
        </p:spPr>
        <p:txBody>
          <a:bodyPr>
            <a:normAutofit fontScale="70000" lnSpcReduction="20000"/>
          </a:bodyPr>
          <a:lstStyle/>
          <a:p>
            <a:pPr marL="0" indent="0">
              <a:buNone/>
            </a:pPr>
            <a:r>
              <a:rPr lang="en-US" i="1" dirty="0" smtClean="0">
                <a:latin typeface="+mj-lt"/>
                <a:cs typeface="Cambria"/>
              </a:rPr>
              <a:t>A Successful Example: </a:t>
            </a:r>
          </a:p>
          <a:p>
            <a:pPr marL="0" indent="0">
              <a:buNone/>
            </a:pPr>
            <a:r>
              <a:rPr lang="en-US" b="1" dirty="0">
                <a:latin typeface="+mj-lt"/>
                <a:cs typeface="Cambria"/>
              </a:rPr>
              <a:t>Case Study: A workplace health promotion program in Vanuatu</a:t>
            </a:r>
            <a:endParaRPr lang="en-US" dirty="0">
              <a:latin typeface="+mj-lt"/>
              <a:cs typeface="Cambria"/>
            </a:endParaRPr>
          </a:p>
          <a:p>
            <a:pPr marL="0" indent="0">
              <a:buNone/>
            </a:pPr>
            <a:r>
              <a:rPr lang="en-US" dirty="0">
                <a:latin typeface="+mj-lt"/>
                <a:cs typeface="Cambria"/>
              </a:rPr>
              <a:t>The </a:t>
            </a:r>
            <a:r>
              <a:rPr lang="en-US" dirty="0" smtClean="0">
                <a:latin typeface="+mj-lt"/>
                <a:cs typeface="Cambria"/>
              </a:rPr>
              <a:t>initiative </a:t>
            </a:r>
            <a:r>
              <a:rPr lang="en-US" dirty="0">
                <a:latin typeface="+mj-lt"/>
                <a:cs typeface="Cambria"/>
              </a:rPr>
              <a:t>began in 2011 and has shown an increase in about 2075 steps/day. Participants had designated walking captains, were given walking maps, educational information and a pedometer. </a:t>
            </a:r>
            <a:endParaRPr lang="hu-HU" dirty="0" smtClean="0">
              <a:latin typeface="+mj-lt"/>
              <a:cs typeface="Cambria"/>
            </a:endParaRPr>
          </a:p>
          <a:p>
            <a:pPr marL="0" indent="0">
              <a:buNone/>
            </a:pPr>
            <a:endParaRPr lang="en-US" dirty="0">
              <a:latin typeface="+mj-lt"/>
              <a:cs typeface="Cambria"/>
            </a:endParaRPr>
          </a:p>
          <a:p>
            <a:pPr marL="0" indent="0">
              <a:buNone/>
            </a:pPr>
            <a:r>
              <a:rPr lang="en-US" dirty="0" smtClean="0">
                <a:latin typeface="+mj-lt"/>
                <a:cs typeface="Cambria"/>
              </a:rPr>
              <a:t>Physical </a:t>
            </a:r>
            <a:r>
              <a:rPr lang="en-US" dirty="0">
                <a:latin typeface="+mj-lt"/>
                <a:cs typeface="Cambria"/>
              </a:rPr>
              <a:t>activity behavior increased and waist circumference decreased. Several participants experienced significant health benefits such as weight loss, reduced fasting blood sugar and enhanced self-esteem. </a:t>
            </a:r>
          </a:p>
        </p:txBody>
      </p:sp>
      <p:pic>
        <p:nvPicPr>
          <p:cNvPr id="5123" name="Picture 3" descr="C:\Users\CCC Laptop\Desktop\FINAL ma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30800" y="1600199"/>
            <a:ext cx="3467651" cy="48723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0909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2438"/>
            <a:ext cx="8229600" cy="1143000"/>
          </a:xfrm>
        </p:spPr>
        <p:txBody>
          <a:bodyPr>
            <a:normAutofit fontScale="90000"/>
          </a:bodyPr>
          <a:lstStyle/>
          <a:p>
            <a:r>
              <a:rPr lang="en-US" b="1" dirty="0" smtClean="0">
                <a:cs typeface="Cambria"/>
              </a:rPr>
              <a:t/>
            </a:r>
            <a:br>
              <a:rPr lang="en-US" b="1" dirty="0" smtClean="0">
                <a:cs typeface="Cambria"/>
              </a:rPr>
            </a:br>
            <a:r>
              <a:rPr lang="en-US" b="1" dirty="0" smtClean="0">
                <a:cs typeface="Cambria"/>
              </a:rPr>
              <a:t>Who </a:t>
            </a:r>
            <a:r>
              <a:rPr lang="en-US" b="1" dirty="0">
                <a:cs typeface="Cambria"/>
              </a:rPr>
              <a:t>can I contact for more information?</a:t>
            </a:r>
            <a:br>
              <a:rPr lang="en-US" b="1" dirty="0">
                <a:cs typeface="Cambria"/>
              </a:rPr>
            </a:br>
            <a:endParaRPr lang="en-US" b="1" dirty="0">
              <a:cs typeface="Cambria"/>
            </a:endParaRPr>
          </a:p>
        </p:txBody>
      </p:sp>
      <p:sp>
        <p:nvSpPr>
          <p:cNvPr id="3" name="Content Placeholder 2"/>
          <p:cNvSpPr>
            <a:spLocks noGrp="1"/>
          </p:cNvSpPr>
          <p:nvPr>
            <p:ph idx="1"/>
          </p:nvPr>
        </p:nvSpPr>
        <p:spPr/>
        <p:txBody>
          <a:bodyPr/>
          <a:lstStyle/>
          <a:p>
            <a:pPr marL="0" indent="0">
              <a:buNone/>
            </a:pPr>
            <a:r>
              <a:rPr lang="en-US" dirty="0"/>
              <a:t>Adrian Bauman</a:t>
            </a:r>
          </a:p>
          <a:p>
            <a:pPr marL="0" indent="0">
              <a:buNone/>
            </a:pPr>
            <a:r>
              <a:rPr lang="en-US" dirty="0" err="1"/>
              <a:t>Boden</a:t>
            </a:r>
            <a:r>
              <a:rPr lang="en-US" dirty="0"/>
              <a:t> Institute of Obesity, Nutrition and Exercise and Prevention Research Collaboration</a:t>
            </a:r>
          </a:p>
          <a:p>
            <a:pPr marL="0" indent="0">
              <a:buNone/>
            </a:pPr>
            <a:r>
              <a:rPr lang="en-US" dirty="0"/>
              <a:t>University of Sydney</a:t>
            </a:r>
          </a:p>
          <a:p>
            <a:pPr marL="0" indent="0">
              <a:buNone/>
            </a:pPr>
            <a:r>
              <a:rPr lang="en-US" dirty="0"/>
              <a:t>Sydney, Australia </a:t>
            </a:r>
          </a:p>
          <a:p>
            <a:pPr marL="0" indent="0">
              <a:buNone/>
            </a:pPr>
            <a:r>
              <a:rPr lang="en-US" dirty="0" smtClean="0"/>
              <a:t>Email</a:t>
            </a:r>
            <a:r>
              <a:rPr lang="en-US" dirty="0"/>
              <a:t>: </a:t>
            </a:r>
            <a:r>
              <a:rPr lang="en-US" dirty="0">
                <a:sym typeface="Webdings"/>
              </a:rPr>
              <a:t></a:t>
            </a:r>
            <a:r>
              <a:rPr lang="en-US" dirty="0"/>
              <a:t> </a:t>
            </a:r>
            <a:r>
              <a:rPr lang="en-US" u="sng" dirty="0">
                <a:hlinkClick r:id="rId2"/>
              </a:rPr>
              <a:t>adrian.bauman@sydney.edu.au</a:t>
            </a:r>
            <a:r>
              <a:rPr lang="en-US" dirty="0"/>
              <a:t> </a:t>
            </a:r>
          </a:p>
          <a:p>
            <a:endParaRPr lang="en-US" dirty="0">
              <a:latin typeface="+mj-lt"/>
            </a:endParaRPr>
          </a:p>
        </p:txBody>
      </p:sp>
    </p:spTree>
    <p:extLst>
      <p:ext uri="{BB962C8B-B14F-4D97-AF65-F5344CB8AC3E}">
        <p14:creationId xmlns:p14="http://schemas.microsoft.com/office/powerpoint/2010/main" val="223341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cs typeface="Cambria"/>
              </a:rPr>
              <a:t>What you should know</a:t>
            </a:r>
            <a:endParaRPr lang="en-US" b="1" dirty="0">
              <a:cs typeface="Cambria"/>
            </a:endParaRPr>
          </a:p>
        </p:txBody>
      </p:sp>
      <p:sp>
        <p:nvSpPr>
          <p:cNvPr id="3" name="Content Placeholder 2"/>
          <p:cNvSpPr>
            <a:spLocks noGrp="1"/>
          </p:cNvSpPr>
          <p:nvPr>
            <p:ph idx="1"/>
          </p:nvPr>
        </p:nvSpPr>
        <p:spPr/>
        <p:txBody>
          <a:bodyPr>
            <a:normAutofit fontScale="92500" lnSpcReduction="10000"/>
          </a:bodyPr>
          <a:lstStyle/>
          <a:p>
            <a:pPr>
              <a:buFont typeface="Wingdings" charset="2"/>
              <a:buChar char="ü"/>
            </a:pPr>
            <a:r>
              <a:rPr lang="en-US" dirty="0" smtClean="0">
                <a:latin typeface="+mj-lt"/>
                <a:cs typeface="Cambria"/>
              </a:rPr>
              <a:t>The environments in most island communities no longer promote physical activity. </a:t>
            </a:r>
          </a:p>
          <a:p>
            <a:pPr>
              <a:buFont typeface="Wingdings" charset="2"/>
              <a:buChar char="ü"/>
            </a:pPr>
            <a:r>
              <a:rPr lang="en-US" dirty="0" smtClean="0">
                <a:latin typeface="+mj-lt"/>
                <a:cs typeface="Cambria"/>
              </a:rPr>
              <a:t>Most </a:t>
            </a:r>
            <a:r>
              <a:rPr lang="en-US" dirty="0">
                <a:latin typeface="+mj-lt"/>
                <a:cs typeface="Cambria"/>
              </a:rPr>
              <a:t>schools and workplaces do little to encourage or value movement. Sedentary lifestyles often result in much poorer health due to NCDs. </a:t>
            </a:r>
            <a:endParaRPr lang="en-US" dirty="0" smtClean="0">
              <a:latin typeface="+mj-lt"/>
              <a:cs typeface="Cambria"/>
            </a:endParaRPr>
          </a:p>
          <a:p>
            <a:pPr lvl="0">
              <a:buFont typeface="Wingdings" charset="2"/>
              <a:buChar char="ü"/>
            </a:pPr>
            <a:r>
              <a:rPr lang="en-US" dirty="0">
                <a:latin typeface="+mj-lt"/>
                <a:cs typeface="Cambria"/>
              </a:rPr>
              <a:t>Getting people moving at work will result in a healthier workforce. A healthier workforce can be more productive, with fewer sick days and more revenue or products generated.</a:t>
            </a:r>
          </a:p>
          <a:p>
            <a:pPr marL="0" indent="0">
              <a:buNone/>
            </a:pPr>
            <a:endParaRPr lang="en-US" dirty="0" smtClean="0">
              <a:latin typeface="+mj-lt"/>
              <a:cs typeface="Cambria"/>
            </a:endParaRPr>
          </a:p>
        </p:txBody>
      </p:sp>
    </p:spTree>
    <p:extLst>
      <p:ext uri="{BB962C8B-B14F-4D97-AF65-F5344CB8AC3E}">
        <p14:creationId xmlns:p14="http://schemas.microsoft.com/office/powerpoint/2010/main" val="2092520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4400" i="1" dirty="0" smtClean="0">
                <a:latin typeface="+mj-lt"/>
                <a:cs typeface="Cambria"/>
              </a:rPr>
              <a:t>Establishing policies that support active lifestyles is critical for health</a:t>
            </a:r>
            <a:r>
              <a:rPr lang="hu-HU" sz="4400" i="1" dirty="0" smtClean="0">
                <a:latin typeface="+mj-lt"/>
                <a:cs typeface="Cambria"/>
              </a:rPr>
              <a:t>y</a:t>
            </a:r>
            <a:r>
              <a:rPr lang="en-US" sz="4400" i="1" dirty="0" smtClean="0">
                <a:latin typeface="+mj-lt"/>
                <a:cs typeface="Cambria"/>
              </a:rPr>
              <a:t> islands. Ensuring that people have access to daily exercise must be a priority.</a:t>
            </a:r>
          </a:p>
          <a:p>
            <a:endParaRPr lang="en-US" dirty="0" smtClean="0">
              <a:latin typeface="+mj-lt"/>
            </a:endParaRPr>
          </a:p>
          <a:p>
            <a:endParaRPr lang="en-US" dirty="0">
              <a:latin typeface="+mj-lt"/>
            </a:endParaRPr>
          </a:p>
        </p:txBody>
      </p:sp>
    </p:spTree>
    <p:extLst>
      <p:ext uri="{BB962C8B-B14F-4D97-AF65-F5344CB8AC3E}">
        <p14:creationId xmlns:p14="http://schemas.microsoft.com/office/powerpoint/2010/main" val="1935048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cs typeface="Cambria"/>
              </a:rPr>
              <a:t>Did you know?</a:t>
            </a:r>
            <a:endParaRPr lang="en-US" b="1" dirty="0">
              <a:cs typeface="Cambria"/>
            </a:endParaRPr>
          </a:p>
        </p:txBody>
      </p:sp>
      <p:sp>
        <p:nvSpPr>
          <p:cNvPr id="3" name="Content Placeholder 2"/>
          <p:cNvSpPr>
            <a:spLocks noGrp="1"/>
          </p:cNvSpPr>
          <p:nvPr>
            <p:ph idx="1"/>
          </p:nvPr>
        </p:nvSpPr>
        <p:spPr/>
        <p:txBody>
          <a:bodyPr/>
          <a:lstStyle/>
          <a:p>
            <a:pPr marL="0" lvl="0" indent="0">
              <a:buNone/>
            </a:pPr>
            <a:r>
              <a:rPr lang="en-US" dirty="0">
                <a:latin typeface="+mj-lt"/>
                <a:cs typeface="Cambria"/>
              </a:rPr>
              <a:t>Studies from a several Pacific Island countries and territories show that between 41% and 62% of adults lead completely sedentary lifestyles. A sedentary lifestyle is closely linked to obesity, diabetes, and heart disease.</a:t>
            </a:r>
          </a:p>
          <a:p>
            <a:endParaRPr lang="en-US" dirty="0">
              <a:latin typeface="+mj-lt"/>
            </a:endParaRPr>
          </a:p>
        </p:txBody>
      </p:sp>
      <p:pic>
        <p:nvPicPr>
          <p:cNvPr id="2050" name="Picture 2" descr="C:\Users\CCC Laptop\Desktop\obesity_25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0655" y="4294188"/>
            <a:ext cx="3168820" cy="2116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4665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mbria"/>
                <a:cs typeface="Cambria"/>
              </a:rPr>
              <a:t>Did you know?</a:t>
            </a:r>
            <a:endParaRPr lang="en-US" dirty="0"/>
          </a:p>
        </p:txBody>
      </p:sp>
      <p:sp>
        <p:nvSpPr>
          <p:cNvPr id="3" name="Content Placeholder 2"/>
          <p:cNvSpPr>
            <a:spLocks noGrp="1"/>
          </p:cNvSpPr>
          <p:nvPr>
            <p:ph idx="1"/>
          </p:nvPr>
        </p:nvSpPr>
        <p:spPr/>
        <p:txBody>
          <a:bodyPr>
            <a:normAutofit/>
          </a:bodyPr>
          <a:lstStyle/>
          <a:p>
            <a:pPr marL="0" lvl="0" indent="0">
              <a:buNone/>
            </a:pPr>
            <a:r>
              <a:rPr lang="en-US" dirty="0">
                <a:latin typeface="Cambria"/>
                <a:cs typeface="Cambria"/>
              </a:rPr>
              <a:t>Workplace physical activity and healthy eating interventions have shown to significantly reduce body weight.</a:t>
            </a:r>
          </a:p>
          <a:p>
            <a:pPr marL="0" indent="0">
              <a:buNone/>
            </a:pPr>
            <a:endParaRPr lang="en-US" dirty="0"/>
          </a:p>
        </p:txBody>
      </p:sp>
      <p:pic>
        <p:nvPicPr>
          <p:cNvPr id="1026" name="Picture 2" descr="C:\Users\CCC Laptop\Desktop\walki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8560" y="3566604"/>
            <a:ext cx="4196080" cy="2648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1352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cs typeface="Cambria"/>
              </a:rPr>
              <a:t/>
            </a:r>
            <a:br>
              <a:rPr lang="en-US" b="1" dirty="0" smtClean="0">
                <a:cs typeface="Cambria"/>
              </a:rPr>
            </a:br>
            <a:r>
              <a:rPr lang="en-US" b="1" dirty="0" smtClean="0">
                <a:cs typeface="Cambria"/>
              </a:rPr>
              <a:t>Examples of Interventions in the Workplace </a:t>
            </a:r>
            <a:r>
              <a:rPr lang="en-US" dirty="0">
                <a:cs typeface="Cambria"/>
              </a:rPr>
              <a:t/>
            </a:r>
            <a:br>
              <a:rPr lang="en-US" dirty="0">
                <a:cs typeface="Cambria"/>
              </a:rPr>
            </a:br>
            <a:endParaRPr lang="en-US" dirty="0">
              <a:cs typeface="Cambria"/>
            </a:endParaRPr>
          </a:p>
        </p:txBody>
      </p:sp>
      <p:sp>
        <p:nvSpPr>
          <p:cNvPr id="3" name="Content Placeholder 2"/>
          <p:cNvSpPr>
            <a:spLocks noGrp="1"/>
          </p:cNvSpPr>
          <p:nvPr>
            <p:ph idx="1"/>
          </p:nvPr>
        </p:nvSpPr>
        <p:spPr>
          <a:xfrm>
            <a:off x="457200" y="1600200"/>
            <a:ext cx="8229600" cy="4953000"/>
          </a:xfrm>
        </p:spPr>
        <p:txBody>
          <a:bodyPr>
            <a:normAutofit fontScale="85000" lnSpcReduction="10000"/>
          </a:bodyPr>
          <a:lstStyle/>
          <a:p>
            <a:pPr lvl="0">
              <a:buFont typeface="Wingdings" charset="2"/>
              <a:buChar char="ü"/>
            </a:pPr>
            <a:r>
              <a:rPr lang="en-US" dirty="0">
                <a:latin typeface="+mj-lt"/>
                <a:cs typeface="Cambria"/>
              </a:rPr>
              <a:t>Offering healthy food options in cafeterias, vending machines and at company-sponsored events; </a:t>
            </a:r>
          </a:p>
          <a:p>
            <a:pPr lvl="0">
              <a:buFont typeface="Wingdings" charset="2"/>
              <a:buChar char="ü"/>
            </a:pPr>
            <a:r>
              <a:rPr lang="en-US" dirty="0">
                <a:latin typeface="+mj-lt"/>
                <a:cs typeface="Cambria"/>
              </a:rPr>
              <a:t>Introducing point-of-decision signs encouraging stairway use;</a:t>
            </a:r>
          </a:p>
          <a:p>
            <a:pPr lvl="0">
              <a:buFont typeface="Wingdings" charset="2"/>
              <a:buChar char="ü"/>
            </a:pPr>
            <a:r>
              <a:rPr lang="en-US" dirty="0">
                <a:latin typeface="+mj-lt"/>
                <a:cs typeface="Cambria"/>
              </a:rPr>
              <a:t>Allowing flexible work schedules to accommodate physical activity during the work day; </a:t>
            </a:r>
          </a:p>
          <a:p>
            <a:pPr lvl="0">
              <a:buFont typeface="Wingdings" charset="2"/>
              <a:buChar char="ü"/>
            </a:pPr>
            <a:r>
              <a:rPr lang="en-US" dirty="0">
                <a:latin typeface="+mj-lt"/>
                <a:cs typeface="Cambria"/>
              </a:rPr>
              <a:t>Providing reimbursement for use of community fitness centers; and </a:t>
            </a:r>
          </a:p>
          <a:p>
            <a:pPr lvl="0">
              <a:buFont typeface="Wingdings" charset="2"/>
              <a:buChar char="ü"/>
            </a:pPr>
            <a:r>
              <a:rPr lang="en-US" dirty="0">
                <a:latin typeface="+mj-lt"/>
                <a:cs typeface="Cambria"/>
              </a:rPr>
              <a:t>Building or opening up facilities and areas that can be used for physical activity and exercise, such as on-site fitness centers, walking paths, and bike trails. </a:t>
            </a:r>
          </a:p>
        </p:txBody>
      </p:sp>
    </p:spTree>
    <p:extLst>
      <p:ext uri="{BB962C8B-B14F-4D97-AF65-F5344CB8AC3E}">
        <p14:creationId xmlns:p14="http://schemas.microsoft.com/office/powerpoint/2010/main" val="2634835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cs typeface="Cambria"/>
              </a:rPr>
              <a:t/>
            </a:r>
            <a:br>
              <a:rPr lang="en-US" b="1" dirty="0" smtClean="0">
                <a:cs typeface="Cambria"/>
              </a:rPr>
            </a:br>
            <a:r>
              <a:rPr lang="en-US" b="1" dirty="0" smtClean="0">
                <a:cs typeface="Cambria"/>
              </a:rPr>
              <a:t>What are ways we can promote physical activity in the workplace? </a:t>
            </a:r>
            <a:r>
              <a:rPr lang="en-US" b="1" dirty="0">
                <a:cs typeface="Cambria"/>
              </a:rPr>
              <a:t/>
            </a:r>
            <a:br>
              <a:rPr lang="en-US" b="1" dirty="0">
                <a:cs typeface="Cambria"/>
              </a:rPr>
            </a:br>
            <a:endParaRPr lang="en-US" b="1" dirty="0">
              <a:cs typeface="Cambria"/>
            </a:endParaRPr>
          </a:p>
        </p:txBody>
      </p:sp>
      <p:sp>
        <p:nvSpPr>
          <p:cNvPr id="3" name="Content Placeholder 2"/>
          <p:cNvSpPr>
            <a:spLocks noGrp="1"/>
          </p:cNvSpPr>
          <p:nvPr>
            <p:ph idx="1"/>
          </p:nvPr>
        </p:nvSpPr>
        <p:spPr/>
        <p:txBody>
          <a:bodyPr>
            <a:normAutofit/>
          </a:bodyPr>
          <a:lstStyle/>
          <a:p>
            <a:pPr marL="0" indent="0" algn="ctr">
              <a:buNone/>
            </a:pPr>
            <a:endParaRPr lang="en-US" sz="1400" b="1" dirty="0" smtClean="0">
              <a:latin typeface="+mj-lt"/>
              <a:cs typeface="Cambria"/>
            </a:endParaRPr>
          </a:p>
          <a:p>
            <a:pPr marL="0" indent="0" algn="ctr">
              <a:buNone/>
            </a:pPr>
            <a:r>
              <a:rPr lang="en-US" b="1" dirty="0" smtClean="0">
                <a:latin typeface="+mj-lt"/>
                <a:cs typeface="Cambria"/>
              </a:rPr>
              <a:t>Establish </a:t>
            </a:r>
            <a:r>
              <a:rPr lang="en-US" b="1" dirty="0">
                <a:latin typeface="+mj-lt"/>
                <a:cs typeface="Cambria"/>
              </a:rPr>
              <a:t>policies that allow 30 minutes to an hour of physical activity a </a:t>
            </a:r>
            <a:r>
              <a:rPr lang="en-US" b="1" dirty="0" smtClean="0">
                <a:latin typeface="+mj-lt"/>
                <a:cs typeface="Cambria"/>
              </a:rPr>
              <a:t>day</a:t>
            </a:r>
            <a:endParaRPr lang="en-US" dirty="0" smtClean="0">
              <a:latin typeface="+mj-lt"/>
              <a:cs typeface="Cambria"/>
            </a:endParaRPr>
          </a:p>
          <a:p>
            <a:pPr marL="0" indent="0">
              <a:buNone/>
            </a:pPr>
            <a:r>
              <a:rPr lang="en-US" dirty="0" smtClean="0">
                <a:latin typeface="+mj-lt"/>
                <a:cs typeface="Cambria"/>
              </a:rPr>
              <a:t>This </a:t>
            </a:r>
            <a:r>
              <a:rPr lang="en-US" dirty="0">
                <a:latin typeface="+mj-lt"/>
                <a:cs typeface="Cambria"/>
              </a:rPr>
              <a:t>promotes employees to engage in healthy activities while maintaining the expected number of work hours and encouraging them to seek ways to incorporate activity into their work environment </a:t>
            </a:r>
          </a:p>
        </p:txBody>
      </p:sp>
    </p:spTree>
    <p:extLst>
      <p:ext uri="{BB962C8B-B14F-4D97-AF65-F5344CB8AC3E}">
        <p14:creationId xmlns:p14="http://schemas.microsoft.com/office/powerpoint/2010/main" val="48135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cs typeface="Cambria"/>
              </a:rPr>
              <a:t>Did you know?</a:t>
            </a:r>
            <a:endParaRPr lang="en-US" b="1" dirty="0">
              <a:cs typeface="Cambria"/>
            </a:endParaRPr>
          </a:p>
        </p:txBody>
      </p:sp>
      <p:sp>
        <p:nvSpPr>
          <p:cNvPr id="3" name="Content Placeholder 2"/>
          <p:cNvSpPr>
            <a:spLocks noGrp="1"/>
          </p:cNvSpPr>
          <p:nvPr>
            <p:ph idx="1"/>
          </p:nvPr>
        </p:nvSpPr>
        <p:spPr>
          <a:xfrm>
            <a:off x="537845" y="1595120"/>
            <a:ext cx="8229600" cy="4525963"/>
          </a:xfrm>
        </p:spPr>
        <p:txBody>
          <a:bodyPr>
            <a:normAutofit/>
          </a:bodyPr>
          <a:lstStyle/>
          <a:p>
            <a:pPr marL="0" lvl="0" indent="0">
              <a:buNone/>
            </a:pPr>
            <a:r>
              <a:rPr lang="en-US" dirty="0">
                <a:latin typeface="+mj-lt"/>
                <a:cs typeface="Cambria"/>
              </a:rPr>
              <a:t>Workplace physical activity programs have shown potential to increase employee productivity and improve health outcomes</a:t>
            </a:r>
          </a:p>
          <a:p>
            <a:endParaRPr lang="en-US" dirty="0">
              <a:latin typeface="+mj-lt"/>
            </a:endParaRPr>
          </a:p>
        </p:txBody>
      </p:sp>
      <p:pic>
        <p:nvPicPr>
          <p:cNvPr id="3074" name="Picture 2" descr="C:\Users\CCC Laptop\Desktop\brain-exercis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9895" y="3584258"/>
            <a:ext cx="5905500" cy="2990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1839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cs typeface="Cambria"/>
              </a:rPr>
              <a:t/>
            </a:r>
            <a:br>
              <a:rPr lang="en-US" b="1" dirty="0" smtClean="0">
                <a:cs typeface="Cambria"/>
              </a:rPr>
            </a:br>
            <a:r>
              <a:rPr lang="en-US" b="1" dirty="0" smtClean="0">
                <a:cs typeface="Cambria"/>
              </a:rPr>
              <a:t>What are ways we can promote physical activity in the workplace? </a:t>
            </a:r>
            <a:r>
              <a:rPr lang="en-US" b="1" dirty="0">
                <a:cs typeface="Cambria"/>
              </a:rPr>
              <a:t/>
            </a:r>
            <a:br>
              <a:rPr lang="en-US" b="1" dirty="0">
                <a:cs typeface="Cambria"/>
              </a:rPr>
            </a:br>
            <a:endParaRPr lang="en-US" b="1" dirty="0">
              <a:cs typeface="Cambria"/>
            </a:endParaRPr>
          </a:p>
        </p:txBody>
      </p:sp>
      <p:sp>
        <p:nvSpPr>
          <p:cNvPr id="3" name="Content Placeholder 2"/>
          <p:cNvSpPr>
            <a:spLocks noGrp="1"/>
          </p:cNvSpPr>
          <p:nvPr>
            <p:ph idx="1"/>
          </p:nvPr>
        </p:nvSpPr>
        <p:spPr/>
        <p:txBody>
          <a:bodyPr>
            <a:normAutofit fontScale="92500" lnSpcReduction="20000"/>
          </a:bodyPr>
          <a:lstStyle/>
          <a:p>
            <a:pPr marL="0" indent="0" algn="ctr">
              <a:buNone/>
            </a:pPr>
            <a:endParaRPr lang="en-US" sz="1400" b="1" dirty="0" smtClean="0">
              <a:latin typeface="+mj-lt"/>
              <a:cs typeface="Cambria"/>
            </a:endParaRPr>
          </a:p>
          <a:p>
            <a:pPr marL="0" indent="0" algn="ctr">
              <a:buNone/>
            </a:pPr>
            <a:r>
              <a:rPr lang="en-US" b="1" dirty="0">
                <a:latin typeface="+mj-lt"/>
                <a:cs typeface="Cambria"/>
              </a:rPr>
              <a:t>Incentivize and recognize companies that create successful wellness and physical activity programs for their workplace </a:t>
            </a:r>
            <a:endParaRPr lang="en-US" b="1" dirty="0" smtClean="0">
              <a:latin typeface="+mj-lt"/>
              <a:cs typeface="Cambria"/>
            </a:endParaRPr>
          </a:p>
          <a:p>
            <a:pPr marL="0" indent="0" algn="ctr">
              <a:buNone/>
            </a:pPr>
            <a:r>
              <a:rPr lang="en-US" dirty="0" smtClean="0">
                <a:latin typeface="+mj-lt"/>
                <a:cs typeface="Cambria"/>
              </a:rPr>
              <a:t>Government </a:t>
            </a:r>
            <a:r>
              <a:rPr lang="en-US" dirty="0">
                <a:latin typeface="+mj-lt"/>
                <a:cs typeface="Cambria"/>
              </a:rPr>
              <a:t>agencies at the national, state or local levels should recognize and reward those companies that create successful wellness and activity programs for their employees. This would increase </a:t>
            </a:r>
            <a:r>
              <a:rPr lang="en-US" dirty="0" smtClean="0">
                <a:latin typeface="+mj-lt"/>
                <a:cs typeface="Cambria"/>
              </a:rPr>
              <a:t>attention </a:t>
            </a:r>
            <a:r>
              <a:rPr lang="en-US" dirty="0">
                <a:latin typeface="+mj-lt"/>
                <a:cs typeface="Cambria"/>
              </a:rPr>
              <a:t>to these employers and elevate their company within their field. Other businesses may notice these efforts and adopt or improve their programs.</a:t>
            </a:r>
          </a:p>
        </p:txBody>
      </p:sp>
    </p:spTree>
    <p:extLst>
      <p:ext uri="{BB962C8B-B14F-4D97-AF65-F5344CB8AC3E}">
        <p14:creationId xmlns:p14="http://schemas.microsoft.com/office/powerpoint/2010/main" val="610085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315</TotalTime>
  <Words>1541</Words>
  <Application>Microsoft Office PowerPoint</Application>
  <PresentationFormat>On-screen Show (4:3)</PresentationFormat>
  <Paragraphs>101</Paragraphs>
  <Slides>18</Slides>
  <Notes>15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Promote Physical Activity in the Workplace </vt:lpstr>
      <vt:lpstr>What you should know</vt:lpstr>
      <vt:lpstr>PowerPoint Presentation</vt:lpstr>
      <vt:lpstr>Did you know?</vt:lpstr>
      <vt:lpstr>Did you know?</vt:lpstr>
      <vt:lpstr> Examples of Interventions in the Workplace  </vt:lpstr>
      <vt:lpstr> What are ways we can promote physical activity in the workplace?  </vt:lpstr>
      <vt:lpstr>Did you know?</vt:lpstr>
      <vt:lpstr> What are ways we can promote physical activity in the workplace?  </vt:lpstr>
      <vt:lpstr>Did you know?</vt:lpstr>
      <vt:lpstr> What are ways we can promote physical activity in the workplace?  </vt:lpstr>
      <vt:lpstr>  What are policies that can help improve the built environment?    </vt:lpstr>
      <vt:lpstr> What are ways we can promote physical activity in the workplace?  </vt:lpstr>
      <vt:lpstr>  What are policies that can help improve the built environment?    </vt:lpstr>
      <vt:lpstr>  What are policies that can help improve the built environment?    </vt:lpstr>
      <vt:lpstr>  What are policies that can help improve the built environment?    </vt:lpstr>
      <vt:lpstr>  What are policies that can help improve the built environment?    </vt:lpstr>
      <vt:lpstr> Who can I contact for more information?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Ashlyn Tom</dc:creator>
  <cp:lastModifiedBy>nittam</cp:lastModifiedBy>
  <cp:revision>21</cp:revision>
  <dcterms:created xsi:type="dcterms:W3CDTF">2014-01-09T06:31:42Z</dcterms:created>
  <dcterms:modified xsi:type="dcterms:W3CDTF">2014-01-10T22:47:51Z</dcterms:modified>
</cp:coreProperties>
</file>