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5" r:id="rId4"/>
    <p:sldId id="266" r:id="rId5"/>
    <p:sldId id="257" r:id="rId6"/>
    <p:sldId id="259" r:id="rId7"/>
    <p:sldId id="272" r:id="rId8"/>
    <p:sldId id="267" r:id="rId9"/>
    <p:sldId id="262" r:id="rId10"/>
    <p:sldId id="270" r:id="rId11"/>
    <p:sldId id="268" r:id="rId12"/>
    <p:sldId id="283" r:id="rId13"/>
    <p:sldId id="269" r:id="rId14"/>
    <p:sldId id="285" r:id="rId15"/>
    <p:sldId id="263" r:id="rId16"/>
    <p:sldId id="27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91" autoAdjust="0"/>
  </p:normalViewPr>
  <p:slideViewPr>
    <p:cSldViewPr>
      <p:cViewPr varScale="1">
        <p:scale>
          <a:sx n="77" d="100"/>
          <a:sy n="77" d="100"/>
        </p:scale>
        <p:origin x="-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23BD0D0-F190-4A24-AFE2-C98D71E11B3C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291734D-EA50-4E6A-9501-DD9F90E7A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04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omist.com/blogs/dailychart/2010/11/drugs_cause_most_harm" TargetMode="External"/><Relationship Id="rId4" Type="http://schemas.openxmlformats.org/officeDocument/2006/relationships/hyperlink" Target="http://en.wikipedia.org/wiki/Digital_object_identifier" TargetMode="External"/><Relationship Id="rId5" Type="http://schemas.openxmlformats.org/officeDocument/2006/relationships/hyperlink" Target="http://dx.doi.org/10.1016/S0140-6736(10)61462-6" TargetMode="External"/><Relationship Id="rId6" Type="http://schemas.openxmlformats.org/officeDocument/2006/relationships/hyperlink" Target="http://en.wikipedia.org/wiki/PubMed_Identifier" TargetMode="External"/><Relationship Id="rId7" Type="http://schemas.openxmlformats.org/officeDocument/2006/relationships/hyperlink" Target="http://www.ncbi.nlm.nih.gov/sites/entrez?cmd=retrieve&amp;db=pubmed&amp;list_uids=21036393&amp;dopt=Abstract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000">
                <a:latin typeface="Cambria" pitchFamily="-72" charset="0"/>
              </a:rPr>
              <a:t>Image courtesy of The Center for Science in The Public Interest, </a:t>
            </a:r>
            <a:r>
              <a:rPr lang="en-US"/>
              <a:t>http://www.cspinet.org/alcohol/taxes.html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Citation: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World Health Organization, Western Pacific Region (2011). Addressing the harmful use of alcohol: A guide to developing effective alcohol legislation. Geneva, Switzerland: WHO Press. 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Works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Cited: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Markowitz S, &amp; Grossman M. (1998). Alcohol regulation and domestic violence towards children.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Contemp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Econ Policy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, 16(3):309–20</a:t>
            </a:r>
            <a:r>
              <a:rPr lang="en-US" dirty="0" smtClean="0">
                <a:effectLst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Markowitz S, &amp; Grossman M. (2000). The effects of beer taxes on physical abuse.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J Health Econ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, 19:271-82.</a:t>
            </a:r>
          </a:p>
          <a:p>
            <a:pPr eaLnBrk="1" hangingPunct="1"/>
            <a:endParaRPr lang="en-US" u="sng" dirty="0">
              <a:solidFill>
                <a:srgbClr val="0000FF"/>
              </a:solidFill>
              <a:latin typeface="Times New Roman" pitchFamily="-7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 New Roman" pitchFamily="-72" charset="0"/>
              </a:rPr>
              <a:t>Image courtesy of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72" charset="-128"/>
                <a:cs typeface="ＭＳ Ｐゴシック" pitchFamily="-72" charset="-128"/>
                <a:hlinkClick r:id="rId3"/>
              </a:rPr>
              <a:t>"Scoring drugs", The Economist, data from "Drug harms in the UK: a multi-criteria decision analysis", by David Nutt, Leslie King and Lawrence Phillips, on behalf of the Independent Scientific Committee on Drugs. The Lancet. 2010 Nov 6;376(9752):1558-65.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72" charset="-128"/>
                <a:cs typeface="ＭＳ Ｐゴシック" pitchFamily="-72" charset="-128"/>
                <a:hlinkClick r:id="rId4"/>
              </a:rPr>
              <a:t>doi: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72" charset="-128"/>
                <a:cs typeface="ＭＳ Ｐゴシック" pitchFamily="-72" charset="-128"/>
                <a:hlinkClick r:id="rId5"/>
              </a:rPr>
              <a:t>10.1016/S0140-6736(10)61462-6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72" charset="-128"/>
                <a:cs typeface="ＭＳ Ｐゴシック" pitchFamily="-72" charset="-128"/>
                <a:hlinkClick r:id="rId6"/>
              </a:rPr>
              <a:t>PMID: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72" charset="-128"/>
                <a:cs typeface="ＭＳ Ｐゴシック" pitchFamily="-72" charset="-128"/>
                <a:hlinkClick r:id="rId7"/>
              </a:rPr>
              <a:t>21036393	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ＭＳ Ｐゴシック" pitchFamily="-72" charset="-128"/>
              <a:cs typeface="ＭＳ Ｐゴシック" pitchFamily="-72" charset="-128"/>
              <a:hlinkClick r:id="rId7"/>
            </a:endParaRPr>
          </a:p>
          <a:p>
            <a:r>
              <a:rPr lang="en-US" dirty="0" smtClean="0">
                <a:latin typeface="Times New Roman" pitchFamily="-72" charset="0"/>
              </a:rPr>
              <a:t>Citation</a:t>
            </a:r>
            <a:r>
              <a:rPr lang="en-US" dirty="0">
                <a:latin typeface="Times New Roman" pitchFamily="-72" charset="0"/>
              </a:rPr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Elder, R.W., Lawrence, B., Ferguson, A.,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Naimi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, T.S., Brewer, R.D.,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Chattopadhyay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, S.K., et al. (2010). The effectiveness of tax policy interventions for reducing excessive alcohol consumption and related harms.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American Journal of Preventive Medicine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, 38(2), 217–229.</a:t>
            </a:r>
            <a:r>
              <a:rPr lang="en-US" dirty="0" smtClean="0">
                <a:effectLst/>
              </a:rPr>
              <a:t> </a:t>
            </a:r>
            <a:endParaRPr lang="en-US" dirty="0">
              <a:latin typeface="Times New Roman" pitchFamily="-7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Images courtesy of: </a:t>
            </a:r>
            <a:r>
              <a:rPr lang="en-US" dirty="0" err="1" smtClean="0"/>
              <a:t>liversupport.co.uk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Citation: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Cook, P.J., &amp;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Tauchen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, G. (1982). The effect of liquor taxes on heavy drinking.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Bell Journal of Economics,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72" charset="-128"/>
                <a:cs typeface="ＭＳ Ｐゴシック" pitchFamily="-72" charset="-128"/>
              </a:rPr>
              <a:t> 13(2):379–390. </a:t>
            </a:r>
          </a:p>
          <a:p>
            <a:pPr eaLnBrk="1" hangingPunct="1"/>
            <a:endParaRPr lang="en-US" dirty="0">
              <a:latin typeface="Times New Roman" pitchFamily="-7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EB7A8E-0EAE-4683-BCAE-7D7F934D8DAD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FC23A1C-A551-4C3C-8D5E-8230165B18FC}" type="slidenum">
              <a:rPr lang="en-US" sz="1200">
                <a:latin typeface="Calibri" pitchFamily="-72" charset="0"/>
              </a:rPr>
              <a:pPr algn="r"/>
              <a:t>16</a:t>
            </a:fld>
            <a:endParaRPr lang="en-US" sz="1200">
              <a:latin typeface="Calibri" pitchFamily="-7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000">
                <a:solidFill>
                  <a:schemeClr val="bg1"/>
                </a:solidFill>
                <a:latin typeface="Cambria" pitchFamily="-72" charset="0"/>
              </a:rPr>
              <a:t>Image courtesy of Byer Media http://byermedia.com/life/5/safety/traffic-fatalitie-alcohol/traffic-fatalitie-alcohol.html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Figure courtesy of Youth Risk Behavior Surveillance -- Pacific Island United States Territories 2007, CDC, November 2008 </a:t>
            </a:r>
          </a:p>
          <a:p>
            <a:pPr eaLnBrk="1" hangingPunct="1"/>
            <a:r>
              <a:rPr lang="en-US" dirty="0"/>
              <a:t>http://</a:t>
            </a:r>
            <a:r>
              <a:rPr lang="en-US" dirty="0" err="1"/>
              <a:t>www.cdc.gov</a:t>
            </a:r>
            <a:r>
              <a:rPr lang="en-US" dirty="0"/>
              <a:t>/</a:t>
            </a:r>
            <a:r>
              <a:rPr lang="en-US" dirty="0" err="1"/>
              <a:t>mmwr</a:t>
            </a:r>
            <a:r>
              <a:rPr lang="en-US" dirty="0"/>
              <a:t>/preview/</a:t>
            </a:r>
            <a:r>
              <a:rPr lang="en-US" dirty="0" err="1"/>
              <a:t>mmwrhtml</a:t>
            </a:r>
            <a:r>
              <a:rPr lang="en-US" dirty="0"/>
              <a:t>/ss5712a2.</a:t>
            </a:r>
            <a:r>
              <a:rPr lang="en-US" dirty="0" smtClean="0"/>
              <a:t>htm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chart</a:t>
            </a:r>
            <a:r>
              <a:rPr lang="en-US" baseline="0" dirty="0" smtClean="0"/>
              <a:t> shows that in the Western Pacific, alcohol consumption has increased over the years.</a:t>
            </a:r>
            <a:endParaRPr lang="en-US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Image courtesy of Tucson Citizen, “The Face of FAS,” November 2001 </a:t>
            </a:r>
          </a:p>
          <a:p>
            <a:pPr eaLnBrk="1" hangingPunct="1"/>
            <a:r>
              <a:rPr lang="en-US"/>
              <a:t>http://www.fasarizona.com/CitizenNov2001.htm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Citation: National Institute on Alcohol Abuse &amp; Alcoholism 2004/5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D61870-7374-429F-9BCB-B1968D01516E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Significant changes occur in the body during adolescence. </a:t>
            </a:r>
          </a:p>
        </p:txBody>
      </p:sp>
      <p:sp>
        <p:nvSpPr>
          <p:cNvPr id="2969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9249553-009B-4F8D-8E30-7C1533310D06}" type="slidenum">
              <a:rPr lang="en-US" sz="1200">
                <a:latin typeface="Calibri" pitchFamily="-72" charset="0"/>
              </a:rPr>
              <a:pPr algn="r"/>
              <a:t>8</a:t>
            </a:fld>
            <a:endParaRPr lang="en-US" sz="1200">
              <a:latin typeface="Calibri" pitchFamily="-7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Image courtesy of The Michigan Daily, November 2008, http://www.michigandaily.com/content/2008-11-17/cartoon-turning-blind-eye-underage-drinking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4DCF3-390F-493F-AB85-C746B54F7E4E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84E73-B742-47DA-B04C-4BDDCBE62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FC1F8-B730-4C95-BBCB-94D07FCB8720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319A-2B4E-4DA9-92AC-66DB4B106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81CA-1447-469D-8622-4BE4F0A8F93E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9CC3-F589-4E2F-A25F-D3E5CE149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FCDEA-BC2E-4876-896D-CE92E2066ADF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40100-A5C2-45E7-9AFB-1B07E2268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0E2A7-BED1-4B0D-8FF4-67F9519DF4AA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F981-03E6-411E-BEB8-6EFC37DCA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1CCC6-B55B-4171-951E-3DE80B1247A6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BA872-9167-4867-AAAF-3DD8CFC89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9B4F0-18E8-41E5-BD54-C6773923CB56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CC1A-B044-44F7-89A8-D4180378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0BF54-5A36-445A-AD1F-74BDAE785FB8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04E80-F382-48A9-8A0F-50ECF34C6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EBC28-0527-429F-90ED-67CAC2BFA13A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D2DE-2D0D-4F00-96FB-60584F7EF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8B176-FE8D-4C5C-94E2-06CB1B2133BC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7DFB-62E1-4393-9E7B-50B826EAA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21E7D-22CB-42BD-8D52-2FFBE91D9677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6CB3-191B-4847-80B0-4BB6D153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A5EF756-01F1-4B23-9F4F-64AE9967E31B}" type="datetimeFigureOut">
              <a:rPr lang="en-US"/>
              <a:pPr>
                <a:defRPr/>
              </a:pPr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655DF8-4BD9-4E62-93B7-317CA2C42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hyperlink" Target="mailto:JeanieM@spc.i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6629400" cy="16002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ambria" pitchFamily="-72" charset="0"/>
              </a:rPr>
              <a:t>Continue Increasing Taxes on Alcohol</a:t>
            </a:r>
            <a:endParaRPr lang="en-US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6461125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Calibri" pitchFamily="-72" charset="0"/>
            </a:endParaRPr>
          </a:p>
        </p:txBody>
      </p:sp>
      <p:pic>
        <p:nvPicPr>
          <p:cNvPr id="14340" name="Picture 5" descr="alcoholmon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62138"/>
            <a:ext cx="9144000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latin typeface="Cambria Bold" pitchFamily="-72" charset="0"/>
              </a:rPr>
              <a:t>Fact!</a:t>
            </a:r>
            <a:endParaRPr lang="en-US" sz="5400" b="1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72" charset="2"/>
              <a:buChar char="ü"/>
            </a:pPr>
            <a:endParaRPr lang="en-US" sz="2800" dirty="0" smtClean="0">
              <a:latin typeface="Cambria" pitchFamily="-72" charset="0"/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800" dirty="0" smtClean="0">
                <a:latin typeface="Cambria"/>
                <a:cs typeface="Cambria"/>
              </a:rPr>
              <a:t>Alcohol </a:t>
            </a:r>
            <a:r>
              <a:rPr lang="en-US" sz="2800" dirty="0">
                <a:latin typeface="Cambria"/>
                <a:cs typeface="Cambria"/>
              </a:rPr>
              <a:t>consumption </a:t>
            </a:r>
            <a:r>
              <a:rPr lang="en-US" sz="2800" dirty="0" smtClean="0">
                <a:latin typeface="Cambria"/>
                <a:cs typeface="Cambria"/>
              </a:rPr>
              <a:t>the </a:t>
            </a:r>
            <a:r>
              <a:rPr lang="en-US" sz="2800" dirty="0">
                <a:latin typeface="Cambria"/>
                <a:cs typeface="Cambria"/>
              </a:rPr>
              <a:t>third largest </a:t>
            </a:r>
            <a:r>
              <a:rPr lang="en-US" sz="2800" dirty="0" smtClean="0">
                <a:latin typeface="Cambria"/>
                <a:cs typeface="Cambria"/>
              </a:rPr>
              <a:t>factor </a:t>
            </a:r>
            <a:r>
              <a:rPr lang="en-US" sz="2800" dirty="0">
                <a:latin typeface="Cambria"/>
                <a:cs typeface="Cambria"/>
              </a:rPr>
              <a:t>to injury and disease worldwide, almost equal to </a:t>
            </a:r>
            <a:r>
              <a:rPr lang="en-US" sz="2800" dirty="0" smtClean="0">
                <a:latin typeface="Cambria"/>
                <a:cs typeface="Cambria"/>
              </a:rPr>
              <a:t>tobacco.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ambria"/>
                <a:cs typeface="Cambria"/>
              </a:rPr>
              <a:t>Increasing alcohol taxes </a:t>
            </a:r>
            <a:r>
              <a:rPr lang="en-US" b="1" dirty="0" smtClean="0">
                <a:latin typeface="Cambria"/>
                <a:cs typeface="Cambria"/>
              </a:rPr>
              <a:t>and </a:t>
            </a:r>
            <a:r>
              <a:rPr lang="en-US" b="1" dirty="0">
                <a:latin typeface="Cambria"/>
                <a:cs typeface="Cambria"/>
              </a:rPr>
              <a:t>reduce </a:t>
            </a:r>
            <a:r>
              <a:rPr lang="en-US" b="1" dirty="0" smtClean="0">
                <a:latin typeface="Cambria"/>
                <a:cs typeface="Cambria"/>
              </a:rPr>
              <a:t>alcohol related abuse! </a:t>
            </a:r>
            <a:endParaRPr lang="en-US" b="1" dirty="0" smtClean="0"/>
          </a:p>
        </p:txBody>
      </p:sp>
      <p:sp>
        <p:nvSpPr>
          <p:cNvPr id="34818" name="Content Placeholder 2"/>
          <p:cNvSpPr>
            <a:spLocks noGrp="1"/>
          </p:cNvSpPr>
          <p:nvPr>
            <p:ph idx="4294967295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800" dirty="0" smtClean="0">
                <a:latin typeface="Cambria"/>
                <a:cs typeface="Cambria"/>
              </a:rPr>
              <a:t>Research </a:t>
            </a:r>
            <a:r>
              <a:rPr lang="en-US" sz="2800" dirty="0">
                <a:latin typeface="Cambria"/>
                <a:cs typeface="Cambria"/>
              </a:rPr>
              <a:t>shows that increases in the beer tax can be an effective policy tool in reducing child </a:t>
            </a:r>
            <a:r>
              <a:rPr lang="en-US" sz="2800" dirty="0" smtClean="0">
                <a:latin typeface="Cambria"/>
                <a:cs typeface="Cambria"/>
              </a:rPr>
              <a:t>abuse and abuse of women in the community</a:t>
            </a:r>
            <a:endParaRPr lang="en-US" sz="2400" dirty="0" smtClean="0">
              <a:latin typeface="Cambria"/>
              <a:cs typeface="Cambri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latin typeface="Cambria" pitchFamily="-72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  <p:pic>
        <p:nvPicPr>
          <p:cNvPr id="2" name="Picture 1" descr="child-abuse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717032"/>
            <a:ext cx="4176464" cy="2936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Cambria"/>
                <a:cs typeface="Cambria"/>
              </a:rPr>
              <a:t>Increasing taxes decreases alcohol consumption!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study found </a:t>
            </a:r>
            <a:r>
              <a:rPr lang="en-US" sz="2800" dirty="0" smtClean="0"/>
              <a:t>that higher alcohol </a:t>
            </a:r>
            <a:r>
              <a:rPr lang="en-US" sz="2800" dirty="0"/>
              <a:t>taxes are associated with reductions in both excessive alcohol consumption and related, subsequent </a:t>
            </a:r>
            <a:r>
              <a:rPr lang="en-US" sz="2800" dirty="0" smtClean="0"/>
              <a:t>harms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>
              <a:latin typeface="Cambria" pitchFamily="-72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  <p:pic>
        <p:nvPicPr>
          <p:cNvPr id="2" name="Picture 1" descr="600px-HarmCausedByDrugsTable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852936"/>
            <a:ext cx="388843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Cambria Bold" pitchFamily="-72" charset="0"/>
              </a:rPr>
              <a:t>Fact!</a:t>
            </a:r>
            <a:endParaRPr lang="en-US" b="1" dirty="0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dirty="0">
                <a:latin typeface="Cambria"/>
                <a:cs typeface="Cambria"/>
              </a:rPr>
              <a:t>Increasing alcohol taxes can increase the overall longevity and productivity of the community. Alcohol consumption contributes to number of </a:t>
            </a:r>
            <a:r>
              <a:rPr lang="en-US" dirty="0" smtClean="0">
                <a:latin typeface="Cambria"/>
                <a:cs typeface="Cambria"/>
              </a:rPr>
              <a:t>life </a:t>
            </a:r>
            <a:r>
              <a:rPr lang="en-US" dirty="0">
                <a:latin typeface="Cambria"/>
                <a:cs typeface="Cambria"/>
              </a:rPr>
              <a:t>years lost due to illness and disease </a:t>
            </a:r>
            <a:endParaRPr lang="en-US" sz="220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endParaRPr lang="en-US" sz="2200" dirty="0" smtClean="0">
              <a:solidFill>
                <a:schemeClr val="bg1"/>
              </a:solidFill>
              <a:latin typeface="Cambria" pitchFamily="-72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Cambria"/>
                <a:cs typeface="Cambria"/>
              </a:rPr>
              <a:t>Increasing alcohol taxation can lower liver damage and death </a:t>
            </a:r>
            <a:endParaRPr lang="en-US" b="1" dirty="0" smtClean="0">
              <a:latin typeface="Cambria"/>
              <a:cs typeface="Cambria"/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endParaRPr lang="en-US" sz="2400" dirty="0" smtClean="0">
              <a:solidFill>
                <a:schemeClr val="bg1"/>
              </a:solidFill>
              <a:latin typeface="Cambria" pitchFamily="-7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latin typeface="Cambria"/>
                <a:cs typeface="Cambria"/>
              </a:rPr>
              <a:t>A $1 increase in the distilled spirits tax was estimated to lower cirrhosis death rates by </a:t>
            </a:r>
            <a:r>
              <a:rPr lang="en-US" dirty="0" smtClean="0">
                <a:latin typeface="Cambria"/>
                <a:cs typeface="Cambria"/>
              </a:rPr>
              <a:t>5-10 percent.</a:t>
            </a:r>
            <a:endParaRPr lang="en-US" sz="220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solidFill>
                <a:schemeClr val="bg1"/>
              </a:solidFill>
            </a:endParaRPr>
          </a:p>
        </p:txBody>
      </p:sp>
      <p:pic>
        <p:nvPicPr>
          <p:cNvPr id="2" name="Picture 1" descr="cirrhosis-li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29000"/>
            <a:ext cx="2664296" cy="2768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mbria Bold" pitchFamily="-72" charset="0"/>
              </a:rPr>
              <a:t>What can </a:t>
            </a:r>
            <a:r>
              <a:rPr lang="en-US" i="1" smtClean="0">
                <a:latin typeface="Cambria Bold" pitchFamily="-72" charset="0"/>
              </a:rPr>
              <a:t>I</a:t>
            </a:r>
            <a:r>
              <a:rPr lang="en-US" smtClean="0">
                <a:latin typeface="Cambria Bold" pitchFamily="-72" charset="0"/>
              </a:rPr>
              <a:t> do?</a:t>
            </a:r>
            <a:endParaRPr lang="en-US" smtClean="0"/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848600" cy="1371600"/>
          </a:xfrm>
        </p:spPr>
        <p:txBody>
          <a:bodyPr/>
          <a:lstStyle/>
          <a:p>
            <a:pPr eaLnBrk="1" hangingPunct="1">
              <a:buFont typeface="Arial" pitchFamily="-72" charset="0"/>
              <a:buNone/>
            </a:pPr>
            <a:endParaRPr lang="en-US" smtClean="0"/>
          </a:p>
          <a:p>
            <a:pPr eaLnBrk="1" hangingPunct="1">
              <a:buFont typeface="Wingdings" pitchFamily="-72" charset="2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9155" name="Text Box 1029"/>
          <p:cNvSpPr txBox="1">
            <a:spLocks noChangeArrowheads="1"/>
          </p:cNvSpPr>
          <p:nvPr/>
        </p:nvSpPr>
        <p:spPr bwMode="auto">
          <a:xfrm>
            <a:off x="-533400" y="1295400"/>
            <a:ext cx="9448800" cy="489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14500" lvl="3" indent="-342900">
              <a:spcAft>
                <a:spcPts val="1000"/>
              </a:spcAft>
              <a:buFont typeface="Wingdings" pitchFamily="-72" charset="2"/>
              <a:buChar char="q"/>
            </a:pPr>
            <a:r>
              <a:rPr lang="en-US" sz="2800" dirty="0">
                <a:latin typeface="Cambria" pitchFamily="-72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mbria" pitchFamily="-72" charset="0"/>
              </a:rPr>
              <a:t>  </a:t>
            </a:r>
            <a:r>
              <a:rPr lang="en-US" sz="2800" dirty="0">
                <a:latin typeface="Cambria" pitchFamily="-72" charset="0"/>
              </a:rPr>
              <a:t>Talk to people that are interested in taking action in your community</a:t>
            </a:r>
          </a:p>
          <a:p>
            <a:pPr marL="1714500" lvl="3" indent="-342900">
              <a:spcAft>
                <a:spcPts val="1000"/>
              </a:spcAft>
              <a:buFont typeface="Wingdings" pitchFamily="-72" charset="2"/>
              <a:buChar char="q"/>
            </a:pPr>
            <a:r>
              <a:rPr lang="en-US" sz="2800" dirty="0">
                <a:latin typeface="Cambria" pitchFamily="-72" charset="0"/>
              </a:rPr>
              <a:t>   Reach out to people in the public health sector or local government to address this concern</a:t>
            </a:r>
          </a:p>
          <a:p>
            <a:pPr marL="1714500" lvl="3" indent="-342900">
              <a:spcAft>
                <a:spcPts val="1000"/>
              </a:spcAft>
              <a:buFont typeface="Wingdings" pitchFamily="-72" charset="2"/>
              <a:buChar char="q"/>
            </a:pPr>
            <a:r>
              <a:rPr lang="en-US" sz="2800" dirty="0">
                <a:latin typeface="Cambria" pitchFamily="-72" charset="0"/>
              </a:rPr>
              <a:t>   Put together a project with a team/working group to help you speak at community meetings and with local government to help </a:t>
            </a:r>
            <a:r>
              <a:rPr lang="en-US" sz="2800" dirty="0" smtClean="0">
                <a:latin typeface="Cambria" pitchFamily="-72" charset="0"/>
              </a:rPr>
              <a:t>increase alcohol taxes</a:t>
            </a:r>
            <a:endParaRPr lang="en-US" sz="2800" dirty="0">
              <a:latin typeface="Cambria" pitchFamily="-72" charset="0"/>
            </a:endParaRPr>
          </a:p>
          <a:p>
            <a:pPr lvl="3">
              <a:spcAft>
                <a:spcPts val="1000"/>
              </a:spcAft>
            </a:pPr>
            <a:endParaRPr lang="en-US" sz="2800" b="1" u="sng" dirty="0">
              <a:latin typeface="Times New Roman" pitchFamily="-72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mbria Bold" pitchFamily="-72" charset="0"/>
              </a:rPr>
              <a:t>Who can I contact?</a:t>
            </a:r>
            <a:endParaRPr lang="en-US" smtClean="0"/>
          </a:p>
        </p:txBody>
      </p:sp>
      <p:sp>
        <p:nvSpPr>
          <p:cNvPr id="57346" name="Text Box 5"/>
          <p:cNvSpPr txBox="1">
            <a:spLocks noChangeArrowheads="1"/>
          </p:cNvSpPr>
          <p:nvPr/>
        </p:nvSpPr>
        <p:spPr bwMode="auto">
          <a:xfrm>
            <a:off x="1066800" y="1600200"/>
            <a:ext cx="67818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latin typeface="Cambria" pitchFamily="-72" charset="0"/>
              </a:rPr>
              <a:t>Jeanie McKenzie</a:t>
            </a:r>
            <a:endParaRPr lang="en-US" sz="3200">
              <a:latin typeface="Cambria" pitchFamily="-72" charset="0"/>
            </a:endParaRPr>
          </a:p>
          <a:p>
            <a:pPr algn="ctr"/>
            <a:endParaRPr lang="en-US" sz="3200">
              <a:latin typeface="Cambria" pitchFamily="-72" charset="0"/>
            </a:endParaRPr>
          </a:p>
          <a:p>
            <a:pPr algn="ctr"/>
            <a:r>
              <a:rPr lang="en-US" sz="3200">
                <a:latin typeface="Cambria" pitchFamily="-72" charset="0"/>
              </a:rPr>
              <a:t>NCD Advisor, Tobacco and Alcohol Secretariat of the Pacific Community</a:t>
            </a:r>
          </a:p>
          <a:p>
            <a:pPr algn="ctr"/>
            <a:endParaRPr lang="en-US" sz="3200">
              <a:latin typeface="Cambria" pitchFamily="-72" charset="0"/>
            </a:endParaRPr>
          </a:p>
          <a:p>
            <a:pPr algn="ctr">
              <a:spcAft>
                <a:spcPts val="1000"/>
              </a:spcAft>
            </a:pPr>
            <a:r>
              <a:rPr lang="en-US" sz="3200">
                <a:latin typeface="Cambria" pitchFamily="-72" charset="0"/>
              </a:rPr>
              <a:t>Email: </a:t>
            </a:r>
            <a:r>
              <a:rPr lang="en-US" sz="3200" u="sng">
                <a:solidFill>
                  <a:srgbClr val="0000FF"/>
                </a:solidFill>
                <a:latin typeface="Cambria" pitchFamily="-72" charset="0"/>
                <a:hlinkClick r:id="rId3"/>
              </a:rPr>
              <a:t>JeanieM@spc.int</a:t>
            </a:r>
            <a:r>
              <a:rPr lang="en-US" sz="1800">
                <a:latin typeface="Times" pitchFamily="-7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95400"/>
          </a:xfrm>
        </p:spPr>
        <p:txBody>
          <a:bodyPr/>
          <a:lstStyle/>
          <a:p>
            <a:pPr eaLnBrk="1" hangingPunct="1"/>
            <a:r>
              <a:rPr lang="en-US" sz="4800" b="1" smtClean="0">
                <a:latin typeface="Cambria Bold" pitchFamily="-72" charset="0"/>
              </a:rPr>
              <a:t>Background</a:t>
            </a:r>
            <a:endParaRPr lang="en-US" sz="3600" smtClean="0"/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590800"/>
            <a:ext cx="4191000" cy="3230563"/>
          </a:xfrm>
        </p:spPr>
        <p:txBody>
          <a:bodyPr/>
          <a:lstStyle/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 dirty="0" smtClean="0">
                <a:latin typeface="Cambria" pitchFamily="-72" charset="0"/>
              </a:rPr>
              <a:t>Injuries</a:t>
            </a:r>
          </a:p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 dirty="0" smtClean="0">
                <a:latin typeface="Cambria" pitchFamily="-72" charset="0"/>
              </a:rPr>
              <a:t>Liver </a:t>
            </a:r>
            <a:r>
              <a:rPr lang="en-US" sz="2600" dirty="0" smtClean="0">
                <a:latin typeface="Cambria" pitchFamily="-72" charset="0"/>
              </a:rPr>
              <a:t>disease</a:t>
            </a:r>
            <a:r>
              <a:rPr lang="en-US" sz="2600" dirty="0" smtClean="0">
                <a:latin typeface="Cambria" pitchFamily="-72" charset="0"/>
              </a:rPr>
              <a:t>s</a:t>
            </a:r>
            <a:endParaRPr lang="en-US" sz="2600" dirty="0" smtClean="0">
              <a:latin typeface="Cambria" pitchFamily="-72" charset="0"/>
            </a:endParaRPr>
          </a:p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 dirty="0">
                <a:latin typeface="Cambria" pitchFamily="-72" charset="0"/>
              </a:rPr>
              <a:t>C</a:t>
            </a:r>
            <a:r>
              <a:rPr lang="en-US" sz="2600" dirty="0" smtClean="0">
                <a:latin typeface="Cambria" pitchFamily="-72" charset="0"/>
              </a:rPr>
              <a:t>ancers</a:t>
            </a:r>
            <a:endParaRPr lang="en-US" sz="2600" dirty="0">
              <a:latin typeface="Cambria" pitchFamily="-72" charset="0"/>
            </a:endParaRPr>
          </a:p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 dirty="0" smtClean="0">
                <a:latin typeface="Cambria" pitchFamily="-72" charset="0"/>
              </a:rPr>
              <a:t>Heart </a:t>
            </a:r>
            <a:r>
              <a:rPr lang="en-US" sz="2600" dirty="0" smtClean="0">
                <a:latin typeface="Cambria" pitchFamily="-72" charset="0"/>
              </a:rPr>
              <a:t>diseases</a:t>
            </a:r>
            <a:endParaRPr lang="en-US" sz="2600" dirty="0" smtClean="0">
              <a:latin typeface="Cambria" pitchFamily="-72" charset="0"/>
            </a:endParaRPr>
          </a:p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 dirty="0" smtClean="0">
                <a:latin typeface="Cambria" pitchFamily="-72" charset="0"/>
              </a:rPr>
              <a:t>Premature deaths</a:t>
            </a:r>
          </a:p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 dirty="0">
                <a:latin typeface="Cambria" pitchFamily="-72" charset="0"/>
              </a:rPr>
              <a:t>Poverty</a:t>
            </a:r>
          </a:p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 dirty="0">
                <a:latin typeface="Cambria" pitchFamily="-72" charset="0"/>
              </a:rPr>
              <a:t>Family and partner violence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1638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4267200" cy="3459163"/>
          </a:xfrm>
        </p:spPr>
        <p:txBody>
          <a:bodyPr/>
          <a:lstStyle/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 smtClean="0">
                <a:latin typeface="Cambria" pitchFamily="-72" charset="0"/>
              </a:rPr>
              <a:t>Poor social acceptance</a:t>
            </a:r>
          </a:p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>
                <a:latin typeface="Cambria" pitchFamily="-72" charset="0"/>
              </a:rPr>
              <a:t>V</a:t>
            </a:r>
            <a:r>
              <a:rPr lang="en-US" sz="2600" smtClean="0">
                <a:latin typeface="Cambria" pitchFamily="-72" charset="0"/>
              </a:rPr>
              <a:t>iolence</a:t>
            </a:r>
          </a:p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 smtClean="0">
                <a:latin typeface="Cambria" pitchFamily="-72" charset="0"/>
              </a:rPr>
              <a:t>Crime</a:t>
            </a:r>
          </a:p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>
                <a:latin typeface="Cambria" pitchFamily="-72" charset="0"/>
              </a:rPr>
              <a:t>T</a:t>
            </a:r>
            <a:r>
              <a:rPr lang="en-US" sz="2600" smtClean="0">
                <a:latin typeface="Cambria" pitchFamily="-72" charset="0"/>
              </a:rPr>
              <a:t>raffic accidents</a:t>
            </a:r>
          </a:p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 smtClean="0">
                <a:latin typeface="Cambria" pitchFamily="-72" charset="0"/>
              </a:rPr>
              <a:t>Abuse</a:t>
            </a:r>
          </a:p>
          <a:p>
            <a:pPr marL="342900" lvl="1" indent="-342900" eaLnBrk="1" hangingPunct="1">
              <a:buFont typeface="Wingdings" pitchFamily="-72" charset="2"/>
              <a:buChar char="Ø"/>
            </a:pPr>
            <a:r>
              <a:rPr lang="en-US" sz="2600">
                <a:latin typeface="Cambria" pitchFamily="-72" charset="0"/>
              </a:rPr>
              <a:t>L</a:t>
            </a:r>
            <a:r>
              <a:rPr lang="en-US" sz="2600" smtClean="0">
                <a:latin typeface="Cambria" pitchFamily="-72" charset="0"/>
              </a:rPr>
              <a:t>oss of work</a:t>
            </a:r>
            <a:endParaRPr lang="en-US" smtClean="0"/>
          </a:p>
          <a:p>
            <a:pPr marL="342900" lvl="1" indent="-342900" eaLnBrk="1" hangingPunct="1">
              <a:buFont typeface="Arial" pitchFamily="-72" charset="0"/>
              <a:buChar char="•"/>
            </a:pPr>
            <a:endParaRPr lang="en-US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" y="19050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Cambria" pitchFamily="-72" charset="0"/>
              </a:rPr>
              <a:t>Misuse and abuse of alcohol can lead to:</a:t>
            </a:r>
            <a:endParaRPr lang="en-US" sz="3000">
              <a:latin typeface="Calibri" pitchFamily="-7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mbria" pitchFamily="-72" charset="0"/>
              </a:rPr>
              <a:t>Did you know?</a:t>
            </a:r>
            <a:r>
              <a:rPr lang="en-US" smtClean="0"/>
              <a:t>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mbria" pitchFamily="-72" charset="0"/>
              </a:rPr>
              <a:t>Harmful alcohol use kills 2.5 million people in the world each year.</a:t>
            </a:r>
            <a:endParaRPr lang="en-US"/>
          </a:p>
          <a:p>
            <a:pPr eaLnBrk="1" hangingPunct="1"/>
            <a:endParaRPr lang="en-US"/>
          </a:p>
          <a:p>
            <a:pPr eaLnBrk="1" hangingPunct="1">
              <a:buFont typeface="Arial" pitchFamily="-72" charset="0"/>
              <a:buNone/>
            </a:pPr>
            <a:endParaRPr lang="en-US"/>
          </a:p>
          <a:p>
            <a:pPr eaLnBrk="1" hangingPunct="1"/>
            <a:endParaRPr lang="en-US"/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935788" y="895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pic>
        <p:nvPicPr>
          <p:cNvPr id="18436" name="Picture 9" descr="lg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819400"/>
            <a:ext cx="4953000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mbria" pitchFamily="-72" charset="0"/>
              </a:rPr>
              <a:t>Did you know?</a:t>
            </a:r>
            <a:r>
              <a:rPr lang="en-US" smtClean="0"/>
              <a:t>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mbria" pitchFamily="-72" charset="0"/>
              </a:rPr>
              <a:t>Alcohol is the leading risk factor for disease in the Western Pacific.</a:t>
            </a:r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20483" name="Picture 9" descr="alcoholconsumptionwor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743200"/>
            <a:ext cx="61722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mbria" pitchFamily="-72" charset="0"/>
              </a:rPr>
              <a:t>Did you know?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dirty="0">
                <a:latin typeface="Cambria" pitchFamily="-72" charset="0"/>
              </a:rPr>
              <a:t>Alcohol drinking by pregnant mothers is harmful to the health of developing babies.</a:t>
            </a:r>
            <a:endParaRPr lang="en-US" dirty="0"/>
          </a:p>
          <a:p>
            <a:pPr marL="0" indent="0">
              <a:spcBef>
                <a:spcPct val="0"/>
              </a:spcBef>
              <a:buNone/>
            </a:pPr>
            <a:endParaRPr lang="en-US" dirty="0"/>
          </a:p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22531" name="Picture 1027" descr="brain_f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895600"/>
            <a:ext cx="563880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mbria Bold" pitchFamily="-72" charset="0"/>
              </a:rPr>
              <a:t>Alcohol affects our youth!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mbria" pitchFamily="-72" charset="0"/>
              </a:rPr>
              <a:t>Alcohol use may affect brain development during adolescence.</a:t>
            </a:r>
            <a:endParaRPr lang="en-US" smtClean="0"/>
          </a:p>
        </p:txBody>
      </p:sp>
      <p:pic>
        <p:nvPicPr>
          <p:cNvPr id="24579" name="Picture 1028" descr="teen-br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971800"/>
            <a:ext cx="647700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>
                <a:latin typeface="Cambria Bold" pitchFamily="-72" charset="0"/>
              </a:rPr>
              <a:t>Fact</a:t>
            </a:r>
            <a:endParaRPr lang="en-US" b="1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4400" dirty="0" smtClean="0">
                <a:latin typeface="Cambria" pitchFamily="-72" charset="0"/>
              </a:rPr>
              <a:t>Almost </a:t>
            </a:r>
            <a:r>
              <a:rPr lang="en-US" sz="4400" b="1" dirty="0" smtClean="0">
                <a:latin typeface="Cambria" pitchFamily="-72" charset="0"/>
              </a:rPr>
              <a:t>1 out of 10</a:t>
            </a:r>
            <a:r>
              <a:rPr lang="en-US" sz="4400" dirty="0" smtClean="0">
                <a:latin typeface="Cambria" pitchFamily="-72" charset="0"/>
              </a:rPr>
              <a:t> </a:t>
            </a:r>
            <a:r>
              <a:rPr lang="en-US" sz="4400" dirty="0" smtClean="0">
                <a:latin typeface="Cambria" pitchFamily="-72" charset="0"/>
              </a:rPr>
              <a:t>of all deaths for young adults ages 19-29 are due to alcohol related causes. This amounts to up to </a:t>
            </a:r>
            <a:r>
              <a:rPr lang="en-US" sz="4400" b="1" dirty="0" smtClean="0">
                <a:latin typeface="Cambria" pitchFamily="-72" charset="0"/>
              </a:rPr>
              <a:t>320,000</a:t>
            </a:r>
            <a:r>
              <a:rPr lang="en-US" sz="4400" dirty="0" smtClean="0">
                <a:latin typeface="Cambria" pitchFamily="-72" charset="0"/>
              </a:rPr>
              <a:t> deaths in this age group.</a:t>
            </a:r>
            <a:endParaRPr lang="en-US" sz="2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ambria Bold" pitchFamily="-72" charset="0"/>
              </a:rPr>
              <a:t>Alcohol affects our youth!</a:t>
            </a:r>
            <a:endParaRPr lang="en-US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latin typeface="Cambria" pitchFamily="-72" charset="0"/>
              </a:rPr>
              <a:t>Alcohol use is linked to youth deaths by drowning, suicide and homicide.</a:t>
            </a:r>
            <a:endParaRPr lang="en-US" smtClean="0">
              <a:solidFill>
                <a:schemeClr val="bg1"/>
              </a:solidFill>
              <a:latin typeface="Cambria" pitchFamily="-72" charset="0"/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Cambria Bold" pitchFamily="-72" charset="0"/>
              </a:rPr>
              <a:t>Why should we increase taxes on alcohol?</a:t>
            </a:r>
            <a:endParaRPr lang="en-US" b="1" dirty="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3732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endParaRPr lang="en-US" sz="22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solidFill>
                <a:schemeClr val="bg1"/>
              </a:solidFill>
            </a:endParaRPr>
          </a:p>
        </p:txBody>
      </p:sp>
      <p:pic>
        <p:nvPicPr>
          <p:cNvPr id="2" name="Picture 1" descr="ross-comic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00808"/>
            <a:ext cx="3756490" cy="4257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799</Words>
  <Application>Microsoft Macintosh PowerPoint</Application>
  <PresentationFormat>On-screen Show (4:3)</PresentationFormat>
  <Paragraphs>82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Continue Increasing Taxes on Alcohol</vt:lpstr>
      <vt:lpstr>Background</vt:lpstr>
      <vt:lpstr>Did you know? </vt:lpstr>
      <vt:lpstr>Did you know? </vt:lpstr>
      <vt:lpstr>Did you know?</vt:lpstr>
      <vt:lpstr>Alcohol affects our youth!</vt:lpstr>
      <vt:lpstr>Fact</vt:lpstr>
      <vt:lpstr>Alcohol affects our youth!</vt:lpstr>
      <vt:lpstr>Why should we increase taxes on alcohol?</vt:lpstr>
      <vt:lpstr>Fact!</vt:lpstr>
      <vt:lpstr>Increasing alcohol taxes and reduce alcohol related abuse! </vt:lpstr>
      <vt:lpstr>Increasing taxes decreases alcohol consumption!</vt:lpstr>
      <vt:lpstr>Fact!</vt:lpstr>
      <vt:lpstr>Increasing alcohol taxation can lower liver damage and death </vt:lpstr>
      <vt:lpstr>What can I do?</vt:lpstr>
      <vt:lpstr>Who can I contact?</vt:lpstr>
    </vt:vector>
  </TitlesOfParts>
  <Manager/>
  <Company>Toshiba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Banning Forms of Alcohol Advertising</dc:title>
  <dc:subject/>
  <dc:creator>nittam</dc:creator>
  <cp:keywords/>
  <dc:description/>
  <cp:lastModifiedBy>Erica Wong</cp:lastModifiedBy>
  <cp:revision>49</cp:revision>
  <dcterms:created xsi:type="dcterms:W3CDTF">2013-11-01T15:41:24Z</dcterms:created>
  <dcterms:modified xsi:type="dcterms:W3CDTF">2014-07-08T19:48:15Z</dcterms:modified>
  <cp:category/>
</cp:coreProperties>
</file>