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5" r:id="rId4"/>
    <p:sldId id="266" r:id="rId5"/>
    <p:sldId id="257" r:id="rId6"/>
    <p:sldId id="259" r:id="rId7"/>
    <p:sldId id="272" r:id="rId8"/>
    <p:sldId id="267" r:id="rId9"/>
    <p:sldId id="262" r:id="rId10"/>
    <p:sldId id="270" r:id="rId11"/>
    <p:sldId id="268" r:id="rId12"/>
    <p:sldId id="288" r:id="rId13"/>
    <p:sldId id="289" r:id="rId14"/>
    <p:sldId id="283" r:id="rId15"/>
    <p:sldId id="269" r:id="rId16"/>
    <p:sldId id="285" r:id="rId17"/>
    <p:sldId id="286" r:id="rId18"/>
    <p:sldId id="290" r:id="rId19"/>
    <p:sldId id="292" r:id="rId20"/>
    <p:sldId id="293" r:id="rId21"/>
    <p:sldId id="294" r:id="rId22"/>
    <p:sldId id="295" r:id="rId23"/>
    <p:sldId id="296" r:id="rId24"/>
    <p:sldId id="279"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91" autoAdjust="0"/>
  </p:normalViewPr>
  <p:slideViewPr>
    <p:cSldViewPr>
      <p:cViewPr varScale="1">
        <p:scale>
          <a:sx n="66" d="100"/>
          <a:sy n="66" d="100"/>
        </p:scale>
        <p:origin x="-43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23BD0D0-F190-4A24-AFE2-C98D71E11B3C}" type="datetimeFigureOut">
              <a:rPr lang="en-US"/>
              <a:pPr>
                <a:defRPr/>
              </a:pPr>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291734D-EA50-4E6A-9501-DD9F90E7A804}" type="slidenum">
              <a:rPr lang="en-US"/>
              <a:pPr>
                <a:defRPr/>
              </a:pPr>
              <a:t>‹#›</a:t>
            </a:fld>
            <a:endParaRPr lang="en-US"/>
          </a:p>
        </p:txBody>
      </p:sp>
    </p:spTree>
    <p:extLst>
      <p:ext uri="{BB962C8B-B14F-4D97-AF65-F5344CB8AC3E}">
        <p14:creationId xmlns:p14="http://schemas.microsoft.com/office/powerpoint/2010/main" val="3980204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ncbi.nlm.nih.gov/sites/entrez?cmd=retrieve&amp;db=pubmed&amp;list_uids=21036393&amp;dopt=Abstract"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economist.com/blogs/dailychart/2010/11/drugs_cause_most_harm" TargetMode="External"/><Relationship Id="rId4" Type="http://schemas.openxmlformats.org/officeDocument/2006/relationships/hyperlink" Target="http://en.wikipedia.org/wiki/Digital_object_identifier" TargetMode="External"/><Relationship Id="rId5" Type="http://schemas.openxmlformats.org/officeDocument/2006/relationships/hyperlink" Target="http://dx.doi.org/10.1016/S0140-6736(10)61462-6" TargetMode="External"/><Relationship Id="rId6" Type="http://schemas.openxmlformats.org/officeDocument/2006/relationships/hyperlink" Target="http://en.wikipedia.org/wiki/PubMed_Identifier" TargetMode="External"/><Relationship Id="rId7" Type="http://schemas.openxmlformats.org/officeDocument/2006/relationships/hyperlink" Target="http://www.ncbi.nlm.nih.gov/sites/entrez?cmd=retrieve&amp;db=pubmed&amp;list_uids=21036393&amp;dopt=Abstract" TargetMode="External"/><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2"/>
          <p:cNvSpPr>
            <a:spLocks noGrp="1" noRot="1" noChangeAspec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a:latin typeface="Cambria" pitchFamily="-72" charset="0"/>
              </a:rPr>
              <a:t>Image courtesy of The Center for Science in The Public Interest, </a:t>
            </a:r>
            <a:r>
              <a:rPr lang="en-US"/>
              <a:t>http://www.cspinet.org/alcohol/taxes.html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ceholder 2"/>
          <p:cNvSpPr>
            <a:spLocks noGrp="1" noRot="1" noChangeAspect="1"/>
          </p:cNvSpPr>
          <p:nvPr>
            <p:ph type="sldImg"/>
          </p:nvPr>
        </p:nvSpPr>
        <p:spPr bwMode="auto">
          <a:noFill/>
          <a:ln>
            <a:solidFill>
              <a:srgbClr val="000000"/>
            </a:solidFill>
            <a:miter lim="800000"/>
            <a:headEnd/>
            <a:tailEnd/>
          </a:ln>
        </p:spPr>
      </p:sp>
      <p:sp>
        <p:nvSpPr>
          <p:cNvPr id="3379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World Health Organization, Western Pacific Region (2011). Addressing the harmful use of alcohol: A guide to developing effective alcohol legislation. Geneva, Switzerland: WHO Press.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effectLst/>
                <a:latin typeface="+mn-lt"/>
                <a:ea typeface="ＭＳ Ｐゴシック" pitchFamily="-72" charset="-128"/>
                <a:cs typeface="ＭＳ Ｐゴシック" pitchFamily="-72" charset="-128"/>
              </a:rPr>
              <a:t>Works</a:t>
            </a:r>
            <a:r>
              <a:rPr lang="en-US" sz="1200" kern="1200" baseline="0" dirty="0" smtClean="0">
                <a:solidFill>
                  <a:schemeClr val="tx1"/>
                </a:solidFill>
                <a:effectLst/>
                <a:latin typeface="+mn-lt"/>
                <a:ea typeface="ＭＳ Ｐゴシック" pitchFamily="-72" charset="-128"/>
                <a:cs typeface="ＭＳ Ｐゴシック" pitchFamily="-72" charset="-128"/>
              </a:rPr>
              <a:t> Cited: </a:t>
            </a:r>
            <a:r>
              <a:rPr lang="en-US" sz="1200" kern="1200" dirty="0" smtClean="0">
                <a:solidFill>
                  <a:schemeClr val="tx1"/>
                </a:solidFill>
                <a:effectLst/>
                <a:latin typeface="+mn-lt"/>
                <a:ea typeface="ＭＳ Ｐゴシック" pitchFamily="-72" charset="-128"/>
                <a:cs typeface="ＭＳ Ｐゴシック" pitchFamily="-72" charset="-128"/>
              </a:rPr>
              <a:t>Markowitz S, &amp; Grossman M. (1998). Alcohol regulation and domestic violence towards children. </a:t>
            </a:r>
            <a:r>
              <a:rPr lang="en-US" sz="1200" i="1" kern="1200" dirty="0" err="1" smtClean="0">
                <a:solidFill>
                  <a:schemeClr val="tx1"/>
                </a:solidFill>
                <a:effectLst/>
                <a:latin typeface="+mn-lt"/>
                <a:ea typeface="ＭＳ Ｐゴシック" pitchFamily="-72" charset="-128"/>
                <a:cs typeface="ＭＳ Ｐゴシック" pitchFamily="-72" charset="-128"/>
              </a:rPr>
              <a:t>Contemp</a:t>
            </a:r>
            <a:r>
              <a:rPr lang="en-US" sz="1200" i="1" kern="1200" dirty="0" smtClean="0">
                <a:solidFill>
                  <a:schemeClr val="tx1"/>
                </a:solidFill>
                <a:effectLst/>
                <a:latin typeface="+mn-lt"/>
                <a:ea typeface="ＭＳ Ｐゴシック" pitchFamily="-72" charset="-128"/>
                <a:cs typeface="ＭＳ Ｐゴシック" pitchFamily="-72" charset="-128"/>
              </a:rPr>
              <a:t> Econ Policy</a:t>
            </a:r>
            <a:r>
              <a:rPr lang="en-US" sz="1200" kern="1200" dirty="0" smtClean="0">
                <a:solidFill>
                  <a:schemeClr val="tx1"/>
                </a:solidFill>
                <a:effectLst/>
                <a:latin typeface="+mn-lt"/>
                <a:ea typeface="ＭＳ Ｐゴシック" pitchFamily="-72" charset="-128"/>
                <a:cs typeface="ＭＳ Ｐゴシック" pitchFamily="-72" charset="-128"/>
              </a:rPr>
              <a:t>, 16(3):309–20</a:t>
            </a:r>
            <a:r>
              <a:rPr lang="en-US"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72" charset="-128"/>
                <a:cs typeface="ＭＳ Ｐゴシック" pitchFamily="-72" charset="-128"/>
              </a:rPr>
              <a:t>Markowitz S, &amp; Grossman M. (2000). The effects of beer taxes on physical abuse. </a:t>
            </a:r>
            <a:r>
              <a:rPr lang="en-US" sz="1200" i="1" kern="1200" dirty="0" smtClean="0">
                <a:solidFill>
                  <a:schemeClr val="tx1"/>
                </a:solidFill>
                <a:effectLst/>
                <a:latin typeface="+mn-lt"/>
                <a:ea typeface="ＭＳ Ｐゴシック" pitchFamily="-72" charset="-128"/>
                <a:cs typeface="ＭＳ Ｐゴシック" pitchFamily="-72" charset="-128"/>
              </a:rPr>
              <a:t>J Health Econ</a:t>
            </a:r>
            <a:r>
              <a:rPr lang="en-US" sz="1200" kern="1200" dirty="0" smtClean="0">
                <a:solidFill>
                  <a:schemeClr val="tx1"/>
                </a:solidFill>
                <a:effectLst/>
                <a:latin typeface="+mn-lt"/>
                <a:ea typeface="ＭＳ Ｐゴシック" pitchFamily="-72" charset="-128"/>
                <a:cs typeface="ＭＳ Ｐゴシック" pitchFamily="-72" charset="-128"/>
              </a:rPr>
              <a:t>, 19:271-82.</a:t>
            </a:r>
          </a:p>
          <a:p>
            <a:pPr eaLnBrk="1" hangingPunct="1"/>
            <a:endParaRPr lang="en-US" u="sng" dirty="0">
              <a:solidFill>
                <a:srgbClr val="0000FF"/>
              </a:solidFill>
              <a:latin typeface="Times New Roman" pitchFamily="-7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effectLst/>
                <a:latin typeface="+mn-lt"/>
                <a:ea typeface="ＭＳ Ｐゴシック" pitchFamily="-72" charset="-128"/>
                <a:cs typeface="ＭＳ Ｐゴシック" pitchFamily="-72" charset="-128"/>
              </a:rPr>
              <a:t>Works</a:t>
            </a:r>
            <a:r>
              <a:rPr lang="en-US" sz="1200" kern="1200" baseline="0" dirty="0" smtClean="0">
                <a:solidFill>
                  <a:schemeClr val="tx1"/>
                </a:solidFill>
                <a:effectLst/>
                <a:latin typeface="+mn-lt"/>
                <a:ea typeface="ＭＳ Ｐゴシック" pitchFamily="-72" charset="-128"/>
                <a:cs typeface="ＭＳ Ｐゴシック" pitchFamily="-72" charset="-128"/>
              </a:rPr>
              <a:t> Cited: </a:t>
            </a:r>
            <a:r>
              <a:rPr lang="en-US" sz="1200" kern="1200" dirty="0" smtClean="0">
                <a:solidFill>
                  <a:schemeClr val="tx1"/>
                </a:solidFill>
                <a:effectLst/>
                <a:latin typeface="+mn-lt"/>
                <a:ea typeface="ＭＳ Ｐゴシック" pitchFamily="-72" charset="-128"/>
                <a:cs typeface="ＭＳ Ｐゴシック" pitchFamily="-72" charset="-128"/>
              </a:rPr>
              <a:t>Markowitz S, &amp; Grossman M. (1998). Alcohol regulation and domestic violence towards children. </a:t>
            </a:r>
            <a:r>
              <a:rPr lang="en-US" sz="1200" i="1" kern="1200" dirty="0" err="1" smtClean="0">
                <a:solidFill>
                  <a:schemeClr val="tx1"/>
                </a:solidFill>
                <a:effectLst/>
                <a:latin typeface="+mn-lt"/>
                <a:ea typeface="ＭＳ Ｐゴシック" pitchFamily="-72" charset="-128"/>
                <a:cs typeface="ＭＳ Ｐゴシック" pitchFamily="-72" charset="-128"/>
              </a:rPr>
              <a:t>Contemp</a:t>
            </a:r>
            <a:r>
              <a:rPr lang="en-US" sz="1200" i="1" kern="1200" dirty="0" smtClean="0">
                <a:solidFill>
                  <a:schemeClr val="tx1"/>
                </a:solidFill>
                <a:effectLst/>
                <a:latin typeface="+mn-lt"/>
                <a:ea typeface="ＭＳ Ｐゴシック" pitchFamily="-72" charset="-128"/>
                <a:cs typeface="ＭＳ Ｐゴシック" pitchFamily="-72" charset="-128"/>
              </a:rPr>
              <a:t> Econ Policy</a:t>
            </a:r>
            <a:r>
              <a:rPr lang="en-US" sz="1200" kern="1200" dirty="0" smtClean="0">
                <a:solidFill>
                  <a:schemeClr val="tx1"/>
                </a:solidFill>
                <a:effectLst/>
                <a:latin typeface="+mn-lt"/>
                <a:ea typeface="ＭＳ Ｐゴシック" pitchFamily="-72" charset="-128"/>
                <a:cs typeface="ＭＳ Ｐゴシック" pitchFamily="-72" charset="-128"/>
              </a:rPr>
              <a:t>, 16(3):309–20</a:t>
            </a:r>
            <a:r>
              <a:rPr lang="en-US"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72" charset="-128"/>
                <a:cs typeface="ＭＳ Ｐゴシック" pitchFamily="-72" charset="-128"/>
              </a:rPr>
              <a:t>Markowitz S, &amp; Grossman M. (2000). The effects of beer taxes on physical abuse. </a:t>
            </a:r>
            <a:r>
              <a:rPr lang="en-US" sz="1200" i="1" kern="1200" dirty="0" smtClean="0">
                <a:solidFill>
                  <a:schemeClr val="tx1"/>
                </a:solidFill>
                <a:effectLst/>
                <a:latin typeface="+mn-lt"/>
                <a:ea typeface="ＭＳ Ｐゴシック" pitchFamily="-72" charset="-128"/>
                <a:cs typeface="ＭＳ Ｐゴシック" pitchFamily="-72" charset="-128"/>
              </a:rPr>
              <a:t>J Health Econ</a:t>
            </a:r>
            <a:r>
              <a:rPr lang="en-US" sz="1200" kern="1200" dirty="0" smtClean="0">
                <a:solidFill>
                  <a:schemeClr val="tx1"/>
                </a:solidFill>
                <a:effectLst/>
                <a:latin typeface="+mn-lt"/>
                <a:ea typeface="ＭＳ Ｐゴシック" pitchFamily="-72" charset="-128"/>
                <a:cs typeface="ＭＳ Ｐゴシック" pitchFamily="-72" charset="-128"/>
              </a:rPr>
              <a:t>, 19:271-82.</a:t>
            </a:r>
          </a:p>
          <a:p>
            <a:pPr eaLnBrk="1" hangingPunct="1"/>
            <a:endParaRPr lang="en-US" u="sng" dirty="0">
              <a:solidFill>
                <a:srgbClr val="0000FF"/>
              </a:solidFill>
              <a:latin typeface="Times New Roman" pitchFamily="-7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smtClean="0">
              <a:solidFill>
                <a:schemeClr val="tx1"/>
              </a:solidFill>
              <a:latin typeface="+mn-lt"/>
              <a:ea typeface="ＭＳ Ｐゴシック" pitchFamily="-72" charset="-128"/>
              <a:cs typeface="ＭＳ Ｐゴシック" pitchFamily="-72" charset="-128"/>
              <a:hlinkClick r:id="rId3"/>
            </a:endParaRPr>
          </a:p>
          <a:p>
            <a:r>
              <a:rPr lang="en-US" dirty="0" smtClean="0">
                <a:latin typeface="Times New Roman" pitchFamily="-72" charset="0"/>
              </a:rPr>
              <a:t>Citation</a:t>
            </a:r>
            <a:r>
              <a:rPr lang="en-US" dirty="0">
                <a:latin typeface="Times New Roman" pitchFamily="-72" charset="0"/>
              </a:rPr>
              <a:t>: </a:t>
            </a:r>
            <a:r>
              <a:rPr lang="en-US" sz="1200" kern="1200" dirty="0" smtClean="0">
                <a:solidFill>
                  <a:schemeClr val="tx1"/>
                </a:solidFill>
                <a:effectLst/>
                <a:latin typeface="+mn-lt"/>
                <a:ea typeface="ＭＳ Ｐゴシック" pitchFamily="-72" charset="-128"/>
                <a:cs typeface="ＭＳ Ｐゴシック" pitchFamily="-72" charset="-128"/>
              </a:rPr>
              <a:t>Young, D.J., &amp; </a:t>
            </a:r>
            <a:r>
              <a:rPr lang="en-US" sz="1200" kern="1200" dirty="0" err="1" smtClean="0">
                <a:solidFill>
                  <a:schemeClr val="tx1"/>
                </a:solidFill>
                <a:effectLst/>
                <a:latin typeface="+mn-lt"/>
                <a:ea typeface="ＭＳ Ｐゴシック" pitchFamily="-72" charset="-128"/>
                <a:cs typeface="ＭＳ Ｐゴシック" pitchFamily="-72" charset="-128"/>
              </a:rPr>
              <a:t>Bielinska-Kwapisz</a:t>
            </a:r>
            <a:r>
              <a:rPr lang="en-US" sz="1200" kern="1200" dirty="0" smtClean="0">
                <a:solidFill>
                  <a:schemeClr val="tx1"/>
                </a:solidFill>
                <a:effectLst/>
                <a:latin typeface="+mn-lt"/>
                <a:ea typeface="ＭＳ Ｐゴシック" pitchFamily="-72" charset="-128"/>
                <a:cs typeface="ＭＳ Ｐゴシック" pitchFamily="-72" charset="-128"/>
              </a:rPr>
              <a:t>, A. (2006). Alcohol prices, consumption, and traffic fatalities. </a:t>
            </a:r>
            <a:r>
              <a:rPr lang="en-US" sz="1200" i="1" kern="1200" dirty="0" smtClean="0">
                <a:solidFill>
                  <a:schemeClr val="tx1"/>
                </a:solidFill>
                <a:effectLst/>
                <a:latin typeface="+mn-lt"/>
                <a:ea typeface="ＭＳ Ｐゴシック" pitchFamily="-72" charset="-128"/>
                <a:cs typeface="ＭＳ Ｐゴシック" pitchFamily="-72" charset="-128"/>
              </a:rPr>
              <a:t>Southern Economic Journal.</a:t>
            </a:r>
            <a:r>
              <a:rPr lang="en-US" sz="1200" kern="1200" dirty="0" smtClean="0">
                <a:solidFill>
                  <a:schemeClr val="tx1"/>
                </a:solidFill>
                <a:effectLst/>
                <a:latin typeface="+mn-lt"/>
                <a:ea typeface="ＭＳ Ｐゴシック" pitchFamily="-72" charset="-128"/>
                <a:cs typeface="ＭＳ Ｐゴシック" pitchFamily="-72" charset="-128"/>
              </a:rPr>
              <a:t> 72-3, 690-703. </a:t>
            </a:r>
            <a:endParaRPr lang="en-US" dirty="0">
              <a:latin typeface="Times New Roman" pitchFamily="-7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Times New Roman" pitchFamily="-72" charset="0"/>
              </a:rPr>
              <a:t>Image courtesy of </a:t>
            </a:r>
            <a:r>
              <a:rPr lang="en-US" sz="1200" kern="1200" dirty="0" smtClean="0">
                <a:solidFill>
                  <a:schemeClr val="tx1"/>
                </a:solidFill>
                <a:latin typeface="+mn-lt"/>
                <a:ea typeface="ＭＳ Ｐゴシック" pitchFamily="-72" charset="-128"/>
                <a:cs typeface="ＭＳ Ｐゴシック" pitchFamily="-72" charset="-128"/>
                <a:hlinkClick r:id="rId3"/>
              </a:rPr>
              <a:t>"Scoring drugs", The Economist, data from "Drug harms in the UK: a multi-criteria decision analysis", by David Nutt, Leslie King and Lawrence Phillips, on behalf of the Independent Scientific Committee on Drugs. The Lancet. 2010 Nov 6;376(9752):1558-65. </a:t>
            </a:r>
            <a:r>
              <a:rPr lang="en-US" sz="1200" kern="1200" dirty="0" smtClean="0">
                <a:solidFill>
                  <a:schemeClr val="tx1"/>
                </a:solidFill>
                <a:latin typeface="+mn-lt"/>
                <a:ea typeface="ＭＳ Ｐゴシック" pitchFamily="-72" charset="-128"/>
                <a:cs typeface="ＭＳ Ｐゴシック" pitchFamily="-72" charset="-128"/>
                <a:hlinkClick r:id="rId4"/>
              </a:rPr>
              <a:t>doi:</a:t>
            </a:r>
            <a:r>
              <a:rPr lang="en-US" sz="1200" kern="1200" dirty="0" smtClean="0">
                <a:solidFill>
                  <a:schemeClr val="tx1"/>
                </a:solidFill>
                <a:latin typeface="+mn-lt"/>
                <a:ea typeface="ＭＳ Ｐゴシック" pitchFamily="-72" charset="-128"/>
                <a:cs typeface="ＭＳ Ｐゴシック" pitchFamily="-72" charset="-128"/>
                <a:hlinkClick r:id="rId5"/>
              </a:rPr>
              <a:t>10.1016/S0140-6736(10)61462-6 </a:t>
            </a:r>
            <a:r>
              <a:rPr lang="en-US" sz="1200" kern="1200" dirty="0" smtClean="0">
                <a:solidFill>
                  <a:schemeClr val="tx1"/>
                </a:solidFill>
                <a:latin typeface="+mn-lt"/>
                <a:ea typeface="ＭＳ Ｐゴシック" pitchFamily="-72" charset="-128"/>
                <a:cs typeface="ＭＳ Ｐゴシック" pitchFamily="-72" charset="-128"/>
                <a:hlinkClick r:id="rId6"/>
              </a:rPr>
              <a:t>PMID:</a:t>
            </a:r>
            <a:r>
              <a:rPr lang="en-US" sz="1200" kern="1200" dirty="0" smtClean="0">
                <a:solidFill>
                  <a:schemeClr val="tx1"/>
                </a:solidFill>
                <a:latin typeface="+mn-lt"/>
                <a:ea typeface="ＭＳ Ｐゴシック" pitchFamily="-72" charset="-128"/>
                <a:cs typeface="ＭＳ Ｐゴシック" pitchFamily="-72" charset="-128"/>
                <a:hlinkClick r:id="rId7"/>
              </a:rPr>
              <a:t>21036393	</a:t>
            </a:r>
          </a:p>
          <a:p>
            <a:endParaRPr lang="en-US" sz="1200" kern="1200" dirty="0" smtClean="0">
              <a:solidFill>
                <a:schemeClr val="tx1"/>
              </a:solidFill>
              <a:latin typeface="+mn-lt"/>
              <a:ea typeface="ＭＳ Ｐゴシック" pitchFamily="-72" charset="-128"/>
              <a:cs typeface="ＭＳ Ｐゴシック" pitchFamily="-72" charset="-128"/>
              <a:hlinkClick r:id="rId7"/>
            </a:endParaRPr>
          </a:p>
          <a:p>
            <a:r>
              <a:rPr lang="en-US" dirty="0" smtClean="0">
                <a:latin typeface="Times New Roman" pitchFamily="-72" charset="0"/>
              </a:rPr>
              <a:t>Citation</a:t>
            </a:r>
            <a:r>
              <a:rPr lang="en-US" dirty="0">
                <a:latin typeface="Times New Roman" pitchFamily="-72" charset="0"/>
              </a:rPr>
              <a:t>: </a:t>
            </a:r>
            <a:r>
              <a:rPr lang="en-US" sz="1200" kern="1200" dirty="0" smtClean="0">
                <a:solidFill>
                  <a:schemeClr val="tx1"/>
                </a:solidFill>
                <a:effectLst/>
                <a:latin typeface="+mn-lt"/>
                <a:ea typeface="ＭＳ Ｐゴシック" pitchFamily="-72" charset="-128"/>
                <a:cs typeface="ＭＳ Ｐゴシック" pitchFamily="-72" charset="-128"/>
              </a:rPr>
              <a:t>Elder, R.W., Lawrence, B., Ferguson, A., </a:t>
            </a:r>
            <a:r>
              <a:rPr lang="en-US" sz="1200" kern="1200" dirty="0" err="1" smtClean="0">
                <a:solidFill>
                  <a:schemeClr val="tx1"/>
                </a:solidFill>
                <a:effectLst/>
                <a:latin typeface="+mn-lt"/>
                <a:ea typeface="ＭＳ Ｐゴシック" pitchFamily="-72" charset="-128"/>
                <a:cs typeface="ＭＳ Ｐゴシック" pitchFamily="-72" charset="-128"/>
              </a:rPr>
              <a:t>Naimi</a:t>
            </a:r>
            <a:r>
              <a:rPr lang="en-US" sz="1200" kern="1200" dirty="0" smtClean="0">
                <a:solidFill>
                  <a:schemeClr val="tx1"/>
                </a:solidFill>
                <a:effectLst/>
                <a:latin typeface="+mn-lt"/>
                <a:ea typeface="ＭＳ Ｐゴシック" pitchFamily="-72" charset="-128"/>
                <a:cs typeface="ＭＳ Ｐゴシック" pitchFamily="-72" charset="-128"/>
              </a:rPr>
              <a:t>, T.S., Brewer, R.D., </a:t>
            </a:r>
            <a:r>
              <a:rPr lang="en-US" sz="1200" kern="1200" dirty="0" err="1" smtClean="0">
                <a:solidFill>
                  <a:schemeClr val="tx1"/>
                </a:solidFill>
                <a:effectLst/>
                <a:latin typeface="+mn-lt"/>
                <a:ea typeface="ＭＳ Ｐゴシック" pitchFamily="-72" charset="-128"/>
                <a:cs typeface="ＭＳ Ｐゴシック" pitchFamily="-72" charset="-128"/>
              </a:rPr>
              <a:t>Chattopadhyay</a:t>
            </a:r>
            <a:r>
              <a:rPr lang="en-US" sz="1200" kern="1200" dirty="0" smtClean="0">
                <a:solidFill>
                  <a:schemeClr val="tx1"/>
                </a:solidFill>
                <a:effectLst/>
                <a:latin typeface="+mn-lt"/>
                <a:ea typeface="ＭＳ Ｐゴシック" pitchFamily="-72" charset="-128"/>
                <a:cs typeface="ＭＳ Ｐゴシック" pitchFamily="-72" charset="-128"/>
              </a:rPr>
              <a:t>, S.K., et al. (2010). The effectiveness of tax policy interventions for reducing excessive alcohol consumption and related harms. </a:t>
            </a:r>
            <a:r>
              <a:rPr lang="en-US" sz="1200" i="1" kern="1200" dirty="0" smtClean="0">
                <a:solidFill>
                  <a:schemeClr val="tx1"/>
                </a:solidFill>
                <a:effectLst/>
                <a:latin typeface="+mn-lt"/>
                <a:ea typeface="ＭＳ Ｐゴシック" pitchFamily="-72" charset="-128"/>
                <a:cs typeface="ＭＳ Ｐゴシック" pitchFamily="-72" charset="-128"/>
              </a:rPr>
              <a:t>American Journal of Preventive Medicine</a:t>
            </a:r>
            <a:r>
              <a:rPr lang="en-US" sz="1200" kern="1200" dirty="0" smtClean="0">
                <a:solidFill>
                  <a:schemeClr val="tx1"/>
                </a:solidFill>
                <a:effectLst/>
                <a:latin typeface="+mn-lt"/>
                <a:ea typeface="ＭＳ Ｐゴシック" pitchFamily="-72" charset="-128"/>
                <a:cs typeface="ＭＳ Ｐゴシック" pitchFamily="-72" charset="-128"/>
              </a:rPr>
              <a:t>, 38(2), 217–229.</a:t>
            </a:r>
            <a:r>
              <a:rPr lang="en-US" dirty="0" smtClean="0">
                <a:effectLst/>
              </a:rPr>
              <a:t> </a:t>
            </a:r>
            <a:endParaRPr lang="en-US" dirty="0">
              <a:latin typeface="Times New Roman" pitchFamily="-7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Placeholder 2"/>
          <p:cNvSpPr>
            <a:spLocks noGrp="1" noRot="1" noChangeAspect="1"/>
          </p:cNvSpPr>
          <p:nvPr>
            <p:ph type="sldImg"/>
          </p:nvPr>
        </p:nvSpPr>
        <p:spPr bwMode="auto">
          <a:noFill/>
          <a:ln>
            <a:solidFill>
              <a:srgbClr val="000000"/>
            </a:solidFill>
            <a:miter lim="800000"/>
            <a:headEnd/>
            <a:tailEnd/>
          </a:ln>
        </p:spPr>
      </p:sp>
      <p:sp>
        <p:nvSpPr>
          <p:cNvPr id="4198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laceholder 2"/>
          <p:cNvSpPr>
            <a:spLocks noGrp="1" noRot="1" noChangeAspect="1"/>
          </p:cNvSpPr>
          <p:nvPr>
            <p:ph type="sldImg"/>
          </p:nvPr>
        </p:nvSpPr>
        <p:spPr bwMode="auto">
          <a:noFill/>
          <a:ln>
            <a:solidFill>
              <a:srgbClr val="000000"/>
            </a:solidFill>
            <a:miter lim="800000"/>
            <a:headEnd/>
            <a:tailEnd/>
          </a:ln>
        </p:spPr>
      </p:sp>
      <p:sp>
        <p:nvSpPr>
          <p:cNvPr id="4403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Images courtesy of: </a:t>
            </a:r>
            <a:r>
              <a:rPr lang="en-US" dirty="0" err="1" smtClean="0"/>
              <a:t>liversupport.co.uk</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Cook, P.J., &amp; </a:t>
            </a:r>
            <a:r>
              <a:rPr lang="en-US" sz="1200" kern="1200" dirty="0" err="1" smtClean="0">
                <a:solidFill>
                  <a:schemeClr val="tx1"/>
                </a:solidFill>
                <a:effectLst/>
                <a:latin typeface="+mn-lt"/>
                <a:ea typeface="ＭＳ Ｐゴシック" pitchFamily="-72" charset="-128"/>
                <a:cs typeface="ＭＳ Ｐゴシック" pitchFamily="-72" charset="-128"/>
              </a:rPr>
              <a:t>Tauchen</a:t>
            </a:r>
            <a:r>
              <a:rPr lang="en-US" sz="1200" kern="1200" dirty="0" smtClean="0">
                <a:solidFill>
                  <a:schemeClr val="tx1"/>
                </a:solidFill>
                <a:effectLst/>
                <a:latin typeface="+mn-lt"/>
                <a:ea typeface="ＭＳ Ｐゴシック" pitchFamily="-72" charset="-128"/>
                <a:cs typeface="ＭＳ Ｐゴシック" pitchFamily="-72" charset="-128"/>
              </a:rPr>
              <a:t>, G. (1982). The effect of liquor taxes on heavy drinking. </a:t>
            </a:r>
            <a:r>
              <a:rPr lang="en-US" sz="1200" i="1" kern="1200" dirty="0" smtClean="0">
                <a:solidFill>
                  <a:schemeClr val="tx1"/>
                </a:solidFill>
                <a:effectLst/>
                <a:latin typeface="+mn-lt"/>
                <a:ea typeface="ＭＳ Ｐゴシック" pitchFamily="-72" charset="-128"/>
                <a:cs typeface="ＭＳ Ｐゴシック" pitchFamily="-72" charset="-128"/>
              </a:rPr>
              <a:t>Bell Journal of Economics,</a:t>
            </a:r>
            <a:r>
              <a:rPr lang="en-US" sz="1200" kern="1200" dirty="0" smtClean="0">
                <a:solidFill>
                  <a:schemeClr val="tx1"/>
                </a:solidFill>
                <a:effectLst/>
                <a:latin typeface="+mn-lt"/>
                <a:ea typeface="ＭＳ Ｐゴシック" pitchFamily="-72" charset="-128"/>
                <a:cs typeface="ＭＳ Ｐゴシック" pitchFamily="-72" charset="-128"/>
              </a:rPr>
              <a:t> 13(2):379–390. </a:t>
            </a:r>
          </a:p>
          <a:p>
            <a:pPr eaLnBrk="1" hangingPunct="1"/>
            <a:endParaRPr lang="en-US" dirty="0">
              <a:latin typeface="Times New Roman" pitchFamily="-7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World Health Organization, Western Pacific Region (2011). Addressing the harmful use of alcohol: A guide to developing effective alcohol legislation. Geneva, Switzerland: WHO Press. </a:t>
            </a:r>
            <a:endParaRPr lang="en-US" baseline="0" dirty="0" smtClean="0"/>
          </a:p>
        </p:txBody>
      </p:sp>
      <p:sp>
        <p:nvSpPr>
          <p:cNvPr id="4" name="Slide Number Placeholder 3"/>
          <p:cNvSpPr>
            <a:spLocks noGrp="1"/>
          </p:cNvSpPr>
          <p:nvPr>
            <p:ph type="sldNum" sz="quarter" idx="10"/>
          </p:nvPr>
        </p:nvSpPr>
        <p:spPr/>
        <p:txBody>
          <a:bodyPr/>
          <a:lstStyle/>
          <a:p>
            <a:fld id="{D7988246-49CC-491C-9393-A83A8D570FC4}" type="slidenum">
              <a:rPr lang="en-US" smtClean="0"/>
              <a:t>17</a:t>
            </a:fld>
            <a:endParaRPr lang="en-US"/>
          </a:p>
        </p:txBody>
      </p:sp>
    </p:spTree>
    <p:extLst>
      <p:ext uri="{BB962C8B-B14F-4D97-AF65-F5344CB8AC3E}">
        <p14:creationId xmlns:p14="http://schemas.microsoft.com/office/powerpoint/2010/main" val="5461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7988246-49CC-491C-9393-A83A8D570FC4}" type="slidenum">
              <a:rPr lang="en-US" smtClean="0"/>
              <a:t>18</a:t>
            </a:fld>
            <a:endParaRPr lang="en-US"/>
          </a:p>
        </p:txBody>
      </p:sp>
    </p:spTree>
    <p:extLst>
      <p:ext uri="{BB962C8B-B14F-4D97-AF65-F5344CB8AC3E}">
        <p14:creationId xmlns:p14="http://schemas.microsoft.com/office/powerpoint/2010/main" val="54614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ceholder 2"/>
          <p:cNvSpPr>
            <a:spLocks noGrp="1" noRot="1" noChangeAspect="1"/>
          </p:cNvSpPr>
          <p:nvPr>
            <p:ph type="sldImg"/>
          </p:nvPr>
        </p:nvSpPr>
        <p:spPr bwMode="auto">
          <a:noFill/>
          <a:ln>
            <a:solidFill>
              <a:srgbClr val="000000"/>
            </a:solidFill>
            <a:miter lim="800000"/>
            <a:headEnd/>
            <a:tailEnd/>
          </a:ln>
        </p:spPr>
      </p:sp>
      <p:sp>
        <p:nvSpPr>
          <p:cNvPr id="1741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583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FC23A1C-A551-4C3C-8D5E-8230165B18FC}" type="slidenum">
              <a:rPr lang="en-US" sz="1200">
                <a:latin typeface="Calibri" pitchFamily="-72" charset="0"/>
              </a:rPr>
              <a:pPr algn="r"/>
              <a:t>24</a:t>
            </a:fld>
            <a:endParaRPr lang="en-US" sz="1200">
              <a:latin typeface="Calibri" pitchFamily="-7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a:solidFill>
                  <a:schemeClr val="bg1"/>
                </a:solidFill>
                <a:latin typeface="Cambria" pitchFamily="-72" charset="0"/>
              </a:rPr>
              <a:t>Image courtesy of Byer Media http://byermedia.com/life/5/safety/traffic-fatalitie-alcohol/traffic-fatalitie-alcohol.html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Figure courtesy of Youth Risk Behavior Surveillance -- Pacific Island United States Territories 2007, CDC, November 2008 </a:t>
            </a:r>
          </a:p>
          <a:p>
            <a:pPr eaLnBrk="1" hangingPunct="1"/>
            <a:r>
              <a:rPr lang="en-US" dirty="0"/>
              <a:t>http://</a:t>
            </a:r>
            <a:r>
              <a:rPr lang="en-US" dirty="0" err="1"/>
              <a:t>www.cdc.gov</a:t>
            </a:r>
            <a:r>
              <a:rPr lang="en-US" dirty="0"/>
              <a:t>/</a:t>
            </a:r>
            <a:r>
              <a:rPr lang="en-US" dirty="0" err="1"/>
              <a:t>mmwr</a:t>
            </a:r>
            <a:r>
              <a:rPr lang="en-US" dirty="0"/>
              <a:t>/preview/</a:t>
            </a:r>
            <a:r>
              <a:rPr lang="en-US" dirty="0" err="1"/>
              <a:t>mmwrhtml</a:t>
            </a:r>
            <a:r>
              <a:rPr lang="en-US" dirty="0"/>
              <a:t>/ss5712a2.</a:t>
            </a:r>
            <a:r>
              <a:rPr lang="en-US" dirty="0" smtClean="0"/>
              <a:t>htm</a:t>
            </a:r>
          </a:p>
          <a:p>
            <a:pPr eaLnBrk="1" hangingPunct="1"/>
            <a:endParaRPr lang="en-US" dirty="0" smtClean="0"/>
          </a:p>
          <a:p>
            <a:pPr eaLnBrk="1" hangingPunct="1"/>
            <a:endParaRPr lang="en-US" dirty="0" smtClean="0"/>
          </a:p>
          <a:p>
            <a:pPr eaLnBrk="1" hangingPunct="1"/>
            <a:r>
              <a:rPr lang="en-US" smtClean="0"/>
              <a:t>The chart</a:t>
            </a:r>
            <a:r>
              <a:rPr lang="en-US" baseline="0" smtClean="0"/>
              <a:t> shows that in the Western Pacific, alcohol consumption has increased over the years.</a:t>
            </a:r>
            <a:endParaRPr lang="en-US" smtClean="0"/>
          </a:p>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ceholder 2"/>
          <p:cNvSpPr>
            <a:spLocks noGrp="1" noRot="1" noChangeAspec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Image courtesy of Tucson Citizen, “The Face of FAS,” November 2001 </a:t>
            </a:r>
          </a:p>
          <a:p>
            <a:pPr eaLnBrk="1" hangingPunct="1"/>
            <a:r>
              <a:rPr lang="en-US"/>
              <a:t>http://www.fasarizona.com/CitizenNov2001.htm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Citation: National Institute on Alcohol Abuse &amp; Alcoholism 2004/5</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D61870-7374-429F-9BCB-B1968D01516E}"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ceholder 2"/>
          <p:cNvSpPr>
            <a:spLocks noGrp="1" noRot="1" noChangeAspect="1"/>
          </p:cNvSpPr>
          <p:nvPr>
            <p:ph type="sldImg"/>
          </p:nvPr>
        </p:nvSpPr>
        <p:spPr bwMode="auto">
          <a:noFill/>
          <a:ln>
            <a:solidFill>
              <a:srgbClr val="000000"/>
            </a:solidFill>
            <a:miter lim="800000"/>
            <a:headEnd/>
            <a:tailEnd/>
          </a:ln>
        </p:spPr>
      </p:sp>
      <p:sp>
        <p:nvSpPr>
          <p:cNvPr id="2765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Significant changes occur in the body during adolescence. </a:t>
            </a:r>
          </a:p>
        </p:txBody>
      </p:sp>
      <p:sp>
        <p:nvSpPr>
          <p:cNvPr id="296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9249553-009B-4F8D-8E30-7C1533310D06}" type="slidenum">
              <a:rPr lang="en-US" sz="1200">
                <a:latin typeface="Calibri" pitchFamily="-72" charset="0"/>
              </a:rPr>
              <a:pPr algn="r"/>
              <a:t>8</a:t>
            </a:fld>
            <a:endParaRPr lang="en-US" sz="1200">
              <a:latin typeface="Calibri" pitchFamily="-7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ceholder 2"/>
          <p:cNvSpPr>
            <a:spLocks noGrp="1" noRot="1" noChangeAspect="1"/>
          </p:cNvSpPr>
          <p:nvPr>
            <p:ph type="sldImg"/>
          </p:nvPr>
        </p:nvSpPr>
        <p:spPr bwMode="auto">
          <a:noFill/>
          <a:ln>
            <a:solidFill>
              <a:srgbClr val="000000"/>
            </a:solidFill>
            <a:miter lim="800000"/>
            <a:headEnd/>
            <a:tailEnd/>
          </a:ln>
        </p:spPr>
      </p:sp>
      <p:sp>
        <p:nvSpPr>
          <p:cNvPr id="3174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Image courtesy of The Michigan Daily, November 2008, http://www.michigandaily.com/content/2008-11-17/cartoon-turning-blind-eye-underage-drinking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DA4DCF3-390F-493F-AB85-C746B54F7E4E}"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984E73-B742-47DA-B04C-4BDDCBE62F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9FC1F8-B730-4C95-BBCB-94D07FCB8720}"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84319A-2B4E-4DA9-92AC-66DB4B1061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8681CA-1447-469D-8622-4BE4F0A8F93E}"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859CC3-F589-4E2F-A25F-D3E5CE1497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CFCDEA-BC2E-4876-896D-CE92E2066ADF}"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C40100-A5C2-45E7-9AFB-1B07E2268D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B0E2A7-BED1-4B0D-8FF4-67F9519DF4AA}"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FCF981-03E6-411E-BEB8-6EFC37DCAB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E1CCC6-B55B-4171-951E-3DE80B1247A6}"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8BA872-9167-4867-AAAF-3DD8CFC892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F9B4F0-18E8-41E5-BD54-C6773923CB56}" type="datetimeFigureOut">
              <a:rPr lang="en-US"/>
              <a:pPr>
                <a:defRPr/>
              </a:pPr>
              <a:t>7/8/14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EDCC1A-B044-44F7-89A8-D418037846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E0BF54-5A36-445A-AD1F-74BDAE785FB8}" type="datetimeFigureOut">
              <a:rPr lang="en-US"/>
              <a:pPr>
                <a:defRPr/>
              </a:pPr>
              <a:t>7/8/14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904E80-F382-48A9-8A0F-50ECF34C68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5EBC28-0527-429F-90ED-67CAC2BFA13A}" type="datetimeFigureOut">
              <a:rPr lang="en-US"/>
              <a:pPr>
                <a:defRPr/>
              </a:pPr>
              <a:t>7/8/14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3ED2DE-2D0D-4F00-96FB-60584F7EF6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88B176-FE8D-4C5C-94E2-06CB1B2133BC}"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597DFB-62E1-4393-9E7B-50B826EAA5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A21E7D-22CB-42BD-8D52-2FFBE91D9677}"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C36CB3-191B-4847-80B0-4BB6D1530C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8A5EF756-01F1-4B23-9F4F-64AE9967E31B}" type="datetimeFigureOut">
              <a:rPr lang="en-US"/>
              <a:pPr>
                <a:defRPr/>
              </a:pPr>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1655DF8-4BD9-4E62-93B7-317CA2C42D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72" charset="-128"/>
          <a:cs typeface="ＭＳ Ｐゴシック" pitchFamily="-72" charset="-128"/>
        </a:defRPr>
      </a:lvl1pPr>
      <a:lvl2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2pPr>
      <a:lvl3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3pPr>
      <a:lvl4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4pPr>
      <a:lvl5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5pPr>
      <a:lvl6pPr marL="4572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6pPr>
      <a:lvl7pPr marL="9144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7pPr>
      <a:lvl8pPr marL="13716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8pPr>
      <a:lvl9pPr marL="18288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9pPr>
    </p:titleStyle>
    <p:bodyStyle>
      <a:lvl1pPr marL="342900" indent="-342900" algn="l" rtl="0" eaLnBrk="0" fontAlgn="base" hangingPunct="0">
        <a:spcBef>
          <a:spcPct val="20000"/>
        </a:spcBef>
        <a:spcAft>
          <a:spcPct val="0"/>
        </a:spcAft>
        <a:buFont typeface="Arial" pitchFamily="-72" charset="0"/>
        <a:buChar char="•"/>
        <a:defRPr sz="3200" kern="1200">
          <a:solidFill>
            <a:schemeClr val="tx1"/>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Font typeface="Arial" pitchFamily="-72" charset="0"/>
        <a:buChar char="–"/>
        <a:defRPr sz="2800" kern="1200">
          <a:solidFill>
            <a:schemeClr val="tx1"/>
          </a:solidFill>
          <a:latin typeface="+mn-lt"/>
          <a:ea typeface="ＭＳ Ｐゴシック" pitchFamily="-72" charset="-128"/>
          <a:cs typeface="+mn-cs"/>
        </a:defRPr>
      </a:lvl2pPr>
      <a:lvl3pPr marL="1143000" indent="-228600" algn="l" rtl="0" eaLnBrk="0" fontAlgn="base" hangingPunct="0">
        <a:spcBef>
          <a:spcPct val="20000"/>
        </a:spcBef>
        <a:spcAft>
          <a:spcPct val="0"/>
        </a:spcAft>
        <a:buFont typeface="Arial" pitchFamily="-72" charset="0"/>
        <a:buChar char="•"/>
        <a:defRPr sz="2400" kern="1200">
          <a:solidFill>
            <a:schemeClr val="tx1"/>
          </a:solidFill>
          <a:latin typeface="+mn-lt"/>
          <a:ea typeface="ＭＳ Ｐゴシック" pitchFamily="-72" charset="-128"/>
          <a:cs typeface="+mn-cs"/>
        </a:defRPr>
      </a:lvl3pPr>
      <a:lvl4pPr marL="1600200" indent="-228600" algn="l"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4pPr>
      <a:lvl5pPr marL="2057400" indent="-228600" algn="l"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hyperlink" Target="mailto:JeanieM@spc.i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endParaRPr lang="en-US" dirty="0">
              <a:ea typeface="+mn-ea"/>
              <a:cs typeface="+mn-cs"/>
            </a:endParaRPr>
          </a:p>
        </p:txBody>
      </p:sp>
      <p:sp>
        <p:nvSpPr>
          <p:cNvPr id="14338" name="Title 1"/>
          <p:cNvSpPr>
            <a:spLocks noGrp="1"/>
          </p:cNvSpPr>
          <p:nvPr>
            <p:ph type="ctrTitle"/>
          </p:nvPr>
        </p:nvSpPr>
        <p:spPr>
          <a:xfrm>
            <a:off x="1143000" y="228600"/>
            <a:ext cx="6629400" cy="1600200"/>
          </a:xfrm>
        </p:spPr>
        <p:txBody>
          <a:bodyPr/>
          <a:lstStyle/>
          <a:p>
            <a:pPr eaLnBrk="1" hangingPunct="1"/>
            <a:r>
              <a:rPr lang="en-US" b="1" smtClean="0">
                <a:latin typeface="Cambria" pitchFamily="-72" charset="0"/>
              </a:rPr>
              <a:t>Continue Increasing Taxes on Alcohol</a:t>
            </a:r>
            <a:endParaRPr lang="en-US" smtClean="0"/>
          </a:p>
        </p:txBody>
      </p:sp>
      <p:sp>
        <p:nvSpPr>
          <p:cNvPr id="14339" name="Text Box 4"/>
          <p:cNvSpPr txBox="1">
            <a:spLocks noChangeArrowheads="1"/>
          </p:cNvSpPr>
          <p:nvPr/>
        </p:nvSpPr>
        <p:spPr bwMode="auto">
          <a:xfrm>
            <a:off x="0" y="6461125"/>
            <a:ext cx="54864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sz="1800">
              <a:latin typeface="Calibri" pitchFamily="-72" charset="0"/>
            </a:endParaRPr>
          </a:p>
        </p:txBody>
      </p:sp>
      <p:pic>
        <p:nvPicPr>
          <p:cNvPr id="14340" name="Picture 5" descr="alcoholmoney"/>
          <p:cNvPicPr>
            <a:picLocks noChangeAspect="1" noChangeArrowheads="1"/>
          </p:cNvPicPr>
          <p:nvPr/>
        </p:nvPicPr>
        <p:blipFill>
          <a:blip r:embed="rId3"/>
          <a:srcRect/>
          <a:stretch>
            <a:fillRect/>
          </a:stretch>
        </p:blipFill>
        <p:spPr bwMode="auto">
          <a:xfrm>
            <a:off x="0" y="1862138"/>
            <a:ext cx="9144000" cy="49958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z="5400" b="1" dirty="0" smtClean="0">
                <a:latin typeface="Cambria Bold" pitchFamily="-72" charset="0"/>
              </a:rPr>
              <a:t>Fact!</a:t>
            </a:r>
            <a:endParaRPr lang="en-US" sz="5400" b="1" dirty="0" smtClean="0"/>
          </a:p>
        </p:txBody>
      </p:sp>
      <p:sp>
        <p:nvSpPr>
          <p:cNvPr id="32770" name="Content Placeholder 2"/>
          <p:cNvSpPr>
            <a:spLocks noGrp="1"/>
          </p:cNvSpPr>
          <p:nvPr>
            <p:ph idx="4294967295"/>
          </p:nvPr>
        </p:nvSpPr>
        <p:spPr/>
        <p:txBody>
          <a:bodyPr/>
          <a:lstStyle/>
          <a:p>
            <a:pPr eaLnBrk="1" hangingPunct="1">
              <a:lnSpc>
                <a:spcPct val="80000"/>
              </a:lnSpc>
              <a:buFont typeface="Wingdings" pitchFamily="-72" charset="2"/>
              <a:buChar char="ü"/>
            </a:pPr>
            <a:endParaRPr lang="en-US" sz="2800" dirty="0" smtClean="0">
              <a:latin typeface="Cambria" pitchFamily="-72" charset="0"/>
            </a:endParaRPr>
          </a:p>
          <a:p>
            <a:pPr eaLnBrk="1" hangingPunct="1">
              <a:lnSpc>
                <a:spcPct val="80000"/>
              </a:lnSpc>
              <a:buFontTx/>
              <a:buChar char="•"/>
            </a:pPr>
            <a:r>
              <a:rPr lang="en-US" sz="2800" dirty="0">
                <a:latin typeface="Cambria"/>
                <a:cs typeface="Cambria"/>
              </a:rPr>
              <a:t>Alcohol consumption is a significant risk to overall health. It is the third largest contributing factor to injury and disease worldwide, almost equal to tobacco, and in developing countries with overall low mortality, it is now the leading factor </a:t>
            </a:r>
            <a:endParaRPr lang="en-US" sz="2200" dirty="0" smtClean="0">
              <a:solidFill>
                <a:schemeClr val="bg1"/>
              </a:solidFill>
              <a:latin typeface="Cambria"/>
              <a:cs typeface="Cambri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67544" y="548680"/>
            <a:ext cx="8229600" cy="1143000"/>
          </a:xfrm>
        </p:spPr>
        <p:txBody>
          <a:bodyPr/>
          <a:lstStyle/>
          <a:p>
            <a:pPr eaLnBrk="1" hangingPunct="1"/>
            <a:r>
              <a:rPr lang="en-US" b="1" dirty="0">
                <a:latin typeface="Cambria"/>
                <a:cs typeface="Cambria"/>
              </a:rPr>
              <a:t>Increasing alcohol taxes </a:t>
            </a:r>
            <a:r>
              <a:rPr lang="en-US" b="1" dirty="0" smtClean="0">
                <a:latin typeface="Cambria"/>
                <a:cs typeface="Cambria"/>
              </a:rPr>
              <a:t>and </a:t>
            </a:r>
            <a:r>
              <a:rPr lang="en-US" b="1" dirty="0">
                <a:latin typeface="Cambria"/>
                <a:cs typeface="Cambria"/>
              </a:rPr>
              <a:t>reduce </a:t>
            </a:r>
            <a:r>
              <a:rPr lang="en-US" b="1" dirty="0" smtClean="0">
                <a:latin typeface="Cambria"/>
                <a:cs typeface="Cambria"/>
              </a:rPr>
              <a:t>alcohol related abuse! </a:t>
            </a:r>
            <a:endParaRPr lang="en-US" b="1" dirty="0" smtClean="0"/>
          </a:p>
        </p:txBody>
      </p:sp>
      <p:sp>
        <p:nvSpPr>
          <p:cNvPr id="34818" name="Content Placeholder 2"/>
          <p:cNvSpPr>
            <a:spLocks noGrp="1"/>
          </p:cNvSpPr>
          <p:nvPr>
            <p:ph idx="4294967295"/>
          </p:nvPr>
        </p:nvSpPr>
        <p:spPr>
          <a:xfrm>
            <a:off x="467544" y="2204864"/>
            <a:ext cx="8229600" cy="4525963"/>
          </a:xfrm>
        </p:spPr>
        <p:txBody>
          <a:bodyPr/>
          <a:lstStyle/>
          <a:p>
            <a:pPr eaLnBrk="1" hangingPunct="1">
              <a:lnSpc>
                <a:spcPct val="80000"/>
              </a:lnSpc>
              <a:buFontTx/>
              <a:buChar char="•"/>
            </a:pPr>
            <a:r>
              <a:rPr lang="en-US" sz="2800" dirty="0" smtClean="0">
                <a:latin typeface="Cambria"/>
                <a:cs typeface="Cambria"/>
              </a:rPr>
              <a:t>Research </a:t>
            </a:r>
            <a:r>
              <a:rPr lang="en-US" sz="2800" dirty="0">
                <a:latin typeface="Cambria"/>
                <a:cs typeface="Cambria"/>
              </a:rPr>
              <a:t>shows that increases in the beer tax can be an effective policy tool in reducing child </a:t>
            </a:r>
            <a:r>
              <a:rPr lang="en-US" sz="2800" dirty="0" smtClean="0">
                <a:latin typeface="Cambria"/>
                <a:cs typeface="Cambria"/>
              </a:rPr>
              <a:t>abuse and abuse of women in the community</a:t>
            </a:r>
            <a:endParaRPr lang="en-US" sz="2400" dirty="0" smtClean="0">
              <a:latin typeface="Cambria"/>
              <a:cs typeface="Cambria"/>
            </a:endParaRPr>
          </a:p>
          <a:p>
            <a:pPr eaLnBrk="1" hangingPunct="1">
              <a:lnSpc>
                <a:spcPct val="80000"/>
              </a:lnSpc>
              <a:buFontTx/>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child-ab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717032"/>
            <a:ext cx="4176464" cy="293601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67544" y="548680"/>
            <a:ext cx="8229600" cy="1143000"/>
          </a:xfrm>
        </p:spPr>
        <p:txBody>
          <a:bodyPr/>
          <a:lstStyle/>
          <a:p>
            <a:pPr eaLnBrk="1" hangingPunct="1"/>
            <a:r>
              <a:rPr lang="en-US" b="1" dirty="0" smtClean="0">
                <a:latin typeface="Cambria"/>
                <a:cs typeface="Cambria"/>
              </a:rPr>
              <a:t>Alcohol and Abuse</a:t>
            </a:r>
            <a:endParaRPr lang="en-US" b="1" dirty="0" smtClean="0"/>
          </a:p>
        </p:txBody>
      </p:sp>
      <p:sp>
        <p:nvSpPr>
          <p:cNvPr id="34818" name="Content Placeholder 2"/>
          <p:cNvSpPr>
            <a:spLocks noGrp="1"/>
          </p:cNvSpPr>
          <p:nvPr>
            <p:ph idx="4294967295"/>
          </p:nvPr>
        </p:nvSpPr>
        <p:spPr>
          <a:xfrm>
            <a:off x="467544" y="1916832"/>
            <a:ext cx="8229600" cy="4525963"/>
          </a:xfrm>
        </p:spPr>
        <p:txBody>
          <a:bodyPr/>
          <a:lstStyle/>
          <a:p>
            <a:pPr eaLnBrk="1" hangingPunct="1">
              <a:lnSpc>
                <a:spcPct val="80000"/>
              </a:lnSpc>
              <a:buFontTx/>
              <a:buChar char="•"/>
            </a:pPr>
            <a:r>
              <a:rPr lang="en-US" sz="2800" dirty="0" smtClean="0">
                <a:solidFill>
                  <a:srgbClr val="000000"/>
                </a:solidFill>
                <a:latin typeface="Cambria"/>
                <a:ea typeface="Calibri"/>
                <a:cs typeface="Cambria"/>
              </a:rPr>
              <a:t>It </a:t>
            </a:r>
            <a:r>
              <a:rPr lang="en-US" sz="2800" dirty="0">
                <a:solidFill>
                  <a:srgbClr val="000000"/>
                </a:solidFill>
                <a:latin typeface="Cambria"/>
                <a:ea typeface="Calibri"/>
                <a:cs typeface="Cambria"/>
              </a:rPr>
              <a:t>is estimated that a 1-percent increase in the price per ounce of pure alcohol would decrease the probability of being a victim of wife abuse by 5.3 percent</a:t>
            </a:r>
            <a:r>
              <a:rPr lang="en-US" sz="2800" dirty="0">
                <a:latin typeface="Cambria"/>
                <a:cs typeface="Cambria"/>
              </a:rPr>
              <a:t> </a:t>
            </a:r>
            <a:endParaRPr lang="en-US" sz="2800" dirty="0" smtClean="0">
              <a:latin typeface="Cambria"/>
              <a:cs typeface="Cambria"/>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child-ab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717032"/>
            <a:ext cx="4176464" cy="2936019"/>
          </a:xfrm>
          <a:prstGeom prst="rect">
            <a:avLst/>
          </a:prstGeom>
        </p:spPr>
      </p:pic>
    </p:spTree>
    <p:extLst>
      <p:ext uri="{BB962C8B-B14F-4D97-AF65-F5344CB8AC3E}">
        <p14:creationId xmlns:p14="http://schemas.microsoft.com/office/powerpoint/2010/main" val="28589101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b="1" dirty="0" smtClean="0">
                <a:latin typeface="Cambria"/>
                <a:cs typeface="Cambria"/>
              </a:rPr>
              <a:t>Fact!</a:t>
            </a:r>
          </a:p>
        </p:txBody>
      </p:sp>
      <p:sp>
        <p:nvSpPr>
          <p:cNvPr id="36866" name="Content Placeholder 2"/>
          <p:cNvSpPr>
            <a:spLocks noGrp="1"/>
          </p:cNvSpPr>
          <p:nvPr>
            <p:ph idx="4294967295"/>
          </p:nvPr>
        </p:nvSpPr>
        <p:spPr/>
        <p:txBody>
          <a:bodyPr/>
          <a:lstStyle/>
          <a:p>
            <a:pPr eaLnBrk="1" hangingPunct="1">
              <a:lnSpc>
                <a:spcPct val="80000"/>
              </a:lnSpc>
              <a:buFontTx/>
              <a:buChar char="•"/>
            </a:pPr>
            <a:r>
              <a:rPr lang="en-US" sz="2800" dirty="0">
                <a:latin typeface="Cambria"/>
                <a:cs typeface="Cambria"/>
              </a:rPr>
              <a:t>Raising the cost of alcohol by just 10% can have an almost equivocal decrease in consumption by 5-12% </a:t>
            </a:r>
            <a:endParaRPr lang="en-US" sz="2800" dirty="0" smtClean="0">
              <a:latin typeface="Cambria"/>
              <a:cs typeface="Cambria"/>
            </a:endParaRPr>
          </a:p>
          <a:p>
            <a:pPr marL="0" indent="0" eaLnBrk="1" hangingPunct="1">
              <a:lnSpc>
                <a:spcPct val="80000"/>
              </a:lnSpc>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spTree>
    <p:extLst>
      <p:ext uri="{BB962C8B-B14F-4D97-AF65-F5344CB8AC3E}">
        <p14:creationId xmlns:p14="http://schemas.microsoft.com/office/powerpoint/2010/main" val="30683275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b="1" dirty="0" smtClean="0">
                <a:latin typeface="Cambria"/>
                <a:cs typeface="Cambria"/>
              </a:rPr>
              <a:t>Increasing taxes decreases alcohol consumption!</a:t>
            </a:r>
          </a:p>
        </p:txBody>
      </p:sp>
      <p:sp>
        <p:nvSpPr>
          <p:cNvPr id="36866" name="Content Placeholder 2"/>
          <p:cNvSpPr>
            <a:spLocks noGrp="1"/>
          </p:cNvSpPr>
          <p:nvPr>
            <p:ph idx="4294967295"/>
          </p:nvPr>
        </p:nvSpPr>
        <p:spPr/>
        <p:txBody>
          <a:bodyPr/>
          <a:lstStyle/>
          <a:p>
            <a:pPr eaLnBrk="1" hangingPunct="1">
              <a:lnSpc>
                <a:spcPct val="80000"/>
              </a:lnSpc>
              <a:buFontTx/>
              <a:buChar char="•"/>
            </a:pPr>
            <a:r>
              <a:rPr lang="en-US" sz="2800" dirty="0" smtClean="0"/>
              <a:t>A </a:t>
            </a:r>
            <a:r>
              <a:rPr lang="en-US" sz="2800" dirty="0"/>
              <a:t>study found </a:t>
            </a:r>
            <a:r>
              <a:rPr lang="en-US" sz="2800" dirty="0" smtClean="0"/>
              <a:t>that higher alcohol </a:t>
            </a:r>
            <a:r>
              <a:rPr lang="en-US" sz="2800" dirty="0"/>
              <a:t>taxes are associated with reductions in both excessive alcohol consumption and related, subsequent </a:t>
            </a:r>
            <a:r>
              <a:rPr lang="en-US" sz="2800" dirty="0" smtClean="0"/>
              <a:t>harms</a:t>
            </a:r>
          </a:p>
          <a:p>
            <a:pPr eaLnBrk="1" hangingPunct="1">
              <a:lnSpc>
                <a:spcPct val="80000"/>
              </a:lnSpc>
              <a:buFontTx/>
              <a:buChar char="•"/>
            </a:pPr>
            <a:endParaRPr lang="en-US" sz="2800" dirty="0" smtClean="0"/>
          </a:p>
          <a:p>
            <a:pPr marL="0" indent="0" eaLnBrk="1" hangingPunct="1">
              <a:lnSpc>
                <a:spcPct val="80000"/>
              </a:lnSpc>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600px-HarmCausedByDrugsTable.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852936"/>
            <a:ext cx="3888432" cy="388843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b="1" dirty="0" smtClean="0">
                <a:latin typeface="Cambria Bold" pitchFamily="-72" charset="0"/>
              </a:rPr>
              <a:t>Fact!</a:t>
            </a:r>
            <a:endParaRPr lang="en-US" b="1" dirty="0" smtClean="0"/>
          </a:p>
        </p:txBody>
      </p:sp>
      <p:sp>
        <p:nvSpPr>
          <p:cNvPr id="40962" name="Content Placeholder 2"/>
          <p:cNvSpPr>
            <a:spLocks noGrp="1"/>
          </p:cNvSpPr>
          <p:nvPr>
            <p:ph idx="4294967295"/>
          </p:nvPr>
        </p:nvSpPr>
        <p:spPr/>
        <p:txBody>
          <a:bodyPr/>
          <a:lstStyle/>
          <a:p>
            <a:pPr eaLnBrk="1" hangingPunct="1">
              <a:lnSpc>
                <a:spcPct val="80000"/>
              </a:lnSpc>
              <a:buFontTx/>
              <a:buChar char="•"/>
            </a:pPr>
            <a:r>
              <a:rPr lang="en-US" dirty="0">
                <a:latin typeface="Cambria"/>
                <a:cs typeface="Cambria"/>
              </a:rPr>
              <a:t>Increasing alcohol taxes can increase the overall longevity and productivity of the community. Alcohol consumption contributes to number of </a:t>
            </a:r>
            <a:r>
              <a:rPr lang="en-US" dirty="0" smtClean="0">
                <a:latin typeface="Cambria"/>
                <a:cs typeface="Cambria"/>
              </a:rPr>
              <a:t>life </a:t>
            </a:r>
            <a:r>
              <a:rPr lang="en-US" dirty="0">
                <a:latin typeface="Cambria"/>
                <a:cs typeface="Cambria"/>
              </a:rPr>
              <a:t>years lost due to illness and disease </a:t>
            </a:r>
            <a:endParaRPr lang="en-US" sz="2200" dirty="0" smtClean="0">
              <a:solidFill>
                <a:schemeClr val="bg1"/>
              </a:solidFill>
              <a:latin typeface="Cambria"/>
              <a:cs typeface="Cambria"/>
            </a:endParaRPr>
          </a:p>
          <a:p>
            <a:pPr eaLnBrk="1" hangingPunct="1">
              <a:lnSpc>
                <a:spcPct val="80000"/>
              </a:lnSpc>
              <a:buFont typeface="Arial" pitchFamily="-72" charset="0"/>
              <a:buNone/>
            </a:pPr>
            <a:endParaRPr lang="en-US" sz="2200" dirty="0" smtClean="0">
              <a:solidFill>
                <a:schemeClr val="bg1"/>
              </a:solidFill>
              <a:latin typeface="Cambria" pitchFamily="-72" charset="0"/>
            </a:endParaRPr>
          </a:p>
          <a:p>
            <a:pPr eaLnBrk="1" hangingPunct="1">
              <a:lnSpc>
                <a:spcPct val="80000"/>
              </a:lnSpc>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b="1" dirty="0">
                <a:latin typeface="Cambria"/>
                <a:cs typeface="Cambria"/>
              </a:rPr>
              <a:t>Increasing alcohol taxation can lower liver damage and death </a:t>
            </a:r>
            <a:endParaRPr lang="en-US" b="1" dirty="0" smtClean="0">
              <a:latin typeface="Cambria"/>
              <a:cs typeface="Cambria"/>
            </a:endParaRPr>
          </a:p>
        </p:txBody>
      </p:sp>
      <p:sp>
        <p:nvSpPr>
          <p:cNvPr id="43010" name="Content Placeholder 2"/>
          <p:cNvSpPr>
            <a:spLocks noGrp="1"/>
          </p:cNvSpPr>
          <p:nvPr>
            <p:ph idx="4294967295"/>
          </p:nvPr>
        </p:nvSpPr>
        <p:spPr/>
        <p:txBody>
          <a:bodyPr/>
          <a:lstStyle/>
          <a:p>
            <a:pPr eaLnBrk="1" hangingPunct="1">
              <a:lnSpc>
                <a:spcPct val="80000"/>
              </a:lnSpc>
              <a:buFont typeface="Arial" pitchFamily="-72" charset="0"/>
              <a:buNone/>
            </a:pPr>
            <a:endParaRPr lang="en-US" sz="2400" dirty="0" smtClean="0">
              <a:solidFill>
                <a:schemeClr val="bg1"/>
              </a:solidFill>
              <a:latin typeface="Cambria" pitchFamily="-72" charset="0"/>
            </a:endParaRPr>
          </a:p>
          <a:p>
            <a:pPr eaLnBrk="1" hangingPunct="1">
              <a:lnSpc>
                <a:spcPct val="80000"/>
              </a:lnSpc>
            </a:pPr>
            <a:r>
              <a:rPr lang="en-US" dirty="0">
                <a:latin typeface="Cambria"/>
                <a:cs typeface="Cambria"/>
              </a:rPr>
              <a:t>A $1 increase in the distilled spirits tax was estimated to lower cirrhosis death rates by </a:t>
            </a:r>
            <a:r>
              <a:rPr lang="en-US" dirty="0" smtClean="0">
                <a:latin typeface="Cambria"/>
                <a:cs typeface="Cambria"/>
              </a:rPr>
              <a:t>5-10 percent.</a:t>
            </a:r>
            <a:endParaRPr lang="en-US" sz="2200" dirty="0" smtClean="0">
              <a:solidFill>
                <a:schemeClr val="bg1"/>
              </a:solidFill>
              <a:latin typeface="Cambria"/>
              <a:cs typeface="Cambria"/>
            </a:endParaRPr>
          </a:p>
          <a:p>
            <a:pPr eaLnBrk="1" hangingPunct="1">
              <a:lnSpc>
                <a:spcPct val="80000"/>
              </a:lnSpc>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pic>
        <p:nvPicPr>
          <p:cNvPr id="2" name="Picture 1" descr="cirrhosis-liv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3429000"/>
            <a:ext cx="2664296" cy="276837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Policy in action!</a:t>
            </a:r>
            <a:endParaRPr lang="en-US" b="1" dirty="0">
              <a:latin typeface="Cambria"/>
              <a:cs typeface="Cambria"/>
            </a:endParaRPr>
          </a:p>
        </p:txBody>
      </p:sp>
      <p:sp>
        <p:nvSpPr>
          <p:cNvPr id="3" name="Content Placeholder 2"/>
          <p:cNvSpPr>
            <a:spLocks noGrp="1"/>
          </p:cNvSpPr>
          <p:nvPr>
            <p:ph idx="1"/>
          </p:nvPr>
        </p:nvSpPr>
        <p:spPr/>
        <p:txBody>
          <a:bodyPr>
            <a:normAutofit/>
          </a:bodyPr>
          <a:lstStyle/>
          <a:p>
            <a:r>
              <a:rPr lang="en-US" dirty="0" smtClean="0"/>
              <a:t>The Malaysian </a:t>
            </a:r>
            <a:r>
              <a:rPr lang="en-US" dirty="0"/>
              <a:t>government </a:t>
            </a:r>
            <a:r>
              <a:rPr lang="en-US" dirty="0" smtClean="0"/>
              <a:t>increased </a:t>
            </a:r>
            <a:r>
              <a:rPr lang="en-US" dirty="0"/>
              <a:t>alcohol excise duties in September 2004 by 26% on beer and 20% on other alcoholic beverages. </a:t>
            </a:r>
            <a:endParaRPr lang="en-US" dirty="0" smtClean="0"/>
          </a:p>
          <a:p>
            <a:pPr lvl="1"/>
            <a:r>
              <a:rPr lang="en-US" dirty="0" smtClean="0"/>
              <a:t>Reports </a:t>
            </a:r>
            <a:r>
              <a:rPr lang="en-US" dirty="0"/>
              <a:t>showed a decrease in beer consumption of 5% in 2005 and 8% in 2006 </a:t>
            </a:r>
            <a:endParaRPr lang="en-US" dirty="0">
              <a:latin typeface="Cambria"/>
              <a:cs typeface="Cambria"/>
            </a:endParaRPr>
          </a:p>
        </p:txBody>
      </p:sp>
    </p:spTree>
    <p:extLst>
      <p:ext uri="{BB962C8B-B14F-4D97-AF65-F5344CB8AC3E}">
        <p14:creationId xmlns:p14="http://schemas.microsoft.com/office/powerpoint/2010/main" val="28685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Recommendations</a:t>
            </a:r>
            <a:endParaRPr lang="en-US" b="1"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ambria"/>
                <a:cs typeface="Cambria"/>
              </a:rPr>
              <a:t>Increasing Taxation on Alcohol</a:t>
            </a:r>
          </a:p>
          <a:p>
            <a:pPr lvl="1"/>
            <a:r>
              <a:rPr lang="en-US" dirty="0" smtClean="0">
                <a:latin typeface="Cambria"/>
                <a:cs typeface="Cambria"/>
              </a:rPr>
              <a:t>Inflation-indexed taxes on imported and domestic alcohol</a:t>
            </a:r>
            <a:endParaRPr lang="en-US" dirty="0">
              <a:latin typeface="Cambria"/>
              <a:cs typeface="Cambria"/>
            </a:endParaRPr>
          </a:p>
          <a:p>
            <a:r>
              <a:rPr lang="en-US" dirty="0" smtClean="0">
                <a:latin typeface="Cambria"/>
                <a:cs typeface="Cambria"/>
              </a:rPr>
              <a:t>Dedicated fund for Alcohol Control Activities</a:t>
            </a:r>
          </a:p>
          <a:p>
            <a:pPr lvl="1"/>
            <a:r>
              <a:rPr lang="en-US" dirty="0" smtClean="0">
                <a:latin typeface="Cambria"/>
                <a:cs typeface="Cambria"/>
              </a:rPr>
              <a:t>Funds can be used for reducing harms related to the use of alcohol</a:t>
            </a:r>
          </a:p>
          <a:p>
            <a:pPr lvl="2"/>
            <a:r>
              <a:rPr lang="en-US" dirty="0" smtClean="0">
                <a:latin typeface="Cambria"/>
                <a:cs typeface="Cambria"/>
              </a:rPr>
              <a:t>Programs aimed at public health</a:t>
            </a:r>
          </a:p>
          <a:p>
            <a:pPr lvl="2"/>
            <a:r>
              <a:rPr lang="en-US" dirty="0" smtClean="0">
                <a:latin typeface="Cambria"/>
                <a:cs typeface="Cambria"/>
              </a:rPr>
              <a:t>Collection, monitoring and enforcement of excise duty</a:t>
            </a:r>
          </a:p>
          <a:p>
            <a:pPr lvl="2"/>
            <a:r>
              <a:rPr lang="en-US" dirty="0" smtClean="0">
                <a:latin typeface="Cambria"/>
                <a:cs typeface="Cambria"/>
              </a:rPr>
              <a:t>Monitoring and enforcement of alcohol control laws and policies</a:t>
            </a:r>
          </a:p>
          <a:p>
            <a:pPr lvl="2"/>
            <a:r>
              <a:rPr lang="en-US" dirty="0" smtClean="0">
                <a:latin typeface="Cambria"/>
                <a:cs typeface="Cambria"/>
              </a:rPr>
              <a:t>Research and evidence based advice to government</a:t>
            </a:r>
            <a:endParaRPr lang="en-US" dirty="0">
              <a:latin typeface="Cambria"/>
              <a:cs typeface="Cambria"/>
            </a:endParaRPr>
          </a:p>
        </p:txBody>
      </p:sp>
    </p:spTree>
    <p:extLst>
      <p:ext uri="{BB962C8B-B14F-4D97-AF65-F5344CB8AC3E}">
        <p14:creationId xmlns:p14="http://schemas.microsoft.com/office/powerpoint/2010/main" val="4146366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r>
              <a:rPr lang="en-US" dirty="0" smtClean="0">
                <a:latin typeface="Cambria Bold" pitchFamily="-72" charset="0"/>
              </a:rPr>
              <a:t/>
            </a:r>
            <a:br>
              <a:rPr lang="en-US" dirty="0" smtClean="0">
                <a:latin typeface="Cambria Bold" pitchFamily="-72" charset="0"/>
              </a:rPr>
            </a:br>
            <a:r>
              <a:rPr lang="en-US" sz="3200" i="1" dirty="0" smtClean="0">
                <a:latin typeface="Cambria Bold" pitchFamily="-72" charset="0"/>
              </a:rPr>
              <a:t>Increasing Taxation on Alcohol</a:t>
            </a:r>
            <a:endParaRPr lang="en-US" dirty="0" smtClean="0"/>
          </a:p>
        </p:txBody>
      </p:sp>
      <p:sp>
        <p:nvSpPr>
          <p:cNvPr id="51202" name="Content Placeholder 2"/>
          <p:cNvSpPr>
            <a:spLocks noGrp="1"/>
          </p:cNvSpPr>
          <p:nvPr>
            <p:ph idx="4294967295"/>
          </p:nvPr>
        </p:nvSpPr>
        <p:spPr>
          <a:xfrm>
            <a:off x="457200" y="1905000"/>
            <a:ext cx="8229600" cy="4525963"/>
          </a:xfrm>
        </p:spPr>
        <p:txBody>
          <a:bodyPr/>
          <a:lstStyle/>
          <a:p>
            <a:pPr eaLnBrk="1" hangingPunct="1">
              <a:buFontTx/>
              <a:buNone/>
            </a:pPr>
            <a:r>
              <a:rPr lang="en-US" dirty="0" smtClean="0"/>
              <a:t>			</a:t>
            </a:r>
            <a:endParaRPr lang="en-US" dirty="0"/>
          </a:p>
          <a:p>
            <a:pPr eaLnBrk="1" hangingPunct="1">
              <a:buFont typeface="Arial" pitchFamily="-72" charset="0"/>
              <a:buNone/>
            </a:pPr>
            <a:r>
              <a:rPr lang="en-US" dirty="0" smtClean="0"/>
              <a:t>					</a:t>
            </a:r>
            <a:endParaRPr lang="en-US" dirty="0"/>
          </a:p>
        </p:txBody>
      </p:sp>
      <p:sp>
        <p:nvSpPr>
          <p:cNvPr id="51203" name="Rectangle 5"/>
          <p:cNvSpPr>
            <a:spLocks noChangeArrowheads="1"/>
          </p:cNvSpPr>
          <p:nvPr/>
        </p:nvSpPr>
        <p:spPr bwMode="auto">
          <a:xfrm>
            <a:off x="539552" y="1556792"/>
            <a:ext cx="8305800" cy="5062924"/>
          </a:xfrm>
          <a:prstGeom prst="rect">
            <a:avLst/>
          </a:prstGeom>
          <a:noFill/>
          <a:ln w="9525">
            <a:noFill/>
            <a:miter lim="800000"/>
            <a:headEnd/>
            <a:tailEnd/>
          </a:ln>
        </p:spPr>
        <p:txBody>
          <a:bodyPr>
            <a:prstTxWarp prst="textNoShape">
              <a:avLst/>
            </a:prstTxWarp>
            <a:spAutoFit/>
          </a:bodyPr>
          <a:lstStyle/>
          <a:p>
            <a:r>
              <a:rPr lang="en-US" sz="1900" dirty="0">
                <a:latin typeface="Cambria"/>
                <a:cs typeface="Cambria"/>
              </a:rPr>
              <a:t>Inflation-indexed taxes on imported and domestic alcohol</a:t>
            </a:r>
          </a:p>
          <a:p>
            <a:r>
              <a:rPr lang="en-US" sz="1900" dirty="0" smtClean="0">
                <a:latin typeface="Cambria"/>
                <a:cs typeface="Cambria"/>
              </a:rPr>
              <a:t>	1</a:t>
            </a:r>
            <a:r>
              <a:rPr lang="en-US" sz="1900" dirty="0">
                <a:latin typeface="Cambria"/>
                <a:cs typeface="Cambria"/>
              </a:rPr>
              <a:t>)  </a:t>
            </a:r>
            <a:r>
              <a:rPr lang="en-US" sz="1900" dirty="0" smtClean="0">
                <a:latin typeface="Cambria"/>
                <a:cs typeface="Cambria"/>
              </a:rPr>
              <a:t>The </a:t>
            </a:r>
            <a:r>
              <a:rPr lang="en-US" sz="1900" dirty="0">
                <a:latin typeface="Cambria"/>
                <a:cs typeface="Cambria"/>
              </a:rPr>
              <a:t>Minister may from time to time impose such rates of </a:t>
            </a:r>
            <a:r>
              <a:rPr lang="en-US" sz="1900" dirty="0" smtClean="0">
                <a:latin typeface="Cambria"/>
                <a:cs typeface="Cambria"/>
              </a:rPr>
              <a:t>excise 	duty </a:t>
            </a:r>
            <a:r>
              <a:rPr lang="en-US" sz="1900" dirty="0">
                <a:latin typeface="Cambria"/>
                <a:cs typeface="Cambria"/>
              </a:rPr>
              <a:t>and excise- equivalent duty on any alcoholic </a:t>
            </a:r>
            <a:r>
              <a:rPr lang="en-US" sz="1900" dirty="0" smtClean="0">
                <a:latin typeface="Cambria"/>
                <a:cs typeface="Cambria"/>
              </a:rPr>
              <a:t>beverage </a:t>
            </a:r>
            <a:r>
              <a:rPr lang="en-US" sz="1900" dirty="0">
                <a:latin typeface="Cambria"/>
                <a:cs typeface="Cambria"/>
              </a:rPr>
              <a:t>type or </a:t>
            </a:r>
            <a:r>
              <a:rPr lang="en-US" sz="1900" dirty="0" smtClean="0">
                <a:latin typeface="Cambria"/>
                <a:cs typeface="Cambria"/>
              </a:rPr>
              <a:t>	class </a:t>
            </a:r>
            <a:r>
              <a:rPr lang="en-US" sz="1900" dirty="0">
                <a:latin typeface="Cambria"/>
                <a:cs typeface="Cambria"/>
              </a:rPr>
              <a:t>of alcohol beverage. </a:t>
            </a:r>
          </a:p>
          <a:p>
            <a:r>
              <a:rPr lang="en-US" sz="1900" dirty="0" smtClean="0">
                <a:latin typeface="Cambria"/>
                <a:cs typeface="Cambria"/>
              </a:rPr>
              <a:t>	2</a:t>
            </a:r>
            <a:r>
              <a:rPr lang="en-US" sz="1900" dirty="0">
                <a:latin typeface="Cambria"/>
                <a:cs typeface="Cambria"/>
              </a:rPr>
              <a:t>)  The rate of any duty established under subsection (1) shall </a:t>
            </a:r>
            <a:r>
              <a:rPr lang="en-US" sz="1900" dirty="0" smtClean="0">
                <a:latin typeface="Cambria"/>
                <a:cs typeface="Cambria"/>
              </a:rPr>
              <a:t>	be </a:t>
            </a:r>
            <a:r>
              <a:rPr lang="en-US" sz="1900" dirty="0">
                <a:latin typeface="Cambria"/>
                <a:cs typeface="Cambria"/>
              </a:rPr>
              <a:t>set out in an order of the Minister made under this section. </a:t>
            </a:r>
            <a:r>
              <a:rPr lang="en-US" sz="1900" dirty="0" smtClean="0">
                <a:latin typeface="Cambria"/>
                <a:cs typeface="Cambria"/>
              </a:rPr>
              <a:t>	Any 	change </a:t>
            </a:r>
            <a:r>
              <a:rPr lang="en-US" sz="1900" dirty="0">
                <a:latin typeface="Cambria"/>
                <a:cs typeface="Cambria"/>
              </a:rPr>
              <a:t>in the rates of excise duty and excise- equivalent </a:t>
            </a:r>
            <a:r>
              <a:rPr lang="en-US" sz="1900" dirty="0" smtClean="0">
                <a:latin typeface="Cambria"/>
                <a:cs typeface="Cambria"/>
              </a:rPr>
              <a:t>duty </a:t>
            </a:r>
            <a:r>
              <a:rPr lang="en-US" sz="1900" dirty="0">
                <a:latin typeface="Cambria"/>
                <a:cs typeface="Cambria"/>
              </a:rPr>
              <a:t>made </a:t>
            </a:r>
            <a:r>
              <a:rPr lang="en-US" sz="1900" dirty="0" smtClean="0">
                <a:latin typeface="Cambria"/>
                <a:cs typeface="Cambria"/>
              </a:rPr>
              <a:t>	under </a:t>
            </a:r>
            <a:r>
              <a:rPr lang="en-US" sz="1900" dirty="0">
                <a:latin typeface="Cambria"/>
                <a:cs typeface="Cambria"/>
              </a:rPr>
              <a:t>subsection (1) of this section: </a:t>
            </a:r>
          </a:p>
          <a:p>
            <a:r>
              <a:rPr lang="en-US" sz="1900" dirty="0" smtClean="0">
                <a:latin typeface="Cambria"/>
                <a:cs typeface="Cambria"/>
              </a:rPr>
              <a:t>		a</a:t>
            </a:r>
            <a:r>
              <a:rPr lang="en-US" sz="1900" dirty="0">
                <a:latin typeface="Cambria"/>
                <a:cs typeface="Cambria"/>
              </a:rPr>
              <a:t>)  shall have regard to movements in the Consumers </a:t>
            </a:r>
            <a:r>
              <a:rPr lang="en-US" sz="1900" dirty="0" smtClean="0">
                <a:latin typeface="Cambria"/>
                <a:cs typeface="Cambria"/>
              </a:rPr>
              <a:t>		Price </a:t>
            </a:r>
            <a:r>
              <a:rPr lang="en-US" sz="1900" dirty="0">
                <a:latin typeface="Cambria"/>
                <a:cs typeface="Cambria"/>
              </a:rPr>
              <a:t>Index All Groups excluding credit services; and </a:t>
            </a:r>
          </a:p>
          <a:p>
            <a:r>
              <a:rPr lang="en-US" sz="1900" dirty="0" smtClean="0">
                <a:latin typeface="Cambria"/>
                <a:cs typeface="Cambria"/>
              </a:rPr>
              <a:t>		b</a:t>
            </a:r>
            <a:r>
              <a:rPr lang="en-US" sz="1900" dirty="0">
                <a:latin typeface="Cambria"/>
                <a:cs typeface="Cambria"/>
              </a:rPr>
              <a:t>)  in the case of a change in the rates of excise duty </a:t>
            </a:r>
            <a:r>
              <a:rPr lang="en-US" sz="1900" dirty="0" smtClean="0">
                <a:latin typeface="Cambria"/>
                <a:cs typeface="Cambria"/>
              </a:rPr>
              <a:t>			and </a:t>
            </a:r>
            <a:r>
              <a:rPr lang="en-US" sz="1900" dirty="0">
                <a:latin typeface="Cambria"/>
                <a:cs typeface="Cambria"/>
              </a:rPr>
              <a:t>excise-equivalent duty for alcoholic beverages, </a:t>
            </a:r>
            <a:r>
              <a:rPr lang="en-US" sz="1900" dirty="0" smtClean="0">
                <a:latin typeface="Cambria"/>
                <a:cs typeface="Cambria"/>
              </a:rPr>
              <a:t>may 		come </a:t>
            </a:r>
            <a:r>
              <a:rPr lang="en-US" sz="1900" dirty="0">
                <a:latin typeface="Cambria"/>
                <a:cs typeface="Cambria"/>
              </a:rPr>
              <a:t>into force only on XX in any calendar year. </a:t>
            </a:r>
          </a:p>
          <a:p>
            <a:r>
              <a:rPr lang="en-US" sz="1900" dirty="0" smtClean="0">
                <a:latin typeface="Cambria"/>
                <a:cs typeface="Cambria"/>
              </a:rPr>
              <a:t>	3</a:t>
            </a:r>
            <a:r>
              <a:rPr lang="en-US" sz="1900" dirty="0">
                <a:latin typeface="Cambria"/>
                <a:cs typeface="Cambria"/>
              </a:rPr>
              <a:t>)  When setting a duty under subsection (1) the Minister shall </a:t>
            </a:r>
            <a:r>
              <a:rPr lang="en-US" sz="1900" dirty="0" smtClean="0">
                <a:latin typeface="Cambria"/>
                <a:cs typeface="Cambria"/>
              </a:rPr>
              <a:t>	ensure </a:t>
            </a:r>
            <a:r>
              <a:rPr lang="en-US" sz="1900" dirty="0">
                <a:latin typeface="Cambria"/>
                <a:cs typeface="Cambria"/>
              </a:rPr>
              <a:t>that the duty is set in a manner which ensures that the </a:t>
            </a:r>
            <a:r>
              <a:rPr lang="en-US" sz="1900" dirty="0" smtClean="0">
                <a:latin typeface="Cambria"/>
                <a:cs typeface="Cambria"/>
              </a:rPr>
              <a:t>	rate </a:t>
            </a:r>
            <a:r>
              <a:rPr lang="en-US" sz="1900" dirty="0">
                <a:latin typeface="Cambria"/>
                <a:cs typeface="Cambria"/>
              </a:rPr>
              <a:t>of </a:t>
            </a:r>
            <a:r>
              <a:rPr lang="en-US" sz="1900" dirty="0" smtClean="0">
                <a:latin typeface="Cambria"/>
                <a:cs typeface="Cambria"/>
              </a:rPr>
              <a:t>	duty </a:t>
            </a:r>
            <a:r>
              <a:rPr lang="en-US" sz="1900" dirty="0">
                <a:latin typeface="Cambria"/>
                <a:cs typeface="Cambria"/>
              </a:rPr>
              <a:t>for domestically produced product and imported </a:t>
            </a:r>
            <a:r>
              <a:rPr lang="en-US" sz="1900" dirty="0" smtClean="0">
                <a:latin typeface="Cambria"/>
                <a:cs typeface="Cambria"/>
              </a:rPr>
              <a:t>product </a:t>
            </a:r>
            <a:r>
              <a:rPr lang="en-US" sz="1900" dirty="0">
                <a:latin typeface="Cambria"/>
                <a:cs typeface="Cambria"/>
              </a:rPr>
              <a:t>is the </a:t>
            </a:r>
            <a:r>
              <a:rPr lang="en-US" sz="1900" dirty="0" smtClean="0">
                <a:latin typeface="Cambria"/>
                <a:cs typeface="Cambria"/>
              </a:rPr>
              <a:t>	same</a:t>
            </a:r>
            <a:r>
              <a:rPr lang="en-US" sz="1900" dirty="0">
                <a:latin typeface="Cambria"/>
                <a:cs typeface="Cambria"/>
              </a:rPr>
              <a:t>. </a:t>
            </a:r>
            <a:endParaRPr lang="en-US" sz="1900" i="1" dirty="0">
              <a:latin typeface="Cambria"/>
              <a:cs typeface="Cambria"/>
            </a:endParaRPr>
          </a:p>
        </p:txBody>
      </p:sp>
    </p:spTree>
    <p:extLst>
      <p:ext uri="{BB962C8B-B14F-4D97-AF65-F5344CB8AC3E}">
        <p14:creationId xmlns:p14="http://schemas.microsoft.com/office/powerpoint/2010/main" val="16231994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304800"/>
            <a:ext cx="8229600" cy="1295400"/>
          </a:xfrm>
        </p:spPr>
        <p:txBody>
          <a:bodyPr/>
          <a:lstStyle/>
          <a:p>
            <a:pPr eaLnBrk="1" hangingPunct="1"/>
            <a:r>
              <a:rPr lang="en-US" sz="4800" b="1" smtClean="0">
                <a:latin typeface="Cambria Bold" pitchFamily="-72" charset="0"/>
              </a:rPr>
              <a:t>Background</a:t>
            </a:r>
            <a:endParaRPr lang="en-US" sz="3600" smtClean="0"/>
          </a:p>
        </p:txBody>
      </p:sp>
      <p:sp>
        <p:nvSpPr>
          <p:cNvPr id="16386" name="Content Placeholder 2"/>
          <p:cNvSpPr>
            <a:spLocks noGrp="1"/>
          </p:cNvSpPr>
          <p:nvPr>
            <p:ph sz="half" idx="1"/>
          </p:nvPr>
        </p:nvSpPr>
        <p:spPr>
          <a:xfrm>
            <a:off x="381000" y="2590800"/>
            <a:ext cx="4191000" cy="3230563"/>
          </a:xfrm>
        </p:spPr>
        <p:txBody>
          <a:bodyPr/>
          <a:lstStyle/>
          <a:p>
            <a:pPr marL="342900" lvl="1" indent="-342900" eaLnBrk="1" hangingPunct="1">
              <a:buFont typeface="Wingdings" pitchFamily="-72" charset="2"/>
              <a:buChar char="Ø"/>
            </a:pPr>
            <a:r>
              <a:rPr lang="en-US" sz="2600" dirty="0" smtClean="0">
                <a:latin typeface="Cambria" pitchFamily="-72" charset="0"/>
              </a:rPr>
              <a:t>Injuries</a:t>
            </a:r>
          </a:p>
          <a:p>
            <a:pPr marL="342900" lvl="1" indent="-342900" eaLnBrk="1" hangingPunct="1">
              <a:buFont typeface="Wingdings" pitchFamily="-72" charset="2"/>
              <a:buChar char="Ø"/>
            </a:pPr>
            <a:r>
              <a:rPr lang="en-US" sz="2600" dirty="0" smtClean="0">
                <a:latin typeface="Cambria" pitchFamily="-72" charset="0"/>
              </a:rPr>
              <a:t>Liver </a:t>
            </a:r>
            <a:r>
              <a:rPr lang="en-US" sz="2600" dirty="0" smtClean="0">
                <a:latin typeface="Cambria" pitchFamily="-72" charset="0"/>
              </a:rPr>
              <a:t>disease</a:t>
            </a:r>
            <a:r>
              <a:rPr lang="en-US" sz="2600" dirty="0" smtClean="0">
                <a:latin typeface="Cambria" pitchFamily="-72" charset="0"/>
              </a:rPr>
              <a:t>s</a:t>
            </a:r>
            <a:endParaRPr lang="en-US" sz="2600" dirty="0" smtClean="0">
              <a:latin typeface="Cambria" pitchFamily="-72" charset="0"/>
            </a:endParaRPr>
          </a:p>
          <a:p>
            <a:pPr marL="342900" lvl="1" indent="-342900" eaLnBrk="1" hangingPunct="1">
              <a:buFont typeface="Wingdings" pitchFamily="-72" charset="2"/>
              <a:buChar char="Ø"/>
            </a:pPr>
            <a:r>
              <a:rPr lang="en-US" sz="2600" dirty="0">
                <a:latin typeface="Cambria" pitchFamily="-72" charset="0"/>
              </a:rPr>
              <a:t>C</a:t>
            </a:r>
            <a:r>
              <a:rPr lang="en-US" sz="2600" dirty="0" smtClean="0">
                <a:latin typeface="Cambria" pitchFamily="-72" charset="0"/>
              </a:rPr>
              <a:t>ancers</a:t>
            </a:r>
            <a:endParaRPr lang="en-US" sz="2600" dirty="0">
              <a:latin typeface="Cambria" pitchFamily="-72" charset="0"/>
            </a:endParaRPr>
          </a:p>
          <a:p>
            <a:pPr marL="342900" lvl="1" indent="-342900" eaLnBrk="1" hangingPunct="1">
              <a:buFont typeface="Wingdings" pitchFamily="-72" charset="2"/>
              <a:buChar char="Ø"/>
            </a:pPr>
            <a:r>
              <a:rPr lang="en-US" sz="2600" dirty="0" smtClean="0">
                <a:latin typeface="Cambria" pitchFamily="-72" charset="0"/>
              </a:rPr>
              <a:t>Heart </a:t>
            </a:r>
            <a:r>
              <a:rPr lang="en-US" sz="2600" dirty="0" smtClean="0">
                <a:latin typeface="Cambria" pitchFamily="-72" charset="0"/>
              </a:rPr>
              <a:t>diseases</a:t>
            </a:r>
            <a:endParaRPr lang="en-US" sz="2600" dirty="0" smtClean="0">
              <a:latin typeface="Cambria" pitchFamily="-72" charset="0"/>
            </a:endParaRPr>
          </a:p>
          <a:p>
            <a:pPr marL="342900" lvl="1" indent="-342900" eaLnBrk="1" hangingPunct="1">
              <a:buFont typeface="Wingdings" pitchFamily="-72" charset="2"/>
              <a:buChar char="Ø"/>
            </a:pPr>
            <a:r>
              <a:rPr lang="en-US" sz="2600" dirty="0" smtClean="0">
                <a:latin typeface="Cambria" pitchFamily="-72" charset="0"/>
              </a:rPr>
              <a:t>Premature deaths</a:t>
            </a:r>
          </a:p>
          <a:p>
            <a:pPr marL="342900" lvl="1" indent="-342900" eaLnBrk="1" hangingPunct="1">
              <a:buFont typeface="Wingdings" pitchFamily="-72" charset="2"/>
              <a:buChar char="Ø"/>
            </a:pPr>
            <a:r>
              <a:rPr lang="en-US" sz="2600" dirty="0">
                <a:latin typeface="Cambria" pitchFamily="-72" charset="0"/>
              </a:rPr>
              <a:t>Poverty</a:t>
            </a:r>
          </a:p>
          <a:p>
            <a:pPr marL="342900" lvl="1" indent="-342900" eaLnBrk="1" hangingPunct="1">
              <a:buFont typeface="Wingdings" pitchFamily="-72" charset="2"/>
              <a:buChar char="Ø"/>
            </a:pPr>
            <a:r>
              <a:rPr lang="en-US" sz="2600" dirty="0">
                <a:latin typeface="Cambria" pitchFamily="-72" charset="0"/>
              </a:rPr>
              <a:t>Family and partner violence</a:t>
            </a:r>
            <a:endParaRPr lang="en-US" dirty="0"/>
          </a:p>
          <a:p>
            <a:pPr eaLnBrk="1" hangingPunct="1"/>
            <a:endParaRPr lang="en-US" dirty="0"/>
          </a:p>
        </p:txBody>
      </p:sp>
      <p:sp>
        <p:nvSpPr>
          <p:cNvPr id="16387" name="Content Placeholder 3"/>
          <p:cNvSpPr>
            <a:spLocks noGrp="1"/>
          </p:cNvSpPr>
          <p:nvPr>
            <p:ph sz="half" idx="2"/>
          </p:nvPr>
        </p:nvSpPr>
        <p:spPr>
          <a:xfrm>
            <a:off x="4648200" y="2590800"/>
            <a:ext cx="4267200" cy="3459163"/>
          </a:xfrm>
        </p:spPr>
        <p:txBody>
          <a:bodyPr/>
          <a:lstStyle/>
          <a:p>
            <a:pPr marL="342900" lvl="1" indent="-342900" eaLnBrk="1" hangingPunct="1">
              <a:buFont typeface="Wingdings" pitchFamily="-72" charset="2"/>
              <a:buChar char="Ø"/>
            </a:pPr>
            <a:r>
              <a:rPr lang="en-US" sz="2600" smtClean="0">
                <a:latin typeface="Cambria" pitchFamily="-72" charset="0"/>
              </a:rPr>
              <a:t>Poor social acceptance</a:t>
            </a:r>
          </a:p>
          <a:p>
            <a:pPr marL="342900" lvl="1" indent="-342900" eaLnBrk="1" hangingPunct="1">
              <a:buFont typeface="Wingdings" pitchFamily="-72" charset="2"/>
              <a:buChar char="Ø"/>
            </a:pPr>
            <a:r>
              <a:rPr lang="en-US" sz="2600">
                <a:latin typeface="Cambria" pitchFamily="-72" charset="0"/>
              </a:rPr>
              <a:t>V</a:t>
            </a:r>
            <a:r>
              <a:rPr lang="en-US" sz="2600" smtClean="0">
                <a:latin typeface="Cambria" pitchFamily="-72" charset="0"/>
              </a:rPr>
              <a:t>iolence</a:t>
            </a:r>
          </a:p>
          <a:p>
            <a:pPr marL="342900" lvl="1" indent="-342900" eaLnBrk="1" hangingPunct="1">
              <a:buFont typeface="Wingdings" pitchFamily="-72" charset="2"/>
              <a:buChar char="Ø"/>
            </a:pPr>
            <a:r>
              <a:rPr lang="en-US" sz="2600" smtClean="0">
                <a:latin typeface="Cambria" pitchFamily="-72" charset="0"/>
              </a:rPr>
              <a:t>Crime</a:t>
            </a:r>
          </a:p>
          <a:p>
            <a:pPr marL="342900" lvl="1" indent="-342900" eaLnBrk="1" hangingPunct="1">
              <a:buFont typeface="Wingdings" pitchFamily="-72" charset="2"/>
              <a:buChar char="Ø"/>
            </a:pPr>
            <a:r>
              <a:rPr lang="en-US" sz="2600">
                <a:latin typeface="Cambria" pitchFamily="-72" charset="0"/>
              </a:rPr>
              <a:t>T</a:t>
            </a:r>
            <a:r>
              <a:rPr lang="en-US" sz="2600" smtClean="0">
                <a:latin typeface="Cambria" pitchFamily="-72" charset="0"/>
              </a:rPr>
              <a:t>raffic accidents</a:t>
            </a:r>
          </a:p>
          <a:p>
            <a:pPr marL="342900" lvl="1" indent="-342900" eaLnBrk="1" hangingPunct="1">
              <a:buFont typeface="Wingdings" pitchFamily="-72" charset="2"/>
              <a:buChar char="Ø"/>
            </a:pPr>
            <a:r>
              <a:rPr lang="en-US" sz="2600" smtClean="0">
                <a:latin typeface="Cambria" pitchFamily="-72" charset="0"/>
              </a:rPr>
              <a:t>Abuse</a:t>
            </a:r>
          </a:p>
          <a:p>
            <a:pPr marL="342900" lvl="1" indent="-342900" eaLnBrk="1" hangingPunct="1">
              <a:buFont typeface="Wingdings" pitchFamily="-72" charset="2"/>
              <a:buChar char="Ø"/>
            </a:pPr>
            <a:r>
              <a:rPr lang="en-US" sz="2600">
                <a:latin typeface="Cambria" pitchFamily="-72" charset="0"/>
              </a:rPr>
              <a:t>L</a:t>
            </a:r>
            <a:r>
              <a:rPr lang="en-US" sz="2600" smtClean="0">
                <a:latin typeface="Cambria" pitchFamily="-72" charset="0"/>
              </a:rPr>
              <a:t>oss of work</a:t>
            </a:r>
            <a:endParaRPr lang="en-US" smtClean="0"/>
          </a:p>
          <a:p>
            <a:pPr marL="342900" lvl="1" indent="-342900" eaLnBrk="1" hangingPunct="1">
              <a:buFont typeface="Arial" pitchFamily="-72" charset="0"/>
              <a:buChar char="•"/>
            </a:pPr>
            <a:endParaRPr lang="en-US" smtClean="0"/>
          </a:p>
        </p:txBody>
      </p:sp>
      <p:sp>
        <p:nvSpPr>
          <p:cNvPr id="16388" name="Rectangle 4"/>
          <p:cNvSpPr>
            <a:spLocks noChangeArrowheads="1"/>
          </p:cNvSpPr>
          <p:nvPr/>
        </p:nvSpPr>
        <p:spPr bwMode="auto">
          <a:xfrm>
            <a:off x="457200" y="1905000"/>
            <a:ext cx="8001000" cy="579438"/>
          </a:xfrm>
          <a:prstGeom prst="rect">
            <a:avLst/>
          </a:prstGeom>
          <a:noFill/>
          <a:ln w="9525">
            <a:noFill/>
            <a:miter lim="800000"/>
            <a:headEnd/>
            <a:tailEnd/>
          </a:ln>
        </p:spPr>
        <p:txBody>
          <a:bodyPr>
            <a:prstTxWarp prst="textNoShape">
              <a:avLst/>
            </a:prstTxWarp>
            <a:spAutoFit/>
          </a:bodyPr>
          <a:lstStyle/>
          <a:p>
            <a:r>
              <a:rPr lang="en-US" sz="3200">
                <a:latin typeface="Cambria" pitchFamily="-72" charset="0"/>
              </a:rPr>
              <a:t>Misuse and abuse of alcohol can lead to:</a:t>
            </a:r>
            <a:endParaRPr lang="en-US" sz="3000">
              <a:latin typeface="Calibri" pitchFamily="-72"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r>
              <a:rPr lang="en-US" dirty="0" smtClean="0">
                <a:latin typeface="Cambria Bold" pitchFamily="-72" charset="0"/>
              </a:rPr>
              <a:t/>
            </a:r>
            <a:br>
              <a:rPr lang="en-US" dirty="0" smtClean="0">
                <a:latin typeface="Cambria Bold" pitchFamily="-72" charset="0"/>
              </a:rPr>
            </a:br>
            <a:r>
              <a:rPr lang="en-US" sz="3200" i="1" dirty="0" smtClean="0">
                <a:latin typeface="Cambria Bold" pitchFamily="-72" charset="0"/>
              </a:rPr>
              <a:t>Dedicated Fund for Alcohol Control Activities</a:t>
            </a:r>
            <a:endParaRPr lang="en-US" dirty="0" smtClean="0"/>
          </a:p>
        </p:txBody>
      </p:sp>
      <p:sp>
        <p:nvSpPr>
          <p:cNvPr id="51202" name="Content Placeholder 2"/>
          <p:cNvSpPr>
            <a:spLocks noGrp="1"/>
          </p:cNvSpPr>
          <p:nvPr>
            <p:ph idx="4294967295"/>
          </p:nvPr>
        </p:nvSpPr>
        <p:spPr>
          <a:xfrm>
            <a:off x="457200" y="1905000"/>
            <a:ext cx="8229600" cy="4525963"/>
          </a:xfrm>
        </p:spPr>
        <p:txBody>
          <a:bodyPr/>
          <a:lstStyle/>
          <a:p>
            <a:pPr eaLnBrk="1" hangingPunct="1">
              <a:buFontTx/>
              <a:buNone/>
            </a:pPr>
            <a:r>
              <a:rPr lang="en-US" dirty="0" smtClean="0"/>
              <a:t>			</a:t>
            </a:r>
            <a:endParaRPr lang="en-US" dirty="0"/>
          </a:p>
          <a:p>
            <a:pPr eaLnBrk="1" hangingPunct="1">
              <a:buFont typeface="Arial" pitchFamily="-72" charset="0"/>
              <a:buNone/>
            </a:pPr>
            <a:r>
              <a:rPr lang="en-US" dirty="0" smtClean="0"/>
              <a:t>					</a:t>
            </a:r>
            <a:endParaRPr lang="en-US" dirty="0"/>
          </a:p>
        </p:txBody>
      </p:sp>
      <p:sp>
        <p:nvSpPr>
          <p:cNvPr id="51203" name="Rectangle 5"/>
          <p:cNvSpPr>
            <a:spLocks noChangeArrowheads="1"/>
          </p:cNvSpPr>
          <p:nvPr/>
        </p:nvSpPr>
        <p:spPr bwMode="auto">
          <a:xfrm>
            <a:off x="539552" y="1556792"/>
            <a:ext cx="8305800" cy="3477875"/>
          </a:xfrm>
          <a:prstGeom prst="rect">
            <a:avLst/>
          </a:prstGeom>
          <a:noFill/>
          <a:ln w="9525">
            <a:noFill/>
            <a:miter lim="800000"/>
            <a:headEnd/>
            <a:tailEnd/>
          </a:ln>
        </p:spPr>
        <p:txBody>
          <a:bodyPr>
            <a:prstTxWarp prst="textNoShape">
              <a:avLst/>
            </a:prstTxWarp>
            <a:spAutoFit/>
          </a:bodyPr>
          <a:lstStyle/>
          <a:p>
            <a:pPr marL="457200" indent="-457200">
              <a:buFont typeface="+mj-lt"/>
              <a:buAutoNum type="arabicPeriod"/>
            </a:pPr>
            <a:r>
              <a:rPr lang="en-US" sz="2000" dirty="0" smtClean="0">
                <a:latin typeface="Cambria"/>
                <a:cs typeface="Cambria"/>
              </a:rPr>
              <a:t>A </a:t>
            </a:r>
            <a:r>
              <a:rPr lang="en-US" sz="2000" dirty="0">
                <a:latin typeface="Cambria"/>
                <a:cs typeface="Cambria"/>
              </a:rPr>
              <a:t>fund is established called Alcohol Control Fund [or Health Promotion Fund]. </a:t>
            </a:r>
          </a:p>
          <a:p>
            <a:pPr marL="457200" indent="-457200">
              <a:buFont typeface="+mj-lt"/>
              <a:buAutoNum type="arabicPeriod"/>
            </a:pPr>
            <a:r>
              <a:rPr lang="en-US" sz="2000" dirty="0" smtClean="0">
                <a:latin typeface="Cambria"/>
                <a:cs typeface="Cambria"/>
              </a:rPr>
              <a:t>The </a:t>
            </a:r>
            <a:r>
              <a:rPr lang="en-US" sz="2000" dirty="0">
                <a:latin typeface="Cambria"/>
                <a:cs typeface="Cambria"/>
              </a:rPr>
              <a:t>fund shall comprise the proceeds of a levy on all importers and manufacturers of alcohol. </a:t>
            </a:r>
          </a:p>
          <a:p>
            <a:pPr marL="457200" indent="-457200">
              <a:buFont typeface="+mj-lt"/>
              <a:buAutoNum type="arabicPeriod"/>
            </a:pPr>
            <a:r>
              <a:rPr lang="en-US" sz="2000" dirty="0" smtClean="0">
                <a:latin typeface="Cambria"/>
                <a:cs typeface="Cambria"/>
              </a:rPr>
              <a:t>The </a:t>
            </a:r>
            <a:r>
              <a:rPr lang="en-US" sz="2000" dirty="0">
                <a:latin typeface="Cambria"/>
                <a:cs typeface="Cambria"/>
              </a:rPr>
              <a:t>rate of the levy shall be set annually by regulations. </a:t>
            </a:r>
          </a:p>
          <a:p>
            <a:pPr marL="457200" indent="-457200">
              <a:buFont typeface="+mj-lt"/>
              <a:buAutoNum type="arabicPeriod"/>
            </a:pPr>
            <a:r>
              <a:rPr lang="en-US" sz="2000" dirty="0" smtClean="0">
                <a:latin typeface="Cambria"/>
                <a:cs typeface="Cambria"/>
              </a:rPr>
              <a:t>In </a:t>
            </a:r>
            <a:r>
              <a:rPr lang="en-US" sz="2000" dirty="0">
                <a:latin typeface="Cambria"/>
                <a:cs typeface="Cambria"/>
              </a:rPr>
              <a:t>every financial year a levy of the amount set by regulations is payable by every person who— </a:t>
            </a:r>
          </a:p>
          <a:p>
            <a:pPr lvl="1"/>
            <a:r>
              <a:rPr lang="en-US" sz="2000" dirty="0" smtClean="0">
                <a:latin typeface="Cambria"/>
                <a:cs typeface="Cambria"/>
              </a:rPr>
              <a:t>	a</a:t>
            </a:r>
            <a:r>
              <a:rPr lang="en-US" sz="2000" dirty="0">
                <a:latin typeface="Cambria"/>
                <a:cs typeface="Cambria"/>
              </a:rPr>
              <a:t>)  imports for consumption any imported alcohol that contains </a:t>
            </a:r>
            <a:r>
              <a:rPr lang="en-US" sz="2000" dirty="0" smtClean="0">
                <a:latin typeface="Cambria"/>
                <a:cs typeface="Cambria"/>
              </a:rPr>
              <a:t>	more </a:t>
            </a:r>
            <a:r>
              <a:rPr lang="en-US" sz="2000" dirty="0">
                <a:latin typeface="Cambria"/>
                <a:cs typeface="Cambria"/>
              </a:rPr>
              <a:t>than 1.15% volume of alcohol; or </a:t>
            </a:r>
          </a:p>
          <a:p>
            <a:r>
              <a:rPr lang="en-US" sz="2000" dirty="0" smtClean="0">
                <a:latin typeface="Cambria"/>
                <a:cs typeface="Cambria"/>
              </a:rPr>
              <a:t>	b</a:t>
            </a:r>
            <a:r>
              <a:rPr lang="en-US" sz="2000" dirty="0">
                <a:latin typeface="Cambria"/>
                <a:cs typeface="Cambria"/>
              </a:rPr>
              <a:t>)  manufactures within the country any alcohol that contains </a:t>
            </a:r>
            <a:r>
              <a:rPr lang="en-US" sz="2000" dirty="0" smtClean="0">
                <a:latin typeface="Cambria"/>
                <a:cs typeface="Cambria"/>
              </a:rPr>
              <a:t>	more </a:t>
            </a:r>
            <a:r>
              <a:rPr lang="en-US" sz="2000" dirty="0">
                <a:latin typeface="Cambria"/>
                <a:cs typeface="Cambria"/>
              </a:rPr>
              <a:t>than 1.15% volume of alcohol. </a:t>
            </a:r>
          </a:p>
        </p:txBody>
      </p:sp>
    </p:spTree>
    <p:extLst>
      <p:ext uri="{BB962C8B-B14F-4D97-AF65-F5344CB8AC3E}">
        <p14:creationId xmlns:p14="http://schemas.microsoft.com/office/powerpoint/2010/main" val="22281752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a:t>
            </a:r>
            <a:endParaRPr lang="en-US" dirty="0" smtClean="0"/>
          </a:p>
        </p:txBody>
      </p:sp>
      <p:sp>
        <p:nvSpPr>
          <p:cNvPr id="51203" name="Rectangle 5"/>
          <p:cNvSpPr>
            <a:spLocks noChangeArrowheads="1"/>
          </p:cNvSpPr>
          <p:nvPr/>
        </p:nvSpPr>
        <p:spPr bwMode="auto">
          <a:xfrm>
            <a:off x="539552" y="1556792"/>
            <a:ext cx="8305800" cy="4093428"/>
          </a:xfrm>
          <a:prstGeom prst="rect">
            <a:avLst/>
          </a:prstGeom>
          <a:noFill/>
          <a:ln w="9525">
            <a:noFill/>
            <a:miter lim="800000"/>
            <a:headEnd/>
            <a:tailEnd/>
          </a:ln>
        </p:spPr>
        <p:txBody>
          <a:bodyPr>
            <a:prstTxWarp prst="textNoShape">
              <a:avLst/>
            </a:prstTxWarp>
            <a:spAutoFit/>
          </a:bodyPr>
          <a:lstStyle/>
          <a:p>
            <a:r>
              <a:rPr lang="en-US" sz="2000" dirty="0">
                <a:latin typeface="Cambria"/>
                <a:cs typeface="Cambria"/>
              </a:rPr>
              <a:t>5.  All levies payable under this Act are payable to the Customs &amp; Excise Department under the Customs Act for payment to the Fund. </a:t>
            </a:r>
          </a:p>
          <a:p>
            <a:r>
              <a:rPr lang="en-US" sz="2000" dirty="0">
                <a:latin typeface="Cambria"/>
                <a:cs typeface="Cambria"/>
              </a:rPr>
              <a:t>6.  The fund shall be administered by the [Ministry of Health] for the purposes and activities in subsection (7) below: </a:t>
            </a:r>
          </a:p>
          <a:p>
            <a:r>
              <a:rPr lang="en-US" sz="2000" dirty="0" smtClean="0">
                <a:latin typeface="Cambria"/>
                <a:cs typeface="Cambria"/>
              </a:rPr>
              <a:t>7. </a:t>
            </a:r>
            <a:r>
              <a:rPr lang="en-US" sz="2000" dirty="0">
                <a:latin typeface="Cambria"/>
                <a:cs typeface="Cambria"/>
              </a:rPr>
              <a:t> The fund shall be used for the purpose of reducing harms related to the use of alcohol, including: </a:t>
            </a:r>
          </a:p>
          <a:p>
            <a:r>
              <a:rPr lang="en-US" sz="2000" dirty="0" smtClean="0">
                <a:latin typeface="Cambria"/>
                <a:cs typeface="Cambria"/>
              </a:rPr>
              <a:t>	a</a:t>
            </a:r>
            <a:r>
              <a:rPr lang="en-US" sz="2000" dirty="0">
                <a:latin typeface="Cambria"/>
                <a:cs typeface="Cambria"/>
              </a:rPr>
              <a:t>)  </a:t>
            </a:r>
            <a:r>
              <a:rPr lang="en-US" sz="2000" dirty="0" err="1">
                <a:latin typeface="Cambria"/>
                <a:cs typeface="Cambria"/>
              </a:rPr>
              <a:t>programmes</a:t>
            </a:r>
            <a:r>
              <a:rPr lang="en-US" sz="2000" dirty="0">
                <a:latin typeface="Cambria"/>
                <a:cs typeface="Cambria"/>
              </a:rPr>
              <a:t> and activities aimed at promoting public health </a:t>
            </a:r>
            <a:r>
              <a:rPr lang="en-US" sz="2000" dirty="0" smtClean="0">
                <a:latin typeface="Cambria"/>
                <a:cs typeface="Cambria"/>
              </a:rPr>
              <a:t>	and </a:t>
            </a:r>
            <a:r>
              <a:rPr lang="en-US" sz="2000" dirty="0">
                <a:latin typeface="Cambria"/>
                <a:cs typeface="Cambria"/>
              </a:rPr>
              <a:t>reducing harmful use of alcohol; </a:t>
            </a:r>
          </a:p>
          <a:p>
            <a:r>
              <a:rPr lang="en-US" sz="2000" dirty="0" smtClean="0">
                <a:latin typeface="Cambria"/>
                <a:cs typeface="Cambria"/>
              </a:rPr>
              <a:t>	b</a:t>
            </a:r>
            <a:r>
              <a:rPr lang="en-US" sz="2000" dirty="0">
                <a:latin typeface="Cambria"/>
                <a:cs typeface="Cambria"/>
              </a:rPr>
              <a:t>)  collection, monitoring and enforcement of excise duty under </a:t>
            </a:r>
            <a:r>
              <a:rPr lang="en-US" sz="2000" dirty="0" smtClean="0">
                <a:latin typeface="Cambria"/>
                <a:cs typeface="Cambria"/>
              </a:rPr>
              <a:t>	the </a:t>
            </a:r>
            <a:r>
              <a:rPr lang="en-US" sz="2000" dirty="0">
                <a:latin typeface="Cambria"/>
                <a:cs typeface="Cambria"/>
              </a:rPr>
              <a:t>Act; </a:t>
            </a:r>
          </a:p>
          <a:p>
            <a:r>
              <a:rPr lang="en-US" sz="2000" dirty="0" smtClean="0">
                <a:latin typeface="Cambria"/>
                <a:cs typeface="Cambria"/>
              </a:rPr>
              <a:t>	c</a:t>
            </a:r>
            <a:r>
              <a:rPr lang="en-US" sz="2000" dirty="0">
                <a:latin typeface="Cambria"/>
                <a:cs typeface="Cambria"/>
              </a:rPr>
              <a:t>)  monitoring and enforcement of alcohol control laws and </a:t>
            </a:r>
            <a:r>
              <a:rPr lang="en-US" sz="2000" dirty="0" smtClean="0">
                <a:latin typeface="Cambria"/>
                <a:cs typeface="Cambria"/>
              </a:rPr>
              <a:t>	policies</a:t>
            </a:r>
            <a:r>
              <a:rPr lang="en-US" sz="2000" dirty="0">
                <a:latin typeface="Cambria"/>
                <a:cs typeface="Cambria"/>
              </a:rPr>
              <a:t>; and </a:t>
            </a:r>
          </a:p>
          <a:p>
            <a:r>
              <a:rPr lang="en-US" sz="2000" dirty="0" smtClean="0">
                <a:latin typeface="Cambria"/>
                <a:cs typeface="Cambria"/>
              </a:rPr>
              <a:t>	d</a:t>
            </a:r>
            <a:r>
              <a:rPr lang="en-US" sz="2000" dirty="0">
                <a:latin typeface="Cambria"/>
                <a:cs typeface="Cambria"/>
              </a:rPr>
              <a:t>)  research and evidence-based advice to government. </a:t>
            </a:r>
          </a:p>
        </p:txBody>
      </p:sp>
    </p:spTree>
    <p:extLst>
      <p:ext uri="{BB962C8B-B14F-4D97-AF65-F5344CB8AC3E}">
        <p14:creationId xmlns:p14="http://schemas.microsoft.com/office/powerpoint/2010/main" val="37599247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7544" y="404664"/>
            <a:ext cx="8229600" cy="1143000"/>
          </a:xfrm>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 Alternative Tax Law</a:t>
            </a:r>
            <a:endParaRPr lang="en-US" dirty="0" smtClean="0"/>
          </a:p>
        </p:txBody>
      </p:sp>
      <p:sp>
        <p:nvSpPr>
          <p:cNvPr id="51203" name="Rectangle 5"/>
          <p:cNvSpPr>
            <a:spLocks noChangeArrowheads="1"/>
          </p:cNvSpPr>
          <p:nvPr/>
        </p:nvSpPr>
        <p:spPr bwMode="auto">
          <a:xfrm>
            <a:off x="539552" y="2060848"/>
            <a:ext cx="8305800" cy="4832092"/>
          </a:xfrm>
          <a:prstGeom prst="rect">
            <a:avLst/>
          </a:prstGeom>
          <a:noFill/>
          <a:ln w="9525">
            <a:noFill/>
            <a:miter lim="800000"/>
            <a:headEnd/>
            <a:tailEnd/>
          </a:ln>
        </p:spPr>
        <p:txBody>
          <a:bodyPr>
            <a:prstTxWarp prst="textNoShape">
              <a:avLst/>
            </a:prstTxWarp>
            <a:spAutoFit/>
          </a:bodyPr>
          <a:lstStyle/>
          <a:p>
            <a:pPr marL="457200" indent="-457200">
              <a:buAutoNum type="arabicParenBoth"/>
            </a:pPr>
            <a:r>
              <a:rPr lang="en-US" sz="2200" dirty="0">
                <a:latin typeface="Cambria"/>
                <a:cs typeface="Cambria"/>
              </a:rPr>
              <a:t>A fund is established called Alcohol Control Fund [or Health Promotion Fund]. </a:t>
            </a:r>
          </a:p>
          <a:p>
            <a:r>
              <a:rPr lang="en-US" sz="2200" dirty="0">
                <a:latin typeface="Cambria"/>
                <a:cs typeface="Cambria"/>
              </a:rPr>
              <a:t>(2) The fund shall comprise X% of the proceeds of excise tax on alcohol payable by importers and manufacturers of liquor. </a:t>
            </a:r>
          </a:p>
          <a:p>
            <a:r>
              <a:rPr lang="en-US" sz="2200" dirty="0">
                <a:latin typeface="Cambria"/>
                <a:cs typeface="Cambria"/>
              </a:rPr>
              <a:t>(3) The fund shall be used by the [Ministry of Health] for the purposes of reducing harms related to the use of alcohol, including:</a:t>
            </a:r>
          </a:p>
          <a:p>
            <a:r>
              <a:rPr lang="en-US" sz="2200" dirty="0">
                <a:latin typeface="Cambria"/>
                <a:cs typeface="Cambria"/>
              </a:rPr>
              <a:t>	(a) programs and activities aimed at promoting public health 	and reducing harmful use of alcohol</a:t>
            </a:r>
          </a:p>
          <a:p>
            <a:r>
              <a:rPr lang="en-US" sz="2200" dirty="0">
                <a:latin typeface="Cambria"/>
                <a:cs typeface="Cambria"/>
              </a:rPr>
              <a:t>	(b) collection, monitoring and enforcement of excise duty 		under the Act </a:t>
            </a:r>
          </a:p>
          <a:p>
            <a:r>
              <a:rPr lang="en-US" sz="2200" dirty="0">
                <a:latin typeface="Cambria"/>
                <a:cs typeface="Cambria"/>
              </a:rPr>
              <a:t>	(c) monitoring and enforcement of alcohol control laws and 		policies</a:t>
            </a:r>
          </a:p>
          <a:p>
            <a:r>
              <a:rPr lang="en-US" sz="2200" dirty="0">
                <a:latin typeface="Cambria"/>
                <a:cs typeface="Cambria"/>
              </a:rPr>
              <a:t>	(d) research and evidence-based advice to government.</a:t>
            </a:r>
          </a:p>
          <a:p>
            <a:endParaRPr lang="en-US" sz="2200" dirty="0">
              <a:latin typeface="Cambria"/>
              <a:cs typeface="Cambria"/>
            </a:endParaRPr>
          </a:p>
        </p:txBody>
      </p:sp>
    </p:spTree>
    <p:extLst>
      <p:ext uri="{BB962C8B-B14F-4D97-AF65-F5344CB8AC3E}">
        <p14:creationId xmlns:p14="http://schemas.microsoft.com/office/powerpoint/2010/main" val="32126585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7544" y="620688"/>
            <a:ext cx="8229600" cy="1143000"/>
          </a:xfrm>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 Dedicated Foundation for Alcohol Control Purposes</a:t>
            </a:r>
            <a:endParaRPr lang="en-US" dirty="0" smtClean="0"/>
          </a:p>
        </p:txBody>
      </p:sp>
      <p:sp>
        <p:nvSpPr>
          <p:cNvPr id="51203" name="Rectangle 5"/>
          <p:cNvSpPr>
            <a:spLocks noChangeArrowheads="1"/>
          </p:cNvSpPr>
          <p:nvPr/>
        </p:nvSpPr>
        <p:spPr bwMode="auto">
          <a:xfrm>
            <a:off x="467544" y="2420888"/>
            <a:ext cx="8305800" cy="3046988"/>
          </a:xfrm>
          <a:prstGeom prst="rect">
            <a:avLst/>
          </a:prstGeom>
          <a:noFill/>
          <a:ln w="9525">
            <a:noFill/>
            <a:miter lim="800000"/>
            <a:headEnd/>
            <a:tailEnd/>
          </a:ln>
        </p:spPr>
        <p:txBody>
          <a:bodyPr>
            <a:prstTxWarp prst="textNoShape">
              <a:avLst/>
            </a:prstTxWarp>
            <a:spAutoFit/>
          </a:bodyPr>
          <a:lstStyle/>
          <a:p>
            <a:r>
              <a:rPr lang="en-US" dirty="0">
                <a:latin typeface="Cambria"/>
                <a:cs typeface="Cambria"/>
              </a:rPr>
              <a:t>1) The purpose of this Act is to:</a:t>
            </a:r>
          </a:p>
          <a:p>
            <a:r>
              <a:rPr lang="en-US" dirty="0" smtClean="0">
                <a:latin typeface="Cambria"/>
                <a:cs typeface="Cambria"/>
              </a:rPr>
              <a:t>	a</a:t>
            </a:r>
            <a:r>
              <a:rPr lang="en-US" dirty="0">
                <a:latin typeface="Cambria"/>
                <a:cs typeface="Cambria"/>
              </a:rPr>
              <a:t>)  provide for the establishment of a health promotion </a:t>
            </a:r>
            <a:r>
              <a:rPr lang="en-US" dirty="0" smtClean="0">
                <a:latin typeface="Cambria"/>
                <a:cs typeface="Cambria"/>
              </a:rPr>
              <a:t>	foundation </a:t>
            </a:r>
            <a:r>
              <a:rPr lang="en-US" dirty="0">
                <a:latin typeface="Cambria"/>
                <a:cs typeface="Cambria"/>
              </a:rPr>
              <a:t>having as its primary objective the reduction of </a:t>
            </a:r>
            <a:r>
              <a:rPr lang="en-US" dirty="0" smtClean="0">
                <a:latin typeface="Cambria"/>
                <a:cs typeface="Cambria"/>
              </a:rPr>
              <a:t>	harms </a:t>
            </a:r>
            <a:r>
              <a:rPr lang="en-US" dirty="0">
                <a:latin typeface="Cambria"/>
                <a:cs typeface="Cambria"/>
              </a:rPr>
              <a:t>related to the use of alcohol; </a:t>
            </a:r>
          </a:p>
          <a:p>
            <a:r>
              <a:rPr lang="en-US" dirty="0" smtClean="0">
                <a:latin typeface="Cambria"/>
                <a:cs typeface="Cambria"/>
              </a:rPr>
              <a:t>	b</a:t>
            </a:r>
            <a:r>
              <a:rPr lang="en-US" dirty="0">
                <a:latin typeface="Cambria"/>
                <a:cs typeface="Cambria"/>
              </a:rPr>
              <a:t>)  define the Foundation’s functions and powers; and </a:t>
            </a:r>
          </a:p>
          <a:p>
            <a:r>
              <a:rPr lang="en-US" dirty="0" smtClean="0">
                <a:latin typeface="Cambria"/>
                <a:cs typeface="Cambria"/>
              </a:rPr>
              <a:t>	c</a:t>
            </a:r>
            <a:r>
              <a:rPr lang="en-US" dirty="0">
                <a:latin typeface="Cambria"/>
                <a:cs typeface="Cambria"/>
              </a:rPr>
              <a:t>)  make provision for the funding of the Foundation’s </a:t>
            </a:r>
            <a:r>
              <a:rPr lang="en-US" dirty="0" smtClean="0">
                <a:latin typeface="Cambria"/>
                <a:cs typeface="Cambria"/>
              </a:rPr>
              <a:t>	activities </a:t>
            </a:r>
            <a:r>
              <a:rPr lang="en-US" dirty="0">
                <a:latin typeface="Cambria"/>
                <a:cs typeface="Cambria"/>
              </a:rPr>
              <a:t>by means of a levy on alcohol imported into or </a:t>
            </a:r>
            <a:r>
              <a:rPr lang="en-US" dirty="0" smtClean="0">
                <a:latin typeface="Cambria"/>
                <a:cs typeface="Cambria"/>
              </a:rPr>
              <a:t>	manufactured </a:t>
            </a:r>
            <a:r>
              <a:rPr lang="en-US" dirty="0">
                <a:latin typeface="Cambria"/>
                <a:cs typeface="Cambria"/>
              </a:rPr>
              <a:t>in (country). </a:t>
            </a:r>
          </a:p>
        </p:txBody>
      </p:sp>
    </p:spTree>
    <p:extLst>
      <p:ext uri="{BB962C8B-B14F-4D97-AF65-F5344CB8AC3E}">
        <p14:creationId xmlns:p14="http://schemas.microsoft.com/office/powerpoint/2010/main" val="3738418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b="1" dirty="0" smtClean="0">
                <a:latin typeface="Cambria Bold" pitchFamily="-72" charset="0"/>
              </a:rPr>
              <a:t>Who can I contact?</a:t>
            </a:r>
            <a:endParaRPr lang="en-US" b="1" dirty="0" smtClean="0"/>
          </a:p>
        </p:txBody>
      </p:sp>
      <p:sp>
        <p:nvSpPr>
          <p:cNvPr id="57346" name="Text Box 5"/>
          <p:cNvSpPr txBox="1">
            <a:spLocks noChangeArrowheads="1"/>
          </p:cNvSpPr>
          <p:nvPr/>
        </p:nvSpPr>
        <p:spPr bwMode="auto">
          <a:xfrm>
            <a:off x="1066800" y="1600200"/>
            <a:ext cx="6781800" cy="3143250"/>
          </a:xfrm>
          <a:prstGeom prst="rect">
            <a:avLst/>
          </a:prstGeom>
          <a:noFill/>
          <a:ln w="9525">
            <a:noFill/>
            <a:miter lim="800000"/>
            <a:headEnd/>
            <a:tailEnd/>
          </a:ln>
        </p:spPr>
        <p:txBody>
          <a:bodyPr>
            <a:prstTxWarp prst="textNoShape">
              <a:avLst/>
            </a:prstTxWarp>
            <a:spAutoFit/>
          </a:bodyPr>
          <a:lstStyle/>
          <a:p>
            <a:pPr algn="ctr"/>
            <a:r>
              <a:rPr lang="en-US" sz="3200" b="1">
                <a:latin typeface="Cambria" pitchFamily="-72" charset="0"/>
              </a:rPr>
              <a:t>Jeanie McKenzie</a:t>
            </a:r>
            <a:endParaRPr lang="en-US" sz="3200">
              <a:latin typeface="Cambria" pitchFamily="-72" charset="0"/>
            </a:endParaRPr>
          </a:p>
          <a:p>
            <a:pPr algn="ctr"/>
            <a:endParaRPr lang="en-US" sz="3200">
              <a:latin typeface="Cambria" pitchFamily="-72" charset="0"/>
            </a:endParaRPr>
          </a:p>
          <a:p>
            <a:pPr algn="ctr"/>
            <a:r>
              <a:rPr lang="en-US" sz="3200">
                <a:latin typeface="Cambria" pitchFamily="-72" charset="0"/>
              </a:rPr>
              <a:t>NCD Advisor, Tobacco and Alcohol Secretariat of the Pacific Community</a:t>
            </a:r>
          </a:p>
          <a:p>
            <a:pPr algn="ctr"/>
            <a:endParaRPr lang="en-US" sz="3200">
              <a:latin typeface="Cambria" pitchFamily="-72" charset="0"/>
            </a:endParaRPr>
          </a:p>
          <a:p>
            <a:pPr algn="ctr">
              <a:spcAft>
                <a:spcPts val="1000"/>
              </a:spcAft>
            </a:pPr>
            <a:r>
              <a:rPr lang="en-US" sz="3200">
                <a:latin typeface="Cambria" pitchFamily="-72" charset="0"/>
              </a:rPr>
              <a:t>Email: </a:t>
            </a:r>
            <a:r>
              <a:rPr lang="en-US" sz="3200" u="sng">
                <a:solidFill>
                  <a:srgbClr val="0000FF"/>
                </a:solidFill>
                <a:latin typeface="Cambria" pitchFamily="-72" charset="0"/>
                <a:hlinkClick r:id="rId3"/>
              </a:rPr>
              <a:t>JeanieM@spc.int</a:t>
            </a:r>
            <a:r>
              <a:rPr lang="en-US" sz="1800">
                <a:latin typeface="Times" pitchFamily="-72" charset="0"/>
              </a:rPr>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b="1" smtClean="0">
                <a:latin typeface="Cambria" pitchFamily="-72" charset="0"/>
              </a:rPr>
              <a:t>Did you know?</a:t>
            </a:r>
            <a:r>
              <a:rPr lang="en-US" smtClean="0"/>
              <a:t> </a:t>
            </a:r>
          </a:p>
        </p:txBody>
      </p:sp>
      <p:sp>
        <p:nvSpPr>
          <p:cNvPr id="18434" name="Content Placeholder 2"/>
          <p:cNvSpPr>
            <a:spLocks noGrp="1"/>
          </p:cNvSpPr>
          <p:nvPr>
            <p:ph idx="4294967295"/>
          </p:nvPr>
        </p:nvSpPr>
        <p:spPr/>
        <p:txBody>
          <a:bodyPr/>
          <a:lstStyle/>
          <a:p>
            <a:pPr eaLnBrk="1" hangingPunct="1"/>
            <a:r>
              <a:rPr lang="en-US">
                <a:latin typeface="Cambria" pitchFamily="-72" charset="0"/>
              </a:rPr>
              <a:t>Harmful alcohol use kills 2.5 million people in the world each year.</a:t>
            </a:r>
            <a:endParaRPr lang="en-US"/>
          </a:p>
          <a:p>
            <a:pPr eaLnBrk="1" hangingPunct="1"/>
            <a:endParaRPr lang="en-US"/>
          </a:p>
          <a:p>
            <a:pPr eaLnBrk="1" hangingPunct="1">
              <a:buFont typeface="Arial" pitchFamily="-72" charset="0"/>
              <a:buNone/>
            </a:pPr>
            <a:endParaRPr lang="en-US"/>
          </a:p>
          <a:p>
            <a:pPr eaLnBrk="1" hangingPunct="1"/>
            <a:endParaRPr lang="en-US"/>
          </a:p>
        </p:txBody>
      </p:sp>
      <p:sp>
        <p:nvSpPr>
          <p:cNvPr id="18435" name="Rectangle 5"/>
          <p:cNvSpPr>
            <a:spLocks noChangeArrowheads="1"/>
          </p:cNvSpPr>
          <p:nvPr/>
        </p:nvSpPr>
        <p:spPr bwMode="auto">
          <a:xfrm>
            <a:off x="6935788" y="895350"/>
            <a:ext cx="184150" cy="366713"/>
          </a:xfrm>
          <a:prstGeom prst="rect">
            <a:avLst/>
          </a:prstGeom>
          <a:noFill/>
          <a:ln w="9525">
            <a:noFill/>
            <a:miter lim="800000"/>
            <a:headEnd/>
            <a:tailEnd/>
          </a:ln>
        </p:spPr>
        <p:txBody>
          <a:bodyPr wrap="none">
            <a:prstTxWarp prst="textNoShape">
              <a:avLst/>
            </a:prstTxWarp>
            <a:spAutoFit/>
          </a:bodyPr>
          <a:lstStyle/>
          <a:p>
            <a:endParaRPr lang="en-US" sz="1800"/>
          </a:p>
        </p:txBody>
      </p:sp>
      <p:pic>
        <p:nvPicPr>
          <p:cNvPr id="18436" name="Picture 9" descr="lg3"/>
          <p:cNvPicPr>
            <a:picLocks noChangeAspect="1" noChangeArrowheads="1"/>
          </p:cNvPicPr>
          <p:nvPr/>
        </p:nvPicPr>
        <p:blipFill>
          <a:blip r:embed="rId3"/>
          <a:srcRect/>
          <a:stretch>
            <a:fillRect/>
          </a:stretch>
        </p:blipFill>
        <p:spPr bwMode="auto">
          <a:xfrm>
            <a:off x="1905000" y="2819400"/>
            <a:ext cx="4953000" cy="3717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b="1" smtClean="0">
                <a:latin typeface="Cambria" pitchFamily="-72" charset="0"/>
              </a:rPr>
              <a:t>Did you know?</a:t>
            </a:r>
            <a:r>
              <a:rPr lang="en-US" smtClean="0"/>
              <a:t> </a:t>
            </a:r>
          </a:p>
        </p:txBody>
      </p:sp>
      <p:sp>
        <p:nvSpPr>
          <p:cNvPr id="20482" name="Content Placeholder 2"/>
          <p:cNvSpPr>
            <a:spLocks noGrp="1"/>
          </p:cNvSpPr>
          <p:nvPr>
            <p:ph idx="4294967295"/>
          </p:nvPr>
        </p:nvSpPr>
        <p:spPr/>
        <p:txBody>
          <a:bodyPr/>
          <a:lstStyle/>
          <a:p>
            <a:pPr eaLnBrk="1" hangingPunct="1"/>
            <a:r>
              <a:rPr lang="en-US">
                <a:latin typeface="Cambria" pitchFamily="-72" charset="0"/>
              </a:rPr>
              <a:t>Alcohol is the leading risk factor for disease in the Western Pacific.</a:t>
            </a:r>
            <a:endParaRPr lang="en-US"/>
          </a:p>
          <a:p>
            <a:pPr eaLnBrk="1" hangingPunct="1"/>
            <a:endParaRPr lang="en-US"/>
          </a:p>
        </p:txBody>
      </p:sp>
      <p:pic>
        <p:nvPicPr>
          <p:cNvPr id="20483" name="Picture 9" descr="alcoholconsumptionworld"/>
          <p:cNvPicPr>
            <a:picLocks noChangeAspect="1" noChangeArrowheads="1"/>
          </p:cNvPicPr>
          <p:nvPr/>
        </p:nvPicPr>
        <p:blipFill>
          <a:blip r:embed="rId3"/>
          <a:srcRect/>
          <a:stretch>
            <a:fillRect/>
          </a:stretch>
        </p:blipFill>
        <p:spPr bwMode="auto">
          <a:xfrm>
            <a:off x="1524000" y="2743200"/>
            <a:ext cx="6172200" cy="3905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b="1" smtClean="0">
                <a:latin typeface="Cambria" pitchFamily="-72" charset="0"/>
              </a:rPr>
              <a:t>Did you know?</a:t>
            </a:r>
            <a:endParaRPr lang="en-US" smtClean="0">
              <a:solidFill>
                <a:schemeClr val="bg1"/>
              </a:solidFill>
            </a:endParaRPr>
          </a:p>
        </p:txBody>
      </p:sp>
      <p:sp>
        <p:nvSpPr>
          <p:cNvPr id="22530" name="Content Placeholder 2"/>
          <p:cNvSpPr>
            <a:spLocks noGrp="1"/>
          </p:cNvSpPr>
          <p:nvPr>
            <p:ph idx="1"/>
          </p:nvPr>
        </p:nvSpPr>
        <p:spPr/>
        <p:txBody>
          <a:bodyPr/>
          <a:lstStyle/>
          <a:p>
            <a:pPr>
              <a:spcBef>
                <a:spcPct val="0"/>
              </a:spcBef>
              <a:buFontTx/>
              <a:buChar char="•"/>
            </a:pPr>
            <a:r>
              <a:rPr lang="en-US" dirty="0">
                <a:latin typeface="Cambria" pitchFamily="-72" charset="0"/>
              </a:rPr>
              <a:t>Alcohol drinking by pregnant mothers is harmful to the health of developing babies.</a:t>
            </a:r>
            <a:endParaRPr lang="en-US" dirty="0"/>
          </a:p>
          <a:p>
            <a:pPr marL="0" indent="0">
              <a:spcBef>
                <a:spcPct val="0"/>
              </a:spcBef>
              <a:buNone/>
            </a:pPr>
            <a:endParaRPr lang="en-US" dirty="0"/>
          </a:p>
          <a:p>
            <a:pPr>
              <a:spcBef>
                <a:spcPct val="0"/>
              </a:spcBef>
              <a:buFontTx/>
              <a:buChar char="•"/>
            </a:pPr>
            <a:endParaRPr lang="en-US" dirty="0"/>
          </a:p>
          <a:p>
            <a:pPr eaLnBrk="1" hangingPunct="1"/>
            <a:endParaRPr lang="en-US" dirty="0"/>
          </a:p>
        </p:txBody>
      </p:sp>
      <p:pic>
        <p:nvPicPr>
          <p:cNvPr id="22531" name="Picture 1027" descr="brain_fas"/>
          <p:cNvPicPr>
            <a:picLocks noChangeAspect="1" noChangeArrowheads="1"/>
          </p:cNvPicPr>
          <p:nvPr/>
        </p:nvPicPr>
        <p:blipFill>
          <a:blip r:embed="rId3"/>
          <a:srcRect/>
          <a:stretch>
            <a:fillRect/>
          </a:stretch>
        </p:blipFill>
        <p:spPr bwMode="auto">
          <a:xfrm>
            <a:off x="1447800" y="2895600"/>
            <a:ext cx="5638800" cy="36258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b="1" smtClean="0">
                <a:latin typeface="Cambria Bold" pitchFamily="-72" charset="0"/>
              </a:rPr>
              <a:t>Alcohol affects our youth!</a:t>
            </a:r>
            <a:endParaRPr lang="en-US" smtClean="0">
              <a:solidFill>
                <a:schemeClr val="bg1"/>
              </a:solidFill>
            </a:endParaRPr>
          </a:p>
        </p:txBody>
      </p:sp>
      <p:sp>
        <p:nvSpPr>
          <p:cNvPr id="24578" name="Content Placeholder 2"/>
          <p:cNvSpPr>
            <a:spLocks noGrp="1"/>
          </p:cNvSpPr>
          <p:nvPr>
            <p:ph idx="1"/>
          </p:nvPr>
        </p:nvSpPr>
        <p:spPr/>
        <p:txBody>
          <a:bodyPr/>
          <a:lstStyle/>
          <a:p>
            <a:pPr eaLnBrk="1" hangingPunct="1"/>
            <a:r>
              <a:rPr lang="en-US" smtClean="0">
                <a:latin typeface="Cambria" pitchFamily="-72" charset="0"/>
              </a:rPr>
              <a:t>Alcohol use may affect brain development during adolescence.</a:t>
            </a:r>
            <a:endParaRPr lang="en-US" smtClean="0"/>
          </a:p>
        </p:txBody>
      </p:sp>
      <p:pic>
        <p:nvPicPr>
          <p:cNvPr id="24579" name="Picture 1028" descr="teen-brain"/>
          <p:cNvPicPr>
            <a:picLocks noChangeAspect="1" noChangeArrowheads="1"/>
          </p:cNvPicPr>
          <p:nvPr/>
        </p:nvPicPr>
        <p:blipFill>
          <a:blip r:embed="rId3"/>
          <a:srcRect/>
          <a:stretch>
            <a:fillRect/>
          </a:stretch>
        </p:blipFill>
        <p:spPr bwMode="auto">
          <a:xfrm>
            <a:off x="1295400" y="2971800"/>
            <a:ext cx="6477000" cy="3395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z="6000" b="1" dirty="0" smtClean="0">
                <a:latin typeface="Cambria Bold" pitchFamily="-72" charset="0"/>
              </a:rPr>
              <a:t>Fact</a:t>
            </a:r>
            <a:endParaRPr lang="en-US" b="1" dirty="0" smtClean="0"/>
          </a:p>
        </p:txBody>
      </p:sp>
      <p:sp>
        <p:nvSpPr>
          <p:cNvPr id="26626" name="Content Placeholder 2"/>
          <p:cNvSpPr>
            <a:spLocks noGrp="1"/>
          </p:cNvSpPr>
          <p:nvPr>
            <p:ph idx="4294967295"/>
          </p:nvPr>
        </p:nvSpPr>
        <p:spPr/>
        <p:txBody>
          <a:bodyPr/>
          <a:lstStyle/>
          <a:p>
            <a:pPr eaLnBrk="1" hangingPunct="1">
              <a:lnSpc>
                <a:spcPct val="80000"/>
              </a:lnSpc>
              <a:buFontTx/>
              <a:buChar char="•"/>
            </a:pPr>
            <a:r>
              <a:rPr lang="en-US" sz="4400" smtClean="0">
                <a:latin typeface="Cambria" pitchFamily="-72" charset="0"/>
              </a:rPr>
              <a:t>Almost </a:t>
            </a:r>
            <a:r>
              <a:rPr lang="en-US" sz="4400" b="1" smtClean="0">
                <a:latin typeface="Cambria" pitchFamily="-72" charset="0"/>
              </a:rPr>
              <a:t>10%</a:t>
            </a:r>
            <a:r>
              <a:rPr lang="en-US" sz="4400" smtClean="0">
                <a:latin typeface="Cambria" pitchFamily="-72" charset="0"/>
              </a:rPr>
              <a:t> of all deaths for young adults ages 19-29 are due to alcohol related causes. This amounts to up to </a:t>
            </a:r>
            <a:r>
              <a:rPr lang="en-US" sz="4400" b="1" smtClean="0">
                <a:latin typeface="Cambria" pitchFamily="-72" charset="0"/>
              </a:rPr>
              <a:t>320,000</a:t>
            </a:r>
            <a:r>
              <a:rPr lang="en-US" sz="4400" smtClean="0">
                <a:latin typeface="Cambria" pitchFamily="-72" charset="0"/>
              </a:rPr>
              <a:t> deaths in this age group.</a:t>
            </a:r>
            <a:endParaRPr lang="en-US" sz="2200" smtClean="0">
              <a:solidFill>
                <a:srgbClr val="FF0000"/>
              </a:solidFill>
            </a:endParaRPr>
          </a:p>
          <a:p>
            <a:pPr eaLnBrk="1" hangingPunct="1">
              <a:lnSpc>
                <a:spcPct val="80000"/>
              </a:lnSpc>
              <a:buFontTx/>
              <a:buNone/>
            </a:pPr>
            <a:endParaRPr lang="en-US" sz="2200" smtClean="0">
              <a:solidFill>
                <a:schemeClr val="bg1"/>
              </a:solidFill>
            </a:endParaRPr>
          </a:p>
          <a:p>
            <a:pPr eaLnBrk="1" hangingPunct="1">
              <a:lnSpc>
                <a:spcPct val="80000"/>
              </a:lnSpc>
            </a:pPr>
            <a:endParaRPr lang="en-US" sz="220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457200" y="304800"/>
            <a:ext cx="8229600" cy="1143000"/>
          </a:xfrm>
        </p:spPr>
        <p:txBody>
          <a:bodyPr/>
          <a:lstStyle/>
          <a:p>
            <a:pPr eaLnBrk="1" hangingPunct="1"/>
            <a:r>
              <a:rPr lang="en-US" b="1" smtClean="0">
                <a:latin typeface="Cambria Bold" pitchFamily="-72" charset="0"/>
              </a:rPr>
              <a:t>Alcohol affects our youth!</a:t>
            </a:r>
            <a:endParaRPr lang="en-US" smtClean="0"/>
          </a:p>
        </p:txBody>
      </p:sp>
      <p:sp>
        <p:nvSpPr>
          <p:cNvPr id="28674" name="Content Placeholder 2"/>
          <p:cNvSpPr>
            <a:spLocks noGrp="1"/>
          </p:cNvSpPr>
          <p:nvPr>
            <p:ph idx="4294967295"/>
          </p:nvPr>
        </p:nvSpPr>
        <p:spPr/>
        <p:txBody>
          <a:bodyPr/>
          <a:lstStyle/>
          <a:p>
            <a:pPr eaLnBrk="1" hangingPunct="1">
              <a:buFontTx/>
              <a:buChar char="•"/>
            </a:pPr>
            <a:r>
              <a:rPr lang="en-US" smtClean="0">
                <a:latin typeface="Cambria" pitchFamily="-72" charset="0"/>
              </a:rPr>
              <a:t>Alcohol use is linked to youth deaths by drowning, suicide and homicide.</a:t>
            </a:r>
            <a:endParaRPr lang="en-US" smtClean="0">
              <a:solidFill>
                <a:schemeClr val="bg1"/>
              </a:solidFill>
              <a:latin typeface="Cambria" pitchFamily="-72" charset="0"/>
            </a:endParaRPr>
          </a:p>
          <a:p>
            <a:pPr eaLnBrk="1" hangingPunct="1">
              <a:buFontTx/>
              <a:buNone/>
            </a:pP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b="1" dirty="0" smtClean="0">
                <a:latin typeface="Cambria Bold" pitchFamily="-72" charset="0"/>
              </a:rPr>
              <a:t>Why should we increase taxes on alcohol?</a:t>
            </a:r>
            <a:endParaRPr lang="en-US" b="1" dirty="0" smtClean="0"/>
          </a:p>
        </p:txBody>
      </p:sp>
      <p:sp>
        <p:nvSpPr>
          <p:cNvPr id="30722" name="Content Placeholder 2"/>
          <p:cNvSpPr>
            <a:spLocks noGrp="1"/>
          </p:cNvSpPr>
          <p:nvPr>
            <p:ph idx="1"/>
          </p:nvPr>
        </p:nvSpPr>
        <p:spPr>
          <a:xfrm>
            <a:off x="539552" y="1988840"/>
            <a:ext cx="8147248" cy="4137323"/>
          </a:xfrm>
        </p:spPr>
        <p:txBody>
          <a:bodyPr/>
          <a:lstStyle/>
          <a:p>
            <a:pPr eaLnBrk="1" hangingPunct="1">
              <a:lnSpc>
                <a:spcPct val="80000"/>
              </a:lnSpc>
              <a:buFont typeface="Arial" pitchFamily="-72" charset="0"/>
              <a:buNone/>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pic>
        <p:nvPicPr>
          <p:cNvPr id="2" name="Picture 1" descr="ross-comic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1700808"/>
            <a:ext cx="3756490" cy="4257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1448</Words>
  <Application>Microsoft Macintosh PowerPoint</Application>
  <PresentationFormat>On-screen Show (4:3)</PresentationFormat>
  <Paragraphs>144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Continue Increasing Taxes on Alcohol</vt:lpstr>
      <vt:lpstr>Background</vt:lpstr>
      <vt:lpstr>Did you know? </vt:lpstr>
      <vt:lpstr>Did you know? </vt:lpstr>
      <vt:lpstr>Did you know?</vt:lpstr>
      <vt:lpstr>Alcohol affects our youth!</vt:lpstr>
      <vt:lpstr>Fact</vt:lpstr>
      <vt:lpstr>Alcohol affects our youth!</vt:lpstr>
      <vt:lpstr>Why should we increase taxes on alcohol?</vt:lpstr>
      <vt:lpstr>Fact!</vt:lpstr>
      <vt:lpstr>Increasing alcohol taxes and reduce alcohol related abuse! </vt:lpstr>
      <vt:lpstr>Alcohol and Abuse</vt:lpstr>
      <vt:lpstr>Fact!</vt:lpstr>
      <vt:lpstr>Increasing taxes decreases alcohol consumption!</vt:lpstr>
      <vt:lpstr>Fact!</vt:lpstr>
      <vt:lpstr>Increasing alcohol taxation can lower liver damage and death </vt:lpstr>
      <vt:lpstr>Policy in action!</vt:lpstr>
      <vt:lpstr>Recommendations</vt:lpstr>
      <vt:lpstr>Example Legislation:  Increasing Taxation on Alcohol</vt:lpstr>
      <vt:lpstr>Example Legislation:  Dedicated Fund for Alcohol Control Activities</vt:lpstr>
      <vt:lpstr>Example Legislation:  Dedicated Fund for Alcohol Control Activities</vt:lpstr>
      <vt:lpstr>Example Legislation:  Dedicated Fund for Alcohol Control Activities: Alternative Tax Law</vt:lpstr>
      <vt:lpstr>Example Legislation:  Dedicated Fund for Alcohol Control Activities: Dedicated Foundation for Alcohol Control Purposes</vt:lpstr>
      <vt:lpstr>Who can I contact?</vt:lpstr>
    </vt:vector>
  </TitlesOfParts>
  <Manager/>
  <Company>Toshiba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Banning Forms of Alcohol Advertising</dc:title>
  <dc:subject/>
  <dc:creator>nittam</dc:creator>
  <cp:keywords/>
  <dc:description/>
  <cp:lastModifiedBy>Erica Wong</cp:lastModifiedBy>
  <cp:revision>57</cp:revision>
  <dcterms:created xsi:type="dcterms:W3CDTF">2013-11-01T15:41:24Z</dcterms:created>
  <dcterms:modified xsi:type="dcterms:W3CDTF">2014-07-08T19:55:50Z</dcterms:modified>
  <cp:category/>
</cp:coreProperties>
</file>