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65" r:id="rId4"/>
    <p:sldId id="266" r:id="rId5"/>
    <p:sldId id="257" r:id="rId6"/>
    <p:sldId id="259" r:id="rId7"/>
    <p:sldId id="272" r:id="rId8"/>
    <p:sldId id="267" r:id="rId9"/>
    <p:sldId id="262" r:id="rId10"/>
    <p:sldId id="270" r:id="rId11"/>
    <p:sldId id="268" r:id="rId12"/>
    <p:sldId id="283" r:id="rId13"/>
    <p:sldId id="284" r:id="rId14"/>
    <p:sldId id="269" r:id="rId15"/>
    <p:sldId id="285" r:id="rId16"/>
    <p:sldId id="286" r:id="rId17"/>
    <p:sldId id="261" r:id="rId18"/>
    <p:sldId id="263" r:id="rId19"/>
    <p:sldId id="280" r:id="rId20"/>
    <p:sldId id="281" r:id="rId21"/>
    <p:sldId id="282" r:id="rId22"/>
    <p:sldId id="279" r:id="rId2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91" autoAdjust="0"/>
  </p:normalViewPr>
  <p:slideViewPr>
    <p:cSldViewPr>
      <p:cViewPr varScale="1">
        <p:scale>
          <a:sx n="89" d="100"/>
          <a:sy n="89" d="100"/>
        </p:scale>
        <p:origin x="-112" y="-1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9B16BF46-20CB-470A-BA16-49D7E5C0E4C9}" type="datetimeFigureOut">
              <a:rPr lang="en-US"/>
              <a:pPr>
                <a:defRPr/>
              </a:pPr>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405C8571-8C7E-466C-968E-571CED715E00}" type="slidenum">
              <a:rPr lang="en-US"/>
              <a:pPr>
                <a:defRPr/>
              </a:pPr>
              <a:t>‹#›</a:t>
            </a:fld>
            <a:endParaRPr lang="en-US"/>
          </a:p>
        </p:txBody>
      </p:sp>
    </p:spTree>
    <p:extLst>
      <p:ext uri="{BB962C8B-B14F-4D97-AF65-F5344CB8AC3E}">
        <p14:creationId xmlns:p14="http://schemas.microsoft.com/office/powerpoint/2010/main" val="18230103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ncbi.nlm.nih.gov/sites/entrez?db=pubmed&amp;cmd=search&amp;term=17298643" TargetMode="External"/><Relationship Id="rId4" Type="http://schemas.openxmlformats.org/officeDocument/2006/relationships/hyperlink" Target="http://www.ncbi.nlm.nih.gov/sites/entrez?db=pubmed&amp;cmd=search&amp;term=11188497" TargetMode="External"/><Relationship Id="rId5" Type="http://schemas.openxmlformats.org/officeDocument/2006/relationships/hyperlink" Target="http://www.ncbi.nlm.nih.gov/sites/entrez?db=pubmed&amp;cmd=search&amp;term=12658114" TargetMode="External"/><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www.ncbi.nlm.nih.gov/sites/entrez?db=pubmed&amp;cmd=search&amp;term=11936350"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latin typeface="Cambria" pitchFamily="-72" charset="0"/>
              </a:rPr>
              <a:t>Image courtesy of The UK Daily Mail, August, 2013. </a:t>
            </a:r>
            <a:r>
              <a:rPr lang="en-US"/>
              <a:t>http://www.dailymail.co.uk/news/article-2396296/Navy-bans-alcohol-sale-bases-10pm-6am-curb-drink-related-crimes.html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p:cNvSpPr>
          <p:nvPr>
            <p:ph type="sldImg"/>
          </p:nvPr>
        </p:nvSpPr>
        <p:spPr bwMode="auto">
          <a:noFill/>
          <a:ln>
            <a:solidFill>
              <a:srgbClr val="000000"/>
            </a:solidFill>
            <a:miter lim="800000"/>
            <a:headEnd/>
            <a:tailEnd/>
          </a:ln>
        </p:spPr>
      </p:sp>
      <p:sp>
        <p:nvSpPr>
          <p:cNvPr id="3584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ceholder 2"/>
          <p:cNvSpPr>
            <a:spLocks noGrp="1" noRot="1" noChangeAspec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Today’s Zaman, May 2013, Cihan/Ria Novosti (http://www.todayszaman.com/news-316365-parliament-passes-bill-limiting-sale-of-alcohol-banning-ads.html)</a:t>
            </a:r>
          </a:p>
          <a:p>
            <a:pPr eaLnBrk="1" hangingPunct="1"/>
            <a:endParaRPr lang="en-US"/>
          </a:p>
          <a:p>
            <a:pPr eaLnBrk="1" hangingPunct="1"/>
            <a:r>
              <a:rPr lang="en-US"/>
              <a:t>Citation: </a:t>
            </a:r>
            <a:r>
              <a:rPr lang="en-US">
                <a:latin typeface="Times New Roman" pitchFamily="-72" charset="0"/>
              </a:rPr>
              <a:t>Voas, R., Roman, E., Kelley-Baker. T., (2007). The effects of establishing closing hours in Juarez, in Stewart, K., Alcohol Regulation and Traffic Safety, Transportation Research Board, Washington D.C.</a:t>
            </a:r>
          </a:p>
          <a:p>
            <a:r>
              <a:rPr lang="en-US">
                <a:latin typeface="Times New Roman" pitchFamily="-72" charset="0"/>
              </a:rPr>
              <a:t> Bye, E.K. Alcohol and violence: Use of possible confounders in a time-series analysis. </a:t>
            </a:r>
            <a:r>
              <a:rPr lang="en-US" i="1">
                <a:latin typeface="Times New Roman" pitchFamily="-72" charset="0"/>
              </a:rPr>
              <a:t>Addiction</a:t>
            </a:r>
            <a:r>
              <a:rPr lang="en-US">
                <a:latin typeface="Times New Roman" pitchFamily="-72" charset="0"/>
              </a:rPr>
              <a:t> 102:369–376, 2007. </a:t>
            </a:r>
            <a:r>
              <a:rPr lang="en-US" u="sng">
                <a:solidFill>
                  <a:srgbClr val="0000FF"/>
                </a:solidFill>
                <a:latin typeface="Times New Roman" pitchFamily="-72" charset="0"/>
                <a:hlinkClick r:id="rId3"/>
              </a:rPr>
              <a:t>PMID: 17298643</a:t>
            </a:r>
            <a:endParaRPr lang="en-US">
              <a:latin typeface="Times New Roman" pitchFamily="-72" charset="0"/>
            </a:endParaRPr>
          </a:p>
          <a:p>
            <a:r>
              <a:rPr lang="en-US">
                <a:latin typeface="Times New Roman" pitchFamily="-72" charset="0"/>
              </a:rPr>
              <a:t> Norstrom, T. Outlet density and criminal violence in Norway, 1960-1995. </a:t>
            </a:r>
            <a:r>
              <a:rPr lang="en-US" i="1">
                <a:latin typeface="Times New Roman" pitchFamily="-72" charset="0"/>
              </a:rPr>
              <a:t>Journal of Studies on Alcohol</a:t>
            </a:r>
            <a:r>
              <a:rPr lang="en-US">
                <a:latin typeface="Times New Roman" pitchFamily="-72" charset="0"/>
              </a:rPr>
              <a:t> 61:907–911, 2000. </a:t>
            </a:r>
            <a:r>
              <a:rPr lang="en-US" u="sng">
                <a:solidFill>
                  <a:srgbClr val="0000FF"/>
                </a:solidFill>
                <a:latin typeface="Times New Roman" pitchFamily="-72" charset="0"/>
                <a:hlinkClick r:id="rId4"/>
              </a:rPr>
              <a:t>PMID: 11188497</a:t>
            </a:r>
            <a:endParaRPr lang="en-US">
              <a:latin typeface="Times New Roman" pitchFamily="-72" charset="0"/>
            </a:endParaRPr>
          </a:p>
          <a:p>
            <a:pPr>
              <a:spcAft>
                <a:spcPts val="1000"/>
              </a:spcAft>
            </a:pPr>
            <a:r>
              <a:rPr lang="en-US">
                <a:latin typeface="Times New Roman" pitchFamily="-72" charset="0"/>
              </a:rPr>
              <a:t> Freisthler, B.; Gruenewald, P.J.; Treno, A.J.; and Lee, J. Evaluating alcohol access and the alcohol environment in neighborhood areas.</a:t>
            </a:r>
            <a:r>
              <a:rPr lang="en-US" i="1">
                <a:latin typeface="Times New Roman" pitchFamily="-72" charset="0"/>
              </a:rPr>
              <a:t> Alcoholism: Clinical and Experimental Research</a:t>
            </a:r>
            <a:r>
              <a:rPr lang="en-US">
                <a:latin typeface="Times New Roman" pitchFamily="-72" charset="0"/>
              </a:rPr>
              <a:t> 27:477–484, 2003. </a:t>
            </a:r>
            <a:r>
              <a:rPr lang="en-US" u="sng">
                <a:solidFill>
                  <a:srgbClr val="0000FF"/>
                </a:solidFill>
                <a:latin typeface="Times New Roman" pitchFamily="-72" charset="0"/>
                <a:hlinkClick r:id="rId5"/>
              </a:rPr>
              <a:t>PMID: 12658114</a:t>
            </a:r>
            <a:endParaRPr lang="en-US" u="sng">
              <a:solidFill>
                <a:srgbClr val="0000FF"/>
              </a:solidFill>
              <a:latin typeface="Times New Roman" pitchFamily="-72"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ceholder 2"/>
          <p:cNvSpPr>
            <a:spLocks noGrp="1" noRot="1" noChangeAspec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n-US">
                <a:latin typeface="Times New Roman" pitchFamily="-72" charset="0"/>
              </a:rPr>
              <a:t>Image courtesy of </a:t>
            </a:r>
            <a:r>
              <a:rPr lang="en-US"/>
              <a:t>http://cottagecheeseandcrepepaper.com/emergency-education/</a:t>
            </a:r>
            <a:endParaRPr lang="en-US">
              <a:latin typeface="Times New Roman" pitchFamily="-72" charset="0"/>
            </a:endParaRPr>
          </a:p>
          <a:p>
            <a:r>
              <a:rPr lang="en-US">
                <a:latin typeface="Times New Roman" pitchFamily="-72" charset="0"/>
              </a:rPr>
              <a:t>Citation: Newton, A., S. J. Sarker, G. S. Pahal et al. 2007. 的mpact of the new UK licensing law on</a:t>
            </a:r>
          </a:p>
          <a:p>
            <a:pPr>
              <a:spcAft>
                <a:spcPts val="1000"/>
              </a:spcAft>
            </a:pPr>
            <a:r>
              <a:rPr lang="en-US">
                <a:latin typeface="Times New Roman" pitchFamily="-72" charset="0"/>
              </a:rPr>
              <a:t>emergency hospital attendances: a cohort study.</a:t>
            </a:r>
            <a:r>
              <a:rPr lang="en-US">
                <a:latin typeface="Lucida Grande" pitchFamily="-72" charset="0"/>
              </a:rPr>
              <a:t>�</a:t>
            </a:r>
            <a:r>
              <a:rPr lang="en-US">
                <a:latin typeface="Times New Roman" pitchFamily="-72" charset="0"/>
              </a:rPr>
              <a:t> Emergency Medicine Journal (24): 532-534.</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ceholder 2"/>
          <p:cNvSpPr>
            <a:spLocks noGrp="1" noRot="1" noChangeAspect="1"/>
          </p:cNvSpPr>
          <p:nvPr>
            <p:ph type="sldImg"/>
          </p:nvPr>
        </p:nvSpPr>
        <p:spPr bwMode="auto">
          <a:noFill/>
          <a:ln>
            <a:solidFill>
              <a:srgbClr val="000000"/>
            </a:solidFill>
            <a:miter lim="800000"/>
            <a:headEnd/>
            <a:tailEnd/>
          </a:ln>
        </p:spPr>
      </p:sp>
      <p:sp>
        <p:nvSpPr>
          <p:cNvPr id="58371"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Youth Risk Behavior Surveillance -- Pacific Island United States Territories, CDC, 2007 (http://www.cdc.gov/mmwr/preview/mmwrhtml/ss5712a2.htm)</a:t>
            </a:r>
          </a:p>
          <a:p>
            <a:pPr eaLnBrk="1" hangingPunct="1"/>
            <a:r>
              <a:rPr lang="en-US"/>
              <a:t>Citation: </a:t>
            </a:r>
            <a:r>
              <a:rPr lang="en-US">
                <a:latin typeface="Times New Roman" pitchFamily="-72" charset="0"/>
              </a:rPr>
              <a:t>Everitt, R., and Jones, P. Changing the minimum legal drinking age: Its effect on a central city emergency department.</a:t>
            </a:r>
            <a:r>
              <a:rPr lang="en-US" i="1">
                <a:latin typeface="Times New Roman" pitchFamily="-72" charset="0"/>
              </a:rPr>
              <a:t> New Zealand Medical Journal</a:t>
            </a:r>
            <a:r>
              <a:rPr lang="en-US">
                <a:latin typeface="Times New Roman" pitchFamily="-72" charset="0"/>
              </a:rPr>
              <a:t> 115:9–10, 2002. </a:t>
            </a:r>
            <a:r>
              <a:rPr lang="en-US" u="sng">
                <a:solidFill>
                  <a:srgbClr val="0000FF"/>
                </a:solidFill>
                <a:latin typeface="Times New Roman" pitchFamily="-72" charset="0"/>
                <a:hlinkClick r:id="rId3"/>
              </a:rPr>
              <a:t>PMID: 11936350</a:t>
            </a:r>
            <a:endParaRPr lang="en-US" u="sng">
              <a:solidFill>
                <a:srgbClr val="0000FF"/>
              </a:solidFill>
              <a:latin typeface="Times New Roman" pitchFamily="-72"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ceholder 2"/>
          <p:cNvSpPr>
            <a:spLocks noGrp="1" noRot="1" noChangeAspect="1"/>
          </p:cNvSpPr>
          <p:nvPr>
            <p:ph type="sldImg"/>
          </p:nvPr>
        </p:nvSpPr>
        <p:spPr bwMode="auto">
          <a:noFill/>
          <a:ln>
            <a:solidFill>
              <a:srgbClr val="000000"/>
            </a:solidFill>
            <a:miter lim="800000"/>
            <a:headEnd/>
            <a:tailEnd/>
          </a:ln>
        </p:spPr>
      </p:sp>
      <p:sp>
        <p:nvSpPr>
          <p:cNvPr id="60419"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Images courtesy of: la.streetsblog.org (http://la.streetsblog.org/2012/03/20/too-many-liquor-stores-boyle-heights-high-frequency-of-liquor-vendors-causes-concern-from-community-groups/) </a:t>
            </a:r>
          </a:p>
          <a:p>
            <a:pPr eaLnBrk="1" hangingPunct="1"/>
            <a:r>
              <a:rPr lang="en-US"/>
              <a:t>Citation: </a:t>
            </a:r>
            <a:r>
              <a:rPr lang="en-US">
                <a:latin typeface="Times New Roman" pitchFamily="-72" charset="0"/>
              </a:rPr>
              <a:t>Lipton, Robert and Paul Grunewald (2002) The spatial dynamics of violence and alcohol outlets. Journal of Studies on Alcohol. 63:187-195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Placeholder 2"/>
          <p:cNvSpPr>
            <a:spLocks noGrp="1" noRot="1" noChangeAspect="1"/>
          </p:cNvSpPr>
          <p:nvPr>
            <p:ph type="sldImg"/>
          </p:nvPr>
        </p:nvSpPr>
        <p:spPr bwMode="auto">
          <a:noFill/>
          <a:ln>
            <a:solidFill>
              <a:srgbClr val="000000"/>
            </a:solidFill>
            <a:miter lim="800000"/>
            <a:headEnd/>
            <a:tailEnd/>
          </a:ln>
        </p:spPr>
      </p:sp>
      <p:sp>
        <p:nvSpPr>
          <p:cNvPr id="62467"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Images courtesy of http://slingshotsponsorship.com/2012/11/26/should-alcohol-sponsorship-be-banned/</a:t>
            </a:r>
          </a:p>
          <a:p>
            <a:pPr eaLnBrk="1" hangingPunct="1"/>
            <a:endParaRPr lang="en-US"/>
          </a:p>
          <a:p>
            <a:pPr eaLnBrk="1" hangingPunct="1"/>
            <a:r>
              <a:rPr lang="en-US"/>
              <a:t>Citation: </a:t>
            </a:r>
            <a:r>
              <a:rPr lang="en-US">
                <a:latin typeface="Times New Roman" pitchFamily="-72" charset="0"/>
              </a:rPr>
              <a:t>Babor, T., R. Caetano, S. Casswell, et al. 2010. Alcohol, No Ordinary Commodity: Research and public policy. 2nd edition. Oxford University Press.</a:t>
            </a:r>
            <a:endParaRPr lang="en-US"/>
          </a:p>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F463CD-AC52-49C4-A1B0-8BBE2E81F91B}" type="slidenum">
              <a:rPr lang="en-US">
                <a:ea typeface="ＭＳ Ｐゴシック" pitchFamily="-72" charset="-128"/>
                <a:cs typeface="ＭＳ Ｐゴシック" pitchFamily="-72" charset="-128"/>
              </a:rPr>
              <a:pPr fontAlgn="base">
                <a:spcBef>
                  <a:spcPct val="0"/>
                </a:spcBef>
                <a:spcAft>
                  <a:spcPct val="0"/>
                </a:spcAft>
                <a:defRPr/>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481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15C25C93-0AC0-4DDE-834D-436A328ACAB7}" type="slidenum">
              <a:rPr lang="en-US" sz="1200">
                <a:latin typeface="Calibri" pitchFamily="-72" charset="0"/>
              </a:rPr>
              <a:pPr algn="r"/>
              <a:t>19</a:t>
            </a:fld>
            <a:endParaRPr lang="en-US" sz="1200">
              <a:latin typeface="Calibri" pitchFamily="-7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50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64451F1-1AC2-4B1B-AE32-16B213EBA948}" type="slidenum">
              <a:rPr lang="en-US" sz="1200">
                <a:latin typeface="Calibri" pitchFamily="-72" charset="0"/>
              </a:rPr>
              <a:pPr algn="r"/>
              <a:t>20</a:t>
            </a:fld>
            <a:endParaRPr lang="en-US" sz="1200">
              <a:latin typeface="Calibri" pitchFamily="-72"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522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61F5CD3-D4C4-4A11-BEFF-E727B8D6D78F}" type="slidenum">
              <a:rPr lang="en-US" sz="1200">
                <a:latin typeface="Calibri" pitchFamily="-72" charset="0"/>
              </a:rPr>
              <a:pPr algn="r"/>
              <a:t>21</a:t>
            </a:fld>
            <a:endParaRPr lang="en-US" sz="1200">
              <a:latin typeface="Calibri" pitchFamily="-72"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542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6071951-D920-4BEA-BD12-B5CC1AD5D461}" type="slidenum">
              <a:rPr lang="en-US" sz="1200">
                <a:latin typeface="Calibri" pitchFamily="-72" charset="0"/>
              </a:rPr>
              <a:pPr algn="r"/>
              <a:t>22</a:t>
            </a:fld>
            <a:endParaRPr lang="en-US" sz="1200">
              <a:latin typeface="Calibri"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solidFill>
                  <a:schemeClr val="bg1"/>
                </a:solidFill>
                <a:latin typeface="Cambria" pitchFamily="-72" charset="0"/>
              </a:rPr>
              <a:t>Image courtesy of Byer Media http://byermedia.com/life/5/safety/traffic-fatalitie-alcohol/traffic-fatalitie-alcohol.html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Figure courtesy of Youth Risk Behavior Surveillance -- Pacific Island United States Territories 2007, CDC, November 2008 </a:t>
            </a:r>
          </a:p>
          <a:p>
            <a:pPr eaLnBrk="1" hangingPunct="1"/>
            <a:r>
              <a:rPr lang="en-US" dirty="0"/>
              <a:t>http://</a:t>
            </a:r>
            <a:r>
              <a:rPr lang="en-US" dirty="0" err="1"/>
              <a:t>www.cdc.gov</a:t>
            </a:r>
            <a:r>
              <a:rPr lang="en-US" dirty="0"/>
              <a:t>/</a:t>
            </a:r>
            <a:r>
              <a:rPr lang="en-US" dirty="0" err="1"/>
              <a:t>mmwr</a:t>
            </a:r>
            <a:r>
              <a:rPr lang="en-US" dirty="0"/>
              <a:t>/preview/</a:t>
            </a:r>
            <a:r>
              <a:rPr lang="en-US" dirty="0" err="1"/>
              <a:t>mmwrhtml</a:t>
            </a:r>
            <a:r>
              <a:rPr lang="en-US" dirty="0"/>
              <a:t>/ss5712a2.</a:t>
            </a:r>
            <a:r>
              <a:rPr lang="en-US" dirty="0" smtClean="0"/>
              <a:t>htm</a:t>
            </a:r>
          </a:p>
          <a:p>
            <a:pPr eaLnBrk="1" hangingPunct="1"/>
            <a:endParaRPr lang="en-US" dirty="0" smtClean="0"/>
          </a:p>
          <a:p>
            <a:pPr eaLnBrk="1" hangingPunct="1"/>
            <a:endParaRPr lang="en-US" dirty="0" smtClean="0"/>
          </a:p>
          <a:p>
            <a:pPr eaLnBrk="1" hangingPunct="1"/>
            <a:r>
              <a:rPr lang="en-US" dirty="0" smtClean="0"/>
              <a:t>The chart</a:t>
            </a:r>
            <a:r>
              <a:rPr lang="en-US" baseline="0" dirty="0" smtClean="0"/>
              <a:t> shows that in the Western Pacific, alcohol consumption has increased over the years.</a:t>
            </a:r>
            <a:endParaRPr lang="en-US" dirty="0" smtClean="0"/>
          </a:p>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Image courtesy of Tucson Citizen, “The Face of FAS,” November 2001 </a:t>
            </a:r>
          </a:p>
          <a:p>
            <a:pPr eaLnBrk="1" hangingPunct="1"/>
            <a:r>
              <a:rPr lang="en-US" dirty="0"/>
              <a:t>http://</a:t>
            </a:r>
            <a:r>
              <a:rPr lang="en-US" dirty="0" err="1"/>
              <a:t>www.fasarizona.com</a:t>
            </a:r>
            <a:r>
              <a:rPr lang="en-US" dirty="0"/>
              <a:t>/CitizenNov2001.htm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Citation: National Institute on Alcohol Abuse &amp; Alcoholism 2004/5</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DD8916-3EB4-4216-ACC7-2467325A008A}"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Significant changes occur in the body during adolescence. </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2BEEBCEC-6A2F-49FA-9379-7CA59A87F692}" type="slidenum">
              <a:rPr lang="en-US" sz="1200">
                <a:latin typeface="Calibri" pitchFamily="-72" charset="0"/>
              </a:rPr>
              <a:pPr algn="r"/>
              <a:t>8</a:t>
            </a:fld>
            <a:endParaRPr lang="en-US" sz="1200">
              <a:latin typeface="Calibri"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p:cNvSpPr>
          <p:nvPr>
            <p:ph type="sldImg"/>
          </p:nvPr>
        </p:nvSpPr>
        <p:spPr bwMode="auto">
          <a:noFill/>
          <a:ln>
            <a:solidFill>
              <a:srgbClr val="000000"/>
            </a:solidFill>
            <a:miter lim="800000"/>
            <a:headEnd/>
            <a:tailEnd/>
          </a:ln>
        </p:spPr>
      </p:sp>
      <p:sp>
        <p:nvSpPr>
          <p:cNvPr id="337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The Michigan Daily, November 2008, http://www.michigandaily.com/content/2008-11-17/cartoon-turning-blind-eye-underage-drinking</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67FA601-E37A-4047-BEE7-8358503EA96D}"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9F016-6251-422C-95C8-BEEA781350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865030-B2D7-459B-B895-DE0802D5A2BA}"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DDDB6A-AA42-4AF7-A87D-76E64D0B20F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545738-C84D-46DD-95B5-045325543A53}"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F27689-03FD-4F14-8C2E-94EEE2BC4D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B432F0-E164-413C-97B9-20F291690D77}"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575BAC-D630-4126-9E0A-608FB99A43A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9AB3BF-C904-43E1-8B47-1AF24CD5EA91}"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5E9BD-FCA1-417F-A6FA-691CBADC84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B666A3C-1888-4B57-B7D8-1351B21EEA47}"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205E90-D83D-492E-B501-663FDCDF3B8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19B90C-AAA6-483D-9DFC-173CC47281F0}" type="datetimeFigureOut">
              <a:rPr lang="en-US"/>
              <a:pPr>
                <a:defRPr/>
              </a:pPr>
              <a:t>7/8/14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96F4F5-AFD4-4135-A288-627EB249E93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27F12C-8268-4583-873C-2964486E88E4}" type="datetimeFigureOut">
              <a:rPr lang="en-US"/>
              <a:pPr>
                <a:defRPr/>
              </a:pPr>
              <a:t>7/8/14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EAE1CD-4A7D-47A8-98BC-75D35880E44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4FBF94-A61A-473F-89F3-7DE7BEAFFB44}" type="datetimeFigureOut">
              <a:rPr lang="en-US"/>
              <a:pPr>
                <a:defRPr/>
              </a:pPr>
              <a:t>7/8/14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1F139B1-91E8-49C2-831A-3BD818B4625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6B239F-EA50-4510-944E-C2374E567FF2}"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B23EB7-3A3B-4811-B460-E4E19C20EBE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9B15EE-5497-4841-BD6C-C8E634C29C28}"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ECDB46-A823-4B03-A962-904FB60EC7B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22E1B6F4-1DC2-4617-B91F-4CC86E30B6A8}" type="datetimeFigureOut">
              <a:rPr lang="en-US"/>
              <a:pPr>
                <a:defRPr/>
              </a:pPr>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99EC53E6-6CE9-439D-B54C-16F0BA9FD1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hyperlink" Target="mailto:JeanieM@spc.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dirty="0">
              <a:ea typeface="+mn-ea"/>
              <a:cs typeface="+mn-cs"/>
            </a:endParaRPr>
          </a:p>
        </p:txBody>
      </p:sp>
      <p:sp>
        <p:nvSpPr>
          <p:cNvPr id="14339" name="Title 1"/>
          <p:cNvSpPr>
            <a:spLocks noGrp="1"/>
          </p:cNvSpPr>
          <p:nvPr>
            <p:ph type="ctrTitle"/>
          </p:nvPr>
        </p:nvSpPr>
        <p:spPr>
          <a:xfrm>
            <a:off x="1143000" y="228600"/>
            <a:ext cx="6629400" cy="1600200"/>
          </a:xfrm>
        </p:spPr>
        <p:txBody>
          <a:bodyPr/>
          <a:lstStyle/>
          <a:p>
            <a:pPr eaLnBrk="1" hangingPunct="1"/>
            <a:r>
              <a:rPr lang="en-US" b="1" smtClean="0">
                <a:latin typeface="Cambria" pitchFamily="-72" charset="0"/>
              </a:rPr>
              <a:t>Restricting Access to Alcohol</a:t>
            </a:r>
            <a:endParaRPr lang="en-US" smtClean="0"/>
          </a:p>
        </p:txBody>
      </p:sp>
      <p:sp>
        <p:nvSpPr>
          <p:cNvPr id="14340" name="Text Box 4"/>
          <p:cNvSpPr txBox="1">
            <a:spLocks noChangeArrowheads="1"/>
          </p:cNvSpPr>
          <p:nvPr/>
        </p:nvSpPr>
        <p:spPr bwMode="auto">
          <a:xfrm>
            <a:off x="0" y="6461125"/>
            <a:ext cx="548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72" charset="0"/>
            </a:endParaRPr>
          </a:p>
        </p:txBody>
      </p:sp>
      <p:pic>
        <p:nvPicPr>
          <p:cNvPr id="14341" name="Picture 5"/>
          <p:cNvPicPr>
            <a:picLocks noChangeAspect="1" noChangeArrowheads="1"/>
          </p:cNvPicPr>
          <p:nvPr/>
        </p:nvPicPr>
        <p:blipFill>
          <a:blip r:embed="rId3"/>
          <a:srcRect/>
          <a:stretch>
            <a:fillRect/>
          </a:stretch>
        </p:blipFill>
        <p:spPr bwMode="auto">
          <a:xfrm>
            <a:off x="0" y="1905000"/>
            <a:ext cx="9144000" cy="49530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pPr eaLnBrk="1" hangingPunct="1"/>
            <a:r>
              <a:rPr lang="en-US" smtClean="0">
                <a:latin typeface="Cambria Bold" pitchFamily="-72" charset="0"/>
              </a:rPr>
              <a:t>How do we restrict access to alcohol?</a:t>
            </a:r>
            <a:endParaRPr lang="en-US" smtClean="0"/>
          </a:p>
        </p:txBody>
      </p:sp>
      <p:sp>
        <p:nvSpPr>
          <p:cNvPr id="34818" name="Content Placeholder 2"/>
          <p:cNvSpPr>
            <a:spLocks noGrp="1"/>
          </p:cNvSpPr>
          <p:nvPr>
            <p:ph idx="4294967295"/>
          </p:nvPr>
        </p:nvSpPr>
        <p:spPr/>
        <p:txBody>
          <a:bodyPr/>
          <a:lstStyle/>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Restrict hours of alcohol sales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Strengthen minimum age laws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Limit the amount of alcohol outlets</a:t>
            </a:r>
          </a:p>
          <a:p>
            <a:pPr eaLnBrk="1" hangingPunct="1">
              <a:lnSpc>
                <a:spcPct val="80000"/>
              </a:lnSpc>
              <a:buFont typeface="Wingdings" pitchFamily="-72" charset="2"/>
              <a:buChar char="ü"/>
            </a:pPr>
            <a:endParaRPr lang="en-US" sz="2800" smtClean="0">
              <a:latin typeface="Cambria" pitchFamily="-72" charset="0"/>
            </a:endParaRPr>
          </a:p>
          <a:p>
            <a:pPr eaLnBrk="1" hangingPunct="1">
              <a:lnSpc>
                <a:spcPct val="80000"/>
              </a:lnSpc>
              <a:buFont typeface="Wingdings" pitchFamily="-72" charset="2"/>
              <a:buChar char="ü"/>
            </a:pPr>
            <a:r>
              <a:rPr lang="en-US" sz="2800" smtClean="0">
                <a:latin typeface="Cambria" pitchFamily="-72" charset="0"/>
              </a:rPr>
              <a:t>Ban the use of alcohol at cultural events</a:t>
            </a: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mtClean="0">
                <a:latin typeface="Cambria Bold" pitchFamily="-72" charset="0"/>
              </a:rPr>
              <a:t>Restrict hours of alcohol sales!</a:t>
            </a:r>
            <a:endParaRPr lang="en-US" smtClean="0"/>
          </a:p>
        </p:txBody>
      </p:sp>
      <p:sp>
        <p:nvSpPr>
          <p:cNvPr id="36866" name="Content Placeholder 2"/>
          <p:cNvSpPr>
            <a:spLocks noGrp="1"/>
          </p:cNvSpPr>
          <p:nvPr>
            <p:ph idx="4294967295"/>
          </p:nvPr>
        </p:nvSpPr>
        <p:spPr/>
        <p:txBody>
          <a:bodyPr/>
          <a:lstStyle/>
          <a:p>
            <a:pPr eaLnBrk="1" hangingPunct="1">
              <a:lnSpc>
                <a:spcPct val="80000"/>
              </a:lnSpc>
              <a:buFontTx/>
              <a:buChar char="•"/>
            </a:pPr>
            <a:r>
              <a:rPr lang="en-US" sz="2800" smtClean="0">
                <a:latin typeface="Cambria" pitchFamily="-72" charset="0"/>
              </a:rPr>
              <a:t>Several studies have shown that limiting the hours of alcohol sales and the amount of alcohol stores can decrease violence, minimize underage drinking, and reduce crime</a:t>
            </a:r>
          </a:p>
          <a:p>
            <a:pPr lvl="1" eaLnBrk="1" hangingPunct="1">
              <a:lnSpc>
                <a:spcPct val="80000"/>
              </a:lnSpc>
              <a:buFontTx/>
              <a:buChar char="•"/>
            </a:pPr>
            <a:endParaRPr lang="en-US" sz="2400" smtClean="0">
              <a:latin typeface="Cambria" pitchFamily="-72" charset="0"/>
            </a:endParaRP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36868" name="Picture 4" descr="yassaghbira"/>
          <p:cNvPicPr>
            <a:picLocks noChangeAspect="1" noChangeArrowheads="1"/>
          </p:cNvPicPr>
          <p:nvPr/>
        </p:nvPicPr>
        <p:blipFill>
          <a:blip r:embed="rId3"/>
          <a:srcRect/>
          <a:stretch>
            <a:fillRect/>
          </a:stretch>
        </p:blipFill>
        <p:spPr bwMode="auto">
          <a:xfrm>
            <a:off x="1676400" y="3352800"/>
            <a:ext cx="5943600" cy="2971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p:txBody>
          <a:bodyPr/>
          <a:lstStyle/>
          <a:p>
            <a:pPr eaLnBrk="1" hangingPunct="1"/>
            <a:r>
              <a:rPr lang="en-US" smtClean="0">
                <a:latin typeface="Cambria Bold" pitchFamily="-72" charset="0"/>
              </a:rPr>
              <a:t>Fact!</a:t>
            </a:r>
            <a:endParaRPr lang="en-US" smtClean="0"/>
          </a:p>
        </p:txBody>
      </p:sp>
      <p:sp>
        <p:nvSpPr>
          <p:cNvPr id="55299" name="Content Placeholder 2"/>
          <p:cNvSpPr>
            <a:spLocks noGrp="1"/>
          </p:cNvSpPr>
          <p:nvPr>
            <p:ph idx="4294967295"/>
          </p:nvPr>
        </p:nvSpPr>
        <p:spPr/>
        <p:txBody>
          <a:bodyPr/>
          <a:lstStyle/>
          <a:p>
            <a:pPr eaLnBrk="1" hangingPunct="1">
              <a:lnSpc>
                <a:spcPct val="80000"/>
              </a:lnSpc>
              <a:buFontTx/>
              <a:buChar char="•"/>
            </a:pPr>
            <a:r>
              <a:rPr lang="en-US" smtClean="0">
                <a:latin typeface="Cambria" pitchFamily="-72" charset="0"/>
              </a:rPr>
              <a:t>In the United Kingdom allowing alcohol to be sold 24 hours a day led to more night-time alcohol-related emergency hospital admissions in a London Hospital.</a:t>
            </a:r>
            <a:endParaRPr lang="en-US" sz="2800" smtClean="0">
              <a:latin typeface="Cambria" pitchFamily="-72" charset="0"/>
            </a:endParaRP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55302" name="Picture 6" descr="hospital-emergency-sign-release"/>
          <p:cNvPicPr>
            <a:picLocks noChangeAspect="1" noChangeArrowheads="1"/>
          </p:cNvPicPr>
          <p:nvPr/>
        </p:nvPicPr>
        <p:blipFill>
          <a:blip r:embed="rId3"/>
          <a:srcRect/>
          <a:stretch>
            <a:fillRect/>
          </a:stretch>
        </p:blipFill>
        <p:spPr bwMode="auto">
          <a:xfrm>
            <a:off x="1828800" y="3581400"/>
            <a:ext cx="4545013" cy="25765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en-US" smtClean="0">
                <a:latin typeface="Cambria Bold" pitchFamily="-72" charset="0"/>
              </a:rPr>
              <a:t>Strengthen minimum age laws!</a:t>
            </a:r>
            <a:endParaRPr lang="en-US" smtClean="0"/>
          </a:p>
        </p:txBody>
      </p:sp>
      <p:sp>
        <p:nvSpPr>
          <p:cNvPr id="57347" name="Content Placeholder 2"/>
          <p:cNvSpPr>
            <a:spLocks noGrp="1"/>
          </p:cNvSpPr>
          <p:nvPr>
            <p:ph idx="4294967295"/>
          </p:nvPr>
        </p:nvSpPr>
        <p:spPr/>
        <p:txBody>
          <a:bodyPr/>
          <a:lstStyle/>
          <a:p>
            <a:pPr eaLnBrk="1" hangingPunct="1">
              <a:lnSpc>
                <a:spcPct val="80000"/>
              </a:lnSpc>
              <a:buFont typeface="Arial" pitchFamily="-72" charset="0"/>
              <a:buNone/>
            </a:pPr>
            <a:endParaRPr lang="en-US" sz="2400" smtClean="0">
              <a:solidFill>
                <a:schemeClr val="bg1"/>
              </a:solidFill>
              <a:latin typeface="Cambria" pitchFamily="-72" charset="0"/>
            </a:endParaRPr>
          </a:p>
          <a:p>
            <a:pPr eaLnBrk="1" hangingPunct="1">
              <a:lnSpc>
                <a:spcPct val="80000"/>
              </a:lnSpc>
            </a:pPr>
            <a:r>
              <a:rPr lang="en-US" sz="2800" smtClean="0">
                <a:latin typeface="Cambria" pitchFamily="-72" charset="0"/>
              </a:rPr>
              <a:t>Raising the drinking age greatly lowers death due to alcohol among young people and accidents and problems among youth. </a:t>
            </a: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mtClean="0">
                <a:latin typeface="Cambria Bold" pitchFamily="-72" charset="0"/>
              </a:rPr>
              <a:t>Fact!</a:t>
            </a:r>
            <a:endParaRPr lang="en-US" smtClean="0"/>
          </a:p>
        </p:txBody>
      </p:sp>
      <p:sp>
        <p:nvSpPr>
          <p:cNvPr id="38914" name="Content Placeholder 2"/>
          <p:cNvSpPr>
            <a:spLocks noGrp="1"/>
          </p:cNvSpPr>
          <p:nvPr>
            <p:ph idx="4294967295"/>
          </p:nvPr>
        </p:nvSpPr>
        <p:spPr/>
        <p:txBody>
          <a:bodyPr/>
          <a:lstStyle/>
          <a:p>
            <a:pPr eaLnBrk="1" hangingPunct="1">
              <a:lnSpc>
                <a:spcPct val="80000"/>
              </a:lnSpc>
              <a:buFontTx/>
              <a:buChar char="•"/>
            </a:pPr>
            <a:r>
              <a:rPr lang="en-US" smtClean="0">
                <a:latin typeface="Times New Roman" pitchFamily="-72" charset="0"/>
              </a:rPr>
              <a:t>A U.S. study showed that those who begin drinking in their teenage years are more likely to experience injuries due to alcohol (motor vehicle accidents, falls, burns, etc.) than those who begin drinking at a later age</a:t>
            </a:r>
          </a:p>
          <a:p>
            <a:pPr eaLnBrk="1" hangingPunct="1">
              <a:lnSpc>
                <a:spcPct val="80000"/>
              </a:lnSpc>
              <a:buFontTx/>
              <a:buChar char="•"/>
            </a:pP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p:txBody>
          <a:bodyPr/>
          <a:lstStyle/>
          <a:p>
            <a:pPr eaLnBrk="1" hangingPunct="1"/>
            <a:r>
              <a:rPr lang="en-US" smtClean="0">
                <a:latin typeface="Cambria Bold" pitchFamily="-72" charset="0"/>
              </a:rPr>
              <a:t>Limit the amount of alcohol outlets</a:t>
            </a:r>
            <a:endParaRPr lang="en-US" smtClean="0"/>
          </a:p>
        </p:txBody>
      </p:sp>
      <p:sp>
        <p:nvSpPr>
          <p:cNvPr id="59395" name="Content Placeholder 2"/>
          <p:cNvSpPr>
            <a:spLocks noGrp="1"/>
          </p:cNvSpPr>
          <p:nvPr>
            <p:ph idx="4294967295"/>
          </p:nvPr>
        </p:nvSpPr>
        <p:spPr/>
        <p:txBody>
          <a:bodyPr/>
          <a:lstStyle/>
          <a:p>
            <a:pPr eaLnBrk="1" hangingPunct="1">
              <a:lnSpc>
                <a:spcPct val="80000"/>
              </a:lnSpc>
              <a:buFont typeface="Arial" pitchFamily="-72" charset="0"/>
              <a:buNone/>
            </a:pPr>
            <a:endParaRPr lang="en-US" sz="2400" smtClean="0">
              <a:solidFill>
                <a:schemeClr val="bg1"/>
              </a:solidFill>
              <a:latin typeface="Cambria" pitchFamily="-72" charset="0"/>
            </a:endParaRPr>
          </a:p>
          <a:p>
            <a:pPr eaLnBrk="1" hangingPunct="1">
              <a:lnSpc>
                <a:spcPct val="80000"/>
              </a:lnSpc>
            </a:pPr>
            <a:r>
              <a:rPr lang="en-US" smtClean="0">
                <a:latin typeface="Cambria" pitchFamily="-72" charset="0"/>
              </a:rPr>
              <a:t>Research has also shown that the amount of alcohol stores is associated with more alcohol-related problems like drunk driving and violence.</a:t>
            </a:r>
            <a:r>
              <a:rPr lang="en-US" smtClean="0">
                <a:latin typeface="Times New Roman" pitchFamily="-72" charset="0"/>
              </a:rPr>
              <a:t> </a:t>
            </a: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59397" name="Picture 5" descr="Alcohol-fuelled-violence--001"/>
          <p:cNvPicPr>
            <a:picLocks noChangeAspect="1" noChangeArrowheads="1"/>
          </p:cNvPicPr>
          <p:nvPr/>
        </p:nvPicPr>
        <p:blipFill>
          <a:blip r:embed="rId3"/>
          <a:srcRect/>
          <a:stretch>
            <a:fillRect/>
          </a:stretch>
        </p:blipFill>
        <p:spPr bwMode="auto">
          <a:xfrm>
            <a:off x="4800600" y="3810000"/>
            <a:ext cx="4124325" cy="2474913"/>
          </a:xfrm>
          <a:prstGeom prst="rect">
            <a:avLst/>
          </a:prstGeom>
          <a:noFill/>
        </p:spPr>
      </p:pic>
      <p:pic>
        <p:nvPicPr>
          <p:cNvPr id="59398" name="Picture 6" descr="ebt"/>
          <p:cNvPicPr>
            <a:picLocks noChangeAspect="1" noChangeArrowheads="1"/>
          </p:cNvPicPr>
          <p:nvPr/>
        </p:nvPicPr>
        <p:blipFill>
          <a:blip r:embed="rId4"/>
          <a:srcRect/>
          <a:stretch>
            <a:fillRect/>
          </a:stretch>
        </p:blipFill>
        <p:spPr bwMode="auto">
          <a:xfrm>
            <a:off x="914400" y="3835400"/>
            <a:ext cx="3560763" cy="23844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p:txBody>
          <a:bodyPr/>
          <a:lstStyle/>
          <a:p>
            <a:pPr eaLnBrk="1" hangingPunct="1"/>
            <a:r>
              <a:rPr lang="en-US" smtClean="0">
                <a:latin typeface="Cambria Bold" pitchFamily="-72" charset="0"/>
              </a:rPr>
              <a:t>Ban the use of alcohol at cultural events!</a:t>
            </a:r>
            <a:endParaRPr lang="en-US" smtClean="0"/>
          </a:p>
        </p:txBody>
      </p:sp>
      <p:sp>
        <p:nvSpPr>
          <p:cNvPr id="61443" name="Content Placeholder 2"/>
          <p:cNvSpPr>
            <a:spLocks noGrp="1"/>
          </p:cNvSpPr>
          <p:nvPr>
            <p:ph idx="4294967295"/>
          </p:nvPr>
        </p:nvSpPr>
        <p:spPr/>
        <p:txBody>
          <a:bodyPr/>
          <a:lstStyle/>
          <a:p>
            <a:pPr eaLnBrk="1" hangingPunct="1">
              <a:lnSpc>
                <a:spcPct val="80000"/>
              </a:lnSpc>
              <a:buFontTx/>
              <a:buChar char="•"/>
            </a:pPr>
            <a:r>
              <a:rPr lang="en-US" smtClean="0">
                <a:latin typeface="Cambria" pitchFamily="-72" charset="0"/>
              </a:rPr>
              <a:t>Alcohol companies use sporting events to market to young people that attend. Research has linked the amount of alcohol marketing young people see to earlier and heavier drinking among young people</a:t>
            </a:r>
          </a:p>
          <a:p>
            <a:pPr eaLnBrk="1" hangingPunct="1">
              <a:lnSpc>
                <a:spcPct val="80000"/>
              </a:lnSpc>
              <a:buFontTx/>
              <a:buChar char="•"/>
            </a:pP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61446" name="Picture 6" descr="Alcohol-Sponsorship3"/>
          <p:cNvPicPr>
            <a:picLocks noChangeAspect="1" noChangeArrowheads="1"/>
          </p:cNvPicPr>
          <p:nvPr/>
        </p:nvPicPr>
        <p:blipFill>
          <a:blip r:embed="rId3"/>
          <a:srcRect/>
          <a:stretch>
            <a:fillRect/>
          </a:stretch>
        </p:blipFill>
        <p:spPr bwMode="auto">
          <a:xfrm>
            <a:off x="2057400" y="3810000"/>
            <a:ext cx="4495800" cy="26971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40962" name="Content Placeholder 2"/>
          <p:cNvSpPr>
            <a:spLocks noGrp="1"/>
          </p:cNvSpPr>
          <p:nvPr>
            <p:ph idx="1"/>
          </p:nvPr>
        </p:nvSpPr>
        <p:spPr/>
        <p:txBody>
          <a:bodyPr/>
          <a:lstStyle/>
          <a:p>
            <a:pPr eaLnBrk="1" hangingPunct="1">
              <a:buFontTx/>
              <a:buChar char="•"/>
            </a:pPr>
            <a:r>
              <a:rPr lang="en-US">
                <a:latin typeface="Cambria" pitchFamily="-72" charset="0"/>
              </a:rPr>
              <a:t>Policies on alcohol marketing are essential to control alcohol and lower alcohol-related harm. These policies will protect our youth from starting bad habits that can eventually lead to a future of terrible health</a:t>
            </a:r>
            <a:endParaRPr lang="en-US"/>
          </a:p>
          <a:p>
            <a:pPr eaLnBrk="1" hangingPunct="1">
              <a:buFontTx/>
              <a:buNone/>
            </a:pPr>
            <a:endParaRPr lang="en-US"/>
          </a:p>
          <a:p>
            <a:pPr eaLnBrk="1" hangingPunct="1">
              <a:buFont typeface="Arial" pitchFamily="-72" charset="0"/>
              <a:buNone/>
            </a:pPr>
            <a:endParaRPr lang="en-US"/>
          </a:p>
        </p:txBody>
      </p:sp>
      <p:pic>
        <p:nvPicPr>
          <p:cNvPr id="40963" name="Picture 1027"/>
          <p:cNvPicPr>
            <a:picLocks noChangeAspect="1" noChangeArrowheads="1"/>
          </p:cNvPicPr>
          <p:nvPr/>
        </p:nvPicPr>
        <p:blipFill>
          <a:blip r:embed="rId3"/>
          <a:srcRect/>
          <a:stretch>
            <a:fillRect/>
          </a:stretch>
        </p:blipFill>
        <p:spPr bwMode="auto">
          <a:xfrm>
            <a:off x="2438400" y="4191000"/>
            <a:ext cx="3657600" cy="2335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latin typeface="Cambria Bold" pitchFamily="-72" charset="0"/>
              </a:rPr>
              <a:t>What can </a:t>
            </a:r>
            <a:r>
              <a:rPr lang="en-US" i="1" smtClean="0">
                <a:latin typeface="Cambria Bold" pitchFamily="-72" charset="0"/>
              </a:rPr>
              <a:t>I</a:t>
            </a:r>
            <a:r>
              <a:rPr lang="en-US" smtClean="0">
                <a:latin typeface="Cambria Bold" pitchFamily="-72" charset="0"/>
              </a:rPr>
              <a:t> do?</a:t>
            </a:r>
            <a:endParaRPr lang="en-US" smtClean="0"/>
          </a:p>
        </p:txBody>
      </p:sp>
      <p:sp>
        <p:nvSpPr>
          <p:cNvPr id="45058" name="Content Placeholder 2"/>
          <p:cNvSpPr>
            <a:spLocks noGrp="1"/>
          </p:cNvSpPr>
          <p:nvPr>
            <p:ph idx="1"/>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45059" name="Text Box 1029"/>
          <p:cNvSpPr txBox="1">
            <a:spLocks noChangeArrowheads="1"/>
          </p:cNvSpPr>
          <p:nvPr/>
        </p:nvSpPr>
        <p:spPr bwMode="auto">
          <a:xfrm>
            <a:off x="323528" y="1330712"/>
            <a:ext cx="8447856" cy="4785926"/>
          </a:xfrm>
          <a:prstGeom prst="rect">
            <a:avLst/>
          </a:prstGeom>
          <a:noFill/>
          <a:ln w="9525">
            <a:noFill/>
            <a:miter lim="800000"/>
            <a:headEnd/>
            <a:tailEnd/>
          </a:ln>
        </p:spPr>
        <p:txBody>
          <a:bodyPr wrap="square">
            <a:prstTxWarp prst="textNoShape">
              <a:avLst/>
            </a:prstTxWarp>
            <a:spAutoFit/>
          </a:bodyPr>
          <a:lstStyle/>
          <a:p>
            <a:pPr marL="457200" lvl="3" indent="-457200">
              <a:spcAft>
                <a:spcPts val="1000"/>
              </a:spcAft>
              <a:buFont typeface="Wingdings" pitchFamily="-72" charset="2"/>
              <a:buChar char="q"/>
            </a:pPr>
            <a:r>
              <a:rPr lang="en-US" sz="2800" dirty="0" smtClean="0">
                <a:latin typeface="Cambria" pitchFamily="-72" charset="0"/>
              </a:rPr>
              <a:t>Talk </a:t>
            </a:r>
            <a:r>
              <a:rPr lang="en-US" sz="2800" dirty="0">
                <a:latin typeface="Cambria" pitchFamily="-72" charset="0"/>
              </a:rPr>
              <a:t>to people that are interested in taking action in your community</a:t>
            </a:r>
          </a:p>
          <a:p>
            <a:pPr marL="457200" lvl="3" indent="-457200">
              <a:spcAft>
                <a:spcPts val="1000"/>
              </a:spcAft>
              <a:buFont typeface="Wingdings" pitchFamily="-72" charset="2"/>
              <a:buChar char="q"/>
            </a:pPr>
            <a:r>
              <a:rPr lang="en-US" sz="2800" dirty="0" smtClean="0">
                <a:latin typeface="Cambria" pitchFamily="-72" charset="0"/>
              </a:rPr>
              <a:t>Reach </a:t>
            </a:r>
            <a:r>
              <a:rPr lang="en-US" sz="2800" dirty="0">
                <a:latin typeface="Cambria" pitchFamily="-72" charset="0"/>
              </a:rPr>
              <a:t>out to people in the public health sector or local government to address this concern</a:t>
            </a:r>
          </a:p>
          <a:p>
            <a:pPr marL="457200" lvl="3" indent="-457200">
              <a:spcAft>
                <a:spcPts val="1000"/>
              </a:spcAft>
              <a:buFont typeface="Wingdings" pitchFamily="-72" charset="2"/>
              <a:buChar char="q"/>
            </a:pPr>
            <a:r>
              <a:rPr lang="en-US" sz="2800" dirty="0" smtClean="0">
                <a:latin typeface="Cambria" pitchFamily="-72" charset="0"/>
              </a:rPr>
              <a:t>Put </a:t>
            </a:r>
            <a:r>
              <a:rPr lang="en-US" sz="2800" dirty="0">
                <a:latin typeface="Cambria" pitchFamily="-72" charset="0"/>
              </a:rPr>
              <a:t>together a project with a team/working group to help you speak at community meetings and with local government to help restrict access to alcohol</a:t>
            </a:r>
          </a:p>
          <a:p>
            <a:pPr marL="457200" lvl="3" indent="-457200">
              <a:spcAft>
                <a:spcPts val="1000"/>
              </a:spcAft>
              <a:buFont typeface="Wingdings" pitchFamily="-72" charset="2"/>
              <a:buChar char="q"/>
            </a:pPr>
            <a:r>
              <a:rPr lang="en-US" sz="2800" dirty="0" smtClean="0">
                <a:latin typeface="Cambria" pitchFamily="-72" charset="0"/>
              </a:rPr>
              <a:t>Talk </a:t>
            </a:r>
            <a:r>
              <a:rPr lang="en-US" sz="2800" dirty="0">
                <a:latin typeface="Cambria" pitchFamily="-72" charset="0"/>
              </a:rPr>
              <a:t>to businesses about the harmful affects of alcohol ads to our youth and encourage them to enforce laws on underage </a:t>
            </a:r>
            <a:r>
              <a:rPr lang="en-US" sz="2800" dirty="0" smtClean="0">
                <a:latin typeface="Cambria" pitchFamily="-72" charset="0"/>
              </a:rPr>
              <a:t>drinking</a:t>
            </a:r>
            <a:endParaRPr lang="en-US" u="sng" dirty="0">
              <a:latin typeface="Times New Roman"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p:txBody>
          <a:bodyPr/>
          <a:lstStyle/>
          <a:p>
            <a:pPr eaLnBrk="1" hangingPunct="1"/>
            <a:r>
              <a:rPr lang="en-US" smtClean="0">
                <a:latin typeface="Cambria Bold" pitchFamily="-72" charset="0"/>
              </a:rPr>
              <a:t>What can </a:t>
            </a:r>
            <a:r>
              <a:rPr lang="en-US" i="1" smtClean="0">
                <a:latin typeface="Cambria Bold" pitchFamily="-72" charset="0"/>
              </a:rPr>
              <a:t>churches </a:t>
            </a:r>
            <a:r>
              <a:rPr lang="en-US" smtClean="0">
                <a:latin typeface="Cambria Bold" pitchFamily="-72" charset="0"/>
              </a:rPr>
              <a:t>do?</a:t>
            </a:r>
            <a:endParaRPr lang="en-US" smtClean="0"/>
          </a:p>
        </p:txBody>
      </p:sp>
      <p:sp>
        <p:nvSpPr>
          <p:cNvPr id="47106" name="Content Placeholder 2"/>
          <p:cNvSpPr>
            <a:spLocks noGrp="1"/>
          </p:cNvSpPr>
          <p:nvPr>
            <p:ph idx="4294967295"/>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47107" name="Text Box 4"/>
          <p:cNvSpPr txBox="1">
            <a:spLocks noChangeArrowheads="1"/>
          </p:cNvSpPr>
          <p:nvPr/>
        </p:nvSpPr>
        <p:spPr bwMode="auto">
          <a:xfrm>
            <a:off x="467544" y="1447800"/>
            <a:ext cx="8371656" cy="4355038"/>
          </a:xfrm>
          <a:prstGeom prst="rect">
            <a:avLst/>
          </a:prstGeom>
          <a:noFill/>
          <a:ln w="9525">
            <a:noFill/>
            <a:miter lim="800000"/>
            <a:headEnd/>
            <a:tailEnd/>
          </a:ln>
        </p:spPr>
        <p:txBody>
          <a:bodyPr wrap="square">
            <a:prstTxWarp prst="textNoShape">
              <a:avLst/>
            </a:prstTxWarp>
            <a:spAutoFit/>
          </a:bodyPr>
          <a:lstStyle/>
          <a:p>
            <a:pPr marL="457200" lvl="2" indent="-457200">
              <a:spcAft>
                <a:spcPts val="1000"/>
              </a:spcAft>
              <a:buFont typeface="Wingdings" pitchFamily="-72" charset="2"/>
              <a:buChar char="q"/>
            </a:pPr>
            <a:r>
              <a:rPr lang="en-US" sz="2800" dirty="0" smtClean="0">
                <a:latin typeface="Cambria" pitchFamily="-72" charset="0"/>
              </a:rPr>
              <a:t>Encourage </a:t>
            </a:r>
            <a:r>
              <a:rPr lang="en-US" sz="2800" dirty="0">
                <a:latin typeface="Cambria" pitchFamily="-72" charset="0"/>
              </a:rPr>
              <a:t>youth to involve themselves in church activities</a:t>
            </a:r>
          </a:p>
          <a:p>
            <a:pPr marL="457200" lvl="2" indent="-457200">
              <a:spcAft>
                <a:spcPts val="1000"/>
              </a:spcAft>
              <a:buFont typeface="Wingdings" pitchFamily="-72" charset="2"/>
              <a:buChar char="q"/>
            </a:pPr>
            <a:r>
              <a:rPr lang="en-US" sz="2800" dirty="0" smtClean="0">
                <a:latin typeface="Cambria" pitchFamily="-72" charset="0"/>
              </a:rPr>
              <a:t>Educate </a:t>
            </a:r>
            <a:r>
              <a:rPr lang="en-US" sz="2800" dirty="0">
                <a:latin typeface="Cambria" pitchFamily="-72" charset="0"/>
              </a:rPr>
              <a:t>your community about the harmful effects of alcohol and the problems it can have on young people</a:t>
            </a:r>
          </a:p>
          <a:p>
            <a:pPr marL="457200" lvl="2" indent="-457200">
              <a:spcAft>
                <a:spcPts val="1000"/>
              </a:spcAft>
              <a:buFont typeface="Wingdings" pitchFamily="-72" charset="2"/>
              <a:buChar char="q"/>
            </a:pPr>
            <a:r>
              <a:rPr lang="en-US" sz="2800" dirty="0" smtClean="0">
                <a:latin typeface="Cambria" pitchFamily="-72" charset="0"/>
              </a:rPr>
              <a:t>Support </a:t>
            </a:r>
            <a:r>
              <a:rPr lang="en-US" sz="2800" dirty="0">
                <a:latin typeface="Cambria" pitchFamily="-72" charset="0"/>
              </a:rPr>
              <a:t>those who are struggling with alcohol problems</a:t>
            </a:r>
          </a:p>
          <a:p>
            <a:pPr marL="457200" lvl="2" indent="-457200">
              <a:spcAft>
                <a:spcPts val="1000"/>
              </a:spcAft>
              <a:buFont typeface="Wingdings" pitchFamily="-72" charset="2"/>
              <a:buChar char="q"/>
            </a:pPr>
            <a:r>
              <a:rPr lang="en-US" sz="2800" dirty="0" smtClean="0">
                <a:latin typeface="Cambria" pitchFamily="-72" charset="0"/>
              </a:rPr>
              <a:t>Ban </a:t>
            </a:r>
            <a:r>
              <a:rPr lang="en-US" sz="2800" dirty="0">
                <a:latin typeface="Cambria" pitchFamily="-72" charset="0"/>
              </a:rPr>
              <a:t>alcohol at church related events and condemn underage </a:t>
            </a:r>
            <a:r>
              <a:rPr lang="en-US" sz="2800" dirty="0" smtClean="0">
                <a:latin typeface="Cambria" pitchFamily="-72" charset="0"/>
              </a:rPr>
              <a:t>drinking</a:t>
            </a:r>
            <a:endParaRPr lang="en-US" b="1" u="sng" dirty="0">
              <a:latin typeface="Times New Roman"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304800"/>
            <a:ext cx="8229600" cy="1295400"/>
          </a:xfrm>
        </p:spPr>
        <p:txBody>
          <a:bodyPr/>
          <a:lstStyle/>
          <a:p>
            <a:pPr eaLnBrk="1" hangingPunct="1"/>
            <a:r>
              <a:rPr lang="en-US" sz="4800" b="1" smtClean="0">
                <a:latin typeface="Cambria Bold" pitchFamily="-72" charset="0"/>
              </a:rPr>
              <a:t>Background</a:t>
            </a:r>
            <a:endParaRPr lang="en-US" sz="3600" smtClean="0"/>
          </a:p>
        </p:txBody>
      </p:sp>
      <p:sp>
        <p:nvSpPr>
          <p:cNvPr id="16386" name="Content Placeholder 2"/>
          <p:cNvSpPr>
            <a:spLocks noGrp="1"/>
          </p:cNvSpPr>
          <p:nvPr>
            <p:ph sz="half" idx="1"/>
          </p:nvPr>
        </p:nvSpPr>
        <p:spPr>
          <a:xfrm>
            <a:off x="381000" y="2590800"/>
            <a:ext cx="4191000" cy="3230563"/>
          </a:xfrm>
        </p:spPr>
        <p:txBody>
          <a:bodyPr/>
          <a:lstStyle/>
          <a:p>
            <a:pPr marL="342900" lvl="1" indent="-342900" eaLnBrk="1" hangingPunct="1">
              <a:buFont typeface="Wingdings" pitchFamily="-72" charset="2"/>
              <a:buChar char="Ø"/>
            </a:pPr>
            <a:r>
              <a:rPr lang="en-US" sz="2600" dirty="0" smtClean="0">
                <a:latin typeface="Cambria" pitchFamily="-72" charset="0"/>
              </a:rPr>
              <a:t>Injuries</a:t>
            </a:r>
          </a:p>
          <a:p>
            <a:pPr marL="342900" lvl="1" indent="-342900" eaLnBrk="1" hangingPunct="1">
              <a:buFont typeface="Wingdings" pitchFamily="-72" charset="2"/>
              <a:buChar char="Ø"/>
            </a:pPr>
            <a:r>
              <a:rPr lang="en-US" sz="2600" dirty="0" smtClean="0">
                <a:latin typeface="Cambria" pitchFamily="-72" charset="0"/>
              </a:rPr>
              <a:t>Liver </a:t>
            </a:r>
            <a:r>
              <a:rPr lang="en-US" sz="2600" dirty="0" smtClean="0">
                <a:latin typeface="Cambria" pitchFamily="-72" charset="0"/>
              </a:rPr>
              <a:t>diseases</a:t>
            </a:r>
            <a:endParaRPr lang="en-US" sz="2600" dirty="0" smtClean="0">
              <a:latin typeface="Cambria" pitchFamily="-72" charset="0"/>
            </a:endParaRPr>
          </a:p>
          <a:p>
            <a:pPr marL="342900" lvl="1" indent="-342900" eaLnBrk="1" hangingPunct="1">
              <a:buFont typeface="Wingdings" pitchFamily="-72" charset="2"/>
              <a:buChar char="Ø"/>
            </a:pPr>
            <a:r>
              <a:rPr lang="en-US" sz="2600" dirty="0">
                <a:latin typeface="Cambria" pitchFamily="-72" charset="0"/>
              </a:rPr>
              <a:t>C</a:t>
            </a:r>
            <a:r>
              <a:rPr lang="en-US" sz="2600" dirty="0" smtClean="0">
                <a:latin typeface="Cambria" pitchFamily="-72" charset="0"/>
              </a:rPr>
              <a:t>ancers</a:t>
            </a:r>
            <a:endParaRPr lang="en-US" sz="2600" dirty="0">
              <a:latin typeface="Cambria" pitchFamily="-72" charset="0"/>
            </a:endParaRPr>
          </a:p>
          <a:p>
            <a:pPr marL="342900" lvl="1" indent="-342900" eaLnBrk="1" hangingPunct="1">
              <a:buFont typeface="Wingdings" pitchFamily="-72" charset="2"/>
              <a:buChar char="Ø"/>
            </a:pPr>
            <a:r>
              <a:rPr lang="en-US" sz="2600" dirty="0" smtClean="0">
                <a:latin typeface="Cambria" pitchFamily="-72" charset="0"/>
              </a:rPr>
              <a:t>Heart</a:t>
            </a:r>
            <a:r>
              <a:rPr lang="en-US" sz="2600" dirty="0" smtClean="0">
                <a:latin typeface="Cambria" pitchFamily="-72" charset="0"/>
              </a:rPr>
              <a:t> </a:t>
            </a:r>
            <a:r>
              <a:rPr lang="en-US" sz="2600" dirty="0" smtClean="0">
                <a:latin typeface="Cambria" pitchFamily="-72" charset="0"/>
              </a:rPr>
              <a:t>diseases</a:t>
            </a:r>
          </a:p>
          <a:p>
            <a:pPr marL="342900" lvl="1" indent="-342900" eaLnBrk="1" hangingPunct="1">
              <a:buFont typeface="Wingdings" pitchFamily="-72" charset="2"/>
              <a:buChar char="Ø"/>
            </a:pPr>
            <a:r>
              <a:rPr lang="en-US" sz="2600" dirty="0" smtClean="0">
                <a:latin typeface="Cambria" pitchFamily="-72" charset="0"/>
              </a:rPr>
              <a:t>Premature deaths</a:t>
            </a:r>
          </a:p>
          <a:p>
            <a:pPr marL="342900" lvl="1" indent="-342900" eaLnBrk="1" hangingPunct="1">
              <a:buFont typeface="Wingdings" pitchFamily="-72" charset="2"/>
              <a:buChar char="Ø"/>
            </a:pPr>
            <a:r>
              <a:rPr lang="en-US" sz="2600" dirty="0">
                <a:latin typeface="Cambria" pitchFamily="-72" charset="0"/>
              </a:rPr>
              <a:t>Poverty</a:t>
            </a:r>
          </a:p>
          <a:p>
            <a:pPr marL="342900" lvl="1" indent="-342900" eaLnBrk="1" hangingPunct="1">
              <a:buFont typeface="Wingdings" pitchFamily="-72" charset="2"/>
              <a:buChar char="Ø"/>
            </a:pPr>
            <a:r>
              <a:rPr lang="en-US" sz="2600" dirty="0">
                <a:latin typeface="Cambria" pitchFamily="-72" charset="0"/>
              </a:rPr>
              <a:t>Family and partner violence</a:t>
            </a:r>
            <a:endParaRPr lang="en-US" dirty="0"/>
          </a:p>
          <a:p>
            <a:pPr eaLnBrk="1" hangingPunct="1"/>
            <a:endParaRPr lang="en-US" dirty="0"/>
          </a:p>
        </p:txBody>
      </p:sp>
      <p:sp>
        <p:nvSpPr>
          <p:cNvPr id="16387" name="Content Placeholder 3"/>
          <p:cNvSpPr>
            <a:spLocks noGrp="1"/>
          </p:cNvSpPr>
          <p:nvPr>
            <p:ph sz="half" idx="2"/>
          </p:nvPr>
        </p:nvSpPr>
        <p:spPr>
          <a:xfrm>
            <a:off x="4648200" y="2590800"/>
            <a:ext cx="4267200" cy="3459163"/>
          </a:xfrm>
        </p:spPr>
        <p:txBody>
          <a:bodyPr/>
          <a:lstStyle/>
          <a:p>
            <a:pPr marL="342900" lvl="1" indent="-342900" eaLnBrk="1" hangingPunct="1">
              <a:buFont typeface="Wingdings" pitchFamily="-72" charset="2"/>
              <a:buChar char="Ø"/>
            </a:pPr>
            <a:r>
              <a:rPr lang="en-US" sz="2600" smtClean="0">
                <a:latin typeface="Cambria" pitchFamily="-72" charset="0"/>
              </a:rPr>
              <a:t>Poor social acceptance</a:t>
            </a:r>
          </a:p>
          <a:p>
            <a:pPr marL="342900" lvl="1" indent="-342900" eaLnBrk="1" hangingPunct="1">
              <a:buFont typeface="Wingdings" pitchFamily="-72" charset="2"/>
              <a:buChar char="Ø"/>
            </a:pPr>
            <a:r>
              <a:rPr lang="en-US" sz="2600">
                <a:latin typeface="Cambria" pitchFamily="-72" charset="0"/>
              </a:rPr>
              <a:t>V</a:t>
            </a:r>
            <a:r>
              <a:rPr lang="en-US" sz="2600" smtClean="0">
                <a:latin typeface="Cambria" pitchFamily="-72" charset="0"/>
              </a:rPr>
              <a:t>iolence</a:t>
            </a:r>
          </a:p>
          <a:p>
            <a:pPr marL="342900" lvl="1" indent="-342900" eaLnBrk="1" hangingPunct="1">
              <a:buFont typeface="Wingdings" pitchFamily="-72" charset="2"/>
              <a:buChar char="Ø"/>
            </a:pPr>
            <a:r>
              <a:rPr lang="en-US" sz="2600" smtClean="0">
                <a:latin typeface="Cambria" pitchFamily="-72" charset="0"/>
              </a:rPr>
              <a:t>Crime</a:t>
            </a:r>
          </a:p>
          <a:p>
            <a:pPr marL="342900" lvl="1" indent="-342900" eaLnBrk="1" hangingPunct="1">
              <a:buFont typeface="Wingdings" pitchFamily="-72" charset="2"/>
              <a:buChar char="Ø"/>
            </a:pPr>
            <a:r>
              <a:rPr lang="en-US" sz="2600">
                <a:latin typeface="Cambria" pitchFamily="-72" charset="0"/>
              </a:rPr>
              <a:t>T</a:t>
            </a:r>
            <a:r>
              <a:rPr lang="en-US" sz="2600" smtClean="0">
                <a:latin typeface="Cambria" pitchFamily="-72" charset="0"/>
              </a:rPr>
              <a:t>raffic accidents</a:t>
            </a:r>
          </a:p>
          <a:p>
            <a:pPr marL="342900" lvl="1" indent="-342900" eaLnBrk="1" hangingPunct="1">
              <a:buFont typeface="Wingdings" pitchFamily="-72" charset="2"/>
              <a:buChar char="Ø"/>
            </a:pPr>
            <a:r>
              <a:rPr lang="en-US" sz="2600" smtClean="0">
                <a:latin typeface="Cambria" pitchFamily="-72" charset="0"/>
              </a:rPr>
              <a:t>Abuse</a:t>
            </a:r>
          </a:p>
          <a:p>
            <a:pPr marL="342900" lvl="1" indent="-342900" eaLnBrk="1" hangingPunct="1">
              <a:buFont typeface="Wingdings" pitchFamily="-72" charset="2"/>
              <a:buChar char="Ø"/>
            </a:pPr>
            <a:r>
              <a:rPr lang="en-US" sz="2600">
                <a:latin typeface="Cambria" pitchFamily="-72" charset="0"/>
              </a:rPr>
              <a:t>L</a:t>
            </a:r>
            <a:r>
              <a:rPr lang="en-US" sz="2600" smtClean="0">
                <a:latin typeface="Cambria" pitchFamily="-72" charset="0"/>
              </a:rPr>
              <a:t>oss of work</a:t>
            </a:r>
            <a:endParaRPr lang="en-US" smtClean="0"/>
          </a:p>
          <a:p>
            <a:pPr marL="342900" lvl="1" indent="-342900" eaLnBrk="1" hangingPunct="1">
              <a:buFont typeface="Arial" pitchFamily="-72" charset="0"/>
              <a:buChar char="•"/>
            </a:pPr>
            <a:endParaRPr lang="en-US" smtClean="0"/>
          </a:p>
        </p:txBody>
      </p:sp>
      <p:sp>
        <p:nvSpPr>
          <p:cNvPr id="16388" name="Rectangle 4"/>
          <p:cNvSpPr>
            <a:spLocks noChangeArrowheads="1"/>
          </p:cNvSpPr>
          <p:nvPr/>
        </p:nvSpPr>
        <p:spPr bwMode="auto">
          <a:xfrm>
            <a:off x="457200" y="1905000"/>
            <a:ext cx="8001000" cy="579438"/>
          </a:xfrm>
          <a:prstGeom prst="rect">
            <a:avLst/>
          </a:prstGeom>
          <a:noFill/>
          <a:ln w="9525">
            <a:noFill/>
            <a:miter lim="800000"/>
            <a:headEnd/>
            <a:tailEnd/>
          </a:ln>
        </p:spPr>
        <p:txBody>
          <a:bodyPr>
            <a:prstTxWarp prst="textNoShape">
              <a:avLst/>
            </a:prstTxWarp>
            <a:spAutoFit/>
          </a:bodyPr>
          <a:lstStyle/>
          <a:p>
            <a:r>
              <a:rPr lang="en-US" sz="3200">
                <a:latin typeface="Cambria" pitchFamily="-72" charset="0"/>
              </a:rPr>
              <a:t>Misuse and abuse of alcohol can lead to:</a:t>
            </a:r>
            <a:endParaRPr lang="en-US" sz="30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p:txBody>
          <a:bodyPr/>
          <a:lstStyle/>
          <a:p>
            <a:pPr eaLnBrk="1" hangingPunct="1"/>
            <a:r>
              <a:rPr lang="en-US" smtClean="0">
                <a:latin typeface="Cambria Bold" pitchFamily="-72" charset="0"/>
              </a:rPr>
              <a:t>What can </a:t>
            </a:r>
            <a:r>
              <a:rPr lang="en-US" i="1" smtClean="0">
                <a:latin typeface="Cambria Bold" pitchFamily="-72" charset="0"/>
              </a:rPr>
              <a:t>schools</a:t>
            </a:r>
            <a:r>
              <a:rPr lang="en-US" smtClean="0">
                <a:latin typeface="Cambria Bold" pitchFamily="-72" charset="0"/>
              </a:rPr>
              <a:t> do?</a:t>
            </a:r>
            <a:endParaRPr lang="en-US" smtClean="0"/>
          </a:p>
        </p:txBody>
      </p:sp>
      <p:sp>
        <p:nvSpPr>
          <p:cNvPr id="49154" name="Content Placeholder 2"/>
          <p:cNvSpPr>
            <a:spLocks noGrp="1"/>
          </p:cNvSpPr>
          <p:nvPr>
            <p:ph idx="4294967295"/>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49155" name="Text Box 4"/>
          <p:cNvSpPr txBox="1">
            <a:spLocks noChangeArrowheads="1"/>
          </p:cNvSpPr>
          <p:nvPr/>
        </p:nvSpPr>
        <p:spPr bwMode="auto">
          <a:xfrm>
            <a:off x="539552" y="1752600"/>
            <a:ext cx="7992888" cy="4355038"/>
          </a:xfrm>
          <a:prstGeom prst="rect">
            <a:avLst/>
          </a:prstGeom>
          <a:noFill/>
          <a:ln w="9525">
            <a:noFill/>
            <a:miter lim="800000"/>
            <a:headEnd/>
            <a:tailEnd/>
          </a:ln>
        </p:spPr>
        <p:txBody>
          <a:bodyPr wrap="square">
            <a:prstTxWarp prst="textNoShape">
              <a:avLst/>
            </a:prstTxWarp>
            <a:spAutoFit/>
          </a:bodyPr>
          <a:lstStyle/>
          <a:p>
            <a:pPr marL="457200" lvl="3" indent="-457200">
              <a:spcAft>
                <a:spcPts val="1000"/>
              </a:spcAft>
              <a:buFont typeface="Wingdings" pitchFamily="-72" charset="2"/>
              <a:buChar char="q"/>
            </a:pPr>
            <a:r>
              <a:rPr lang="en-US" sz="2800" dirty="0" smtClean="0">
                <a:latin typeface="Cambria" pitchFamily="-72" charset="0"/>
              </a:rPr>
              <a:t>Educate </a:t>
            </a:r>
            <a:r>
              <a:rPr lang="en-US" sz="2800" dirty="0">
                <a:latin typeface="Cambria" pitchFamily="-72" charset="0"/>
              </a:rPr>
              <a:t>youth about the harmful effects of alcohol</a:t>
            </a:r>
          </a:p>
          <a:p>
            <a:pPr marL="457200" lvl="3" indent="-457200">
              <a:spcAft>
                <a:spcPts val="1000"/>
              </a:spcAft>
              <a:buFont typeface="Wingdings" pitchFamily="-72" charset="2"/>
              <a:buChar char="q"/>
            </a:pPr>
            <a:r>
              <a:rPr lang="en-US" sz="2800" dirty="0" smtClean="0">
                <a:latin typeface="Cambria" pitchFamily="-72" charset="0"/>
              </a:rPr>
              <a:t>Enforce </a:t>
            </a:r>
            <a:r>
              <a:rPr lang="en-US" sz="2800" dirty="0">
                <a:latin typeface="Cambria" pitchFamily="-72" charset="0"/>
              </a:rPr>
              <a:t>rules about drinking at school and prohibit underage drinking</a:t>
            </a:r>
          </a:p>
          <a:p>
            <a:pPr marL="457200" lvl="3" indent="-457200">
              <a:spcAft>
                <a:spcPts val="1000"/>
              </a:spcAft>
              <a:buFont typeface="Wingdings" pitchFamily="-72" charset="2"/>
              <a:buChar char="q"/>
            </a:pPr>
            <a:r>
              <a:rPr lang="en-US" sz="2800" dirty="0" smtClean="0">
                <a:latin typeface="Cambria" pitchFamily="-72" charset="0"/>
              </a:rPr>
              <a:t>Promote </a:t>
            </a:r>
            <a:r>
              <a:rPr lang="en-US" sz="2800" dirty="0">
                <a:latin typeface="Cambria" pitchFamily="-72" charset="0"/>
              </a:rPr>
              <a:t>activities or a week of awareness to discuss the harmful problems and effects of drinking</a:t>
            </a:r>
          </a:p>
          <a:p>
            <a:pPr marL="457200" lvl="3" indent="-457200">
              <a:spcAft>
                <a:spcPts val="1000"/>
              </a:spcAft>
              <a:buFont typeface="Wingdings" pitchFamily="-72" charset="2"/>
              <a:buChar char="q"/>
            </a:pPr>
            <a:r>
              <a:rPr lang="en-US" sz="2800" dirty="0" smtClean="0">
                <a:latin typeface="Cambria" pitchFamily="-72" charset="0"/>
              </a:rPr>
              <a:t>Ban </a:t>
            </a:r>
            <a:r>
              <a:rPr lang="en-US" sz="2800" dirty="0">
                <a:latin typeface="Cambria" pitchFamily="-72" charset="0"/>
              </a:rPr>
              <a:t>alcohol at school events and other school </a:t>
            </a:r>
            <a:r>
              <a:rPr lang="en-US" sz="2800" dirty="0" smtClean="0">
                <a:latin typeface="Cambria" pitchFamily="-72" charset="0"/>
              </a:rPr>
              <a:t>activities</a:t>
            </a:r>
            <a:endParaRPr lang="en-US" dirty="0">
              <a:solidFill>
                <a:schemeClr val="bg1"/>
              </a:solidFill>
              <a:latin typeface="Times New Roman"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lstStyle/>
          <a:p>
            <a:pPr eaLnBrk="1" hangingPunct="1"/>
            <a:r>
              <a:rPr lang="en-US" smtClean="0">
                <a:latin typeface="Cambria Bold" pitchFamily="-72" charset="0"/>
              </a:rPr>
              <a:t>What can </a:t>
            </a:r>
            <a:r>
              <a:rPr lang="en-US" i="1" smtClean="0">
                <a:latin typeface="Cambria Bold" pitchFamily="-72" charset="0"/>
              </a:rPr>
              <a:t>communities</a:t>
            </a:r>
            <a:r>
              <a:rPr lang="en-US" smtClean="0">
                <a:latin typeface="Cambria Bold" pitchFamily="-72" charset="0"/>
              </a:rPr>
              <a:t> do?</a:t>
            </a:r>
            <a:endParaRPr lang="en-US" smtClean="0"/>
          </a:p>
        </p:txBody>
      </p:sp>
      <p:sp>
        <p:nvSpPr>
          <p:cNvPr id="51202" name="Content Placeholder 2"/>
          <p:cNvSpPr>
            <a:spLocks noGrp="1"/>
          </p:cNvSpPr>
          <p:nvPr>
            <p:ph idx="4294967295"/>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51203" name="Text Box 4"/>
          <p:cNvSpPr txBox="1">
            <a:spLocks noChangeArrowheads="1"/>
          </p:cNvSpPr>
          <p:nvPr/>
        </p:nvSpPr>
        <p:spPr bwMode="auto">
          <a:xfrm>
            <a:off x="395536" y="1447800"/>
            <a:ext cx="8280920" cy="5165517"/>
          </a:xfrm>
          <a:prstGeom prst="rect">
            <a:avLst/>
          </a:prstGeom>
          <a:noFill/>
          <a:ln w="9525">
            <a:noFill/>
            <a:miter lim="800000"/>
            <a:headEnd/>
            <a:tailEnd/>
          </a:ln>
        </p:spPr>
        <p:txBody>
          <a:bodyPr wrap="square">
            <a:prstTxWarp prst="textNoShape">
              <a:avLst/>
            </a:prstTxWarp>
            <a:spAutoFit/>
          </a:bodyPr>
          <a:lstStyle/>
          <a:p>
            <a:pPr marL="457200" lvl="3" indent="-457200">
              <a:spcAft>
                <a:spcPts val="1000"/>
              </a:spcAft>
              <a:buFont typeface="Wingdings" pitchFamily="-72" charset="2"/>
              <a:buChar char="q"/>
            </a:pPr>
            <a:r>
              <a:rPr lang="en-US" dirty="0" smtClean="0">
                <a:latin typeface="Cambria" pitchFamily="-72" charset="0"/>
              </a:rPr>
              <a:t>Talk </a:t>
            </a:r>
            <a:r>
              <a:rPr lang="en-US" dirty="0">
                <a:latin typeface="Cambria" pitchFamily="-72" charset="0"/>
              </a:rPr>
              <a:t>to businesses in your community about limiting the number of alcohol ads in their windows</a:t>
            </a:r>
          </a:p>
          <a:p>
            <a:pPr marL="457200" lvl="3" indent="-457200">
              <a:spcAft>
                <a:spcPts val="1000"/>
              </a:spcAft>
              <a:buFont typeface="Wingdings" pitchFamily="-72" charset="2"/>
              <a:buChar char="q"/>
            </a:pPr>
            <a:r>
              <a:rPr lang="en-US" dirty="0" smtClean="0">
                <a:latin typeface="Cambria" pitchFamily="-72" charset="0"/>
              </a:rPr>
              <a:t>Strictly </a:t>
            </a:r>
            <a:r>
              <a:rPr lang="en-US" dirty="0">
                <a:latin typeface="Cambria" pitchFamily="-72" charset="0"/>
              </a:rPr>
              <a:t>enforce drinking laws</a:t>
            </a:r>
          </a:p>
          <a:p>
            <a:pPr marL="457200" lvl="3" indent="-457200">
              <a:spcAft>
                <a:spcPts val="1000"/>
              </a:spcAft>
              <a:buFont typeface="Wingdings" pitchFamily="-72" charset="2"/>
              <a:buChar char="q"/>
            </a:pPr>
            <a:r>
              <a:rPr lang="en-US" dirty="0" smtClean="0">
                <a:latin typeface="Cambria" pitchFamily="-72" charset="0"/>
              </a:rPr>
              <a:t>Initiate </a:t>
            </a:r>
            <a:r>
              <a:rPr lang="en-US" dirty="0">
                <a:latin typeface="Cambria" pitchFamily="-72" charset="0"/>
              </a:rPr>
              <a:t>alcohol free events and ban alcohol at community gatherings and activities</a:t>
            </a:r>
          </a:p>
          <a:p>
            <a:pPr marL="457200" lvl="3" indent="-457200">
              <a:spcAft>
                <a:spcPts val="1000"/>
              </a:spcAft>
              <a:buFont typeface="Wingdings" pitchFamily="-72" charset="2"/>
              <a:buChar char="q"/>
            </a:pPr>
            <a:r>
              <a:rPr lang="en-US" dirty="0" smtClean="0">
                <a:latin typeface="Cambria" pitchFamily="-72" charset="0"/>
              </a:rPr>
              <a:t>Investigate </a:t>
            </a:r>
            <a:r>
              <a:rPr lang="en-US" dirty="0">
                <a:latin typeface="Cambria" pitchFamily="-72" charset="0"/>
              </a:rPr>
              <a:t>alcohol harms in your community and collect information</a:t>
            </a:r>
          </a:p>
          <a:p>
            <a:pPr marL="457200" lvl="3" indent="-457200">
              <a:spcAft>
                <a:spcPts val="1000"/>
              </a:spcAft>
              <a:buFont typeface="Wingdings" pitchFamily="-72" charset="2"/>
              <a:buChar char="q"/>
            </a:pPr>
            <a:r>
              <a:rPr lang="en-US" dirty="0" smtClean="0">
                <a:latin typeface="Cambria" pitchFamily="-72" charset="0"/>
              </a:rPr>
              <a:t>Call </a:t>
            </a:r>
            <a:r>
              <a:rPr lang="en-US" dirty="0">
                <a:latin typeface="Cambria" pitchFamily="-72" charset="0"/>
              </a:rPr>
              <a:t>a community meeting with people in your community who can help reduce alcohol harms </a:t>
            </a:r>
          </a:p>
          <a:p>
            <a:pPr marL="457200" lvl="3" indent="-457200">
              <a:spcAft>
                <a:spcPts val="1000"/>
              </a:spcAft>
              <a:buFont typeface="Wingdings" pitchFamily="-72" charset="2"/>
              <a:buChar char="q"/>
            </a:pPr>
            <a:r>
              <a:rPr lang="en-US" dirty="0" smtClean="0">
                <a:latin typeface="Cambria" pitchFamily="-72" charset="0"/>
              </a:rPr>
              <a:t>Work </a:t>
            </a:r>
            <a:r>
              <a:rPr lang="en-US" dirty="0">
                <a:latin typeface="Cambria" pitchFamily="-72" charset="0"/>
              </a:rPr>
              <a:t>together and contact local government to ask them to help enforce policies to that will help restrict access to </a:t>
            </a:r>
            <a:r>
              <a:rPr lang="en-US" dirty="0" smtClean="0">
                <a:latin typeface="Cambria" pitchFamily="-72" charset="0"/>
              </a:rPr>
              <a:t>alcohol</a:t>
            </a:r>
            <a:endParaRPr lang="en-US" sz="1800" b="1" u="sng" dirty="0">
              <a:solidFill>
                <a:schemeClr val="bg1"/>
              </a:solidFill>
              <a:latin typeface="Times New Roman"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en-US" smtClean="0">
                <a:latin typeface="Cambria Bold" pitchFamily="-72" charset="0"/>
              </a:rPr>
              <a:t>Who can I contact?</a:t>
            </a:r>
            <a:endParaRPr lang="en-US" smtClean="0"/>
          </a:p>
        </p:txBody>
      </p:sp>
      <p:sp>
        <p:nvSpPr>
          <p:cNvPr id="53250" name="Text Box 5"/>
          <p:cNvSpPr txBox="1">
            <a:spLocks noChangeArrowheads="1"/>
          </p:cNvSpPr>
          <p:nvPr/>
        </p:nvSpPr>
        <p:spPr bwMode="auto">
          <a:xfrm>
            <a:off x="1066800" y="1600200"/>
            <a:ext cx="6781800" cy="3143250"/>
          </a:xfrm>
          <a:prstGeom prst="rect">
            <a:avLst/>
          </a:prstGeom>
          <a:noFill/>
          <a:ln w="9525">
            <a:noFill/>
            <a:miter lim="800000"/>
            <a:headEnd/>
            <a:tailEnd/>
          </a:ln>
        </p:spPr>
        <p:txBody>
          <a:bodyPr>
            <a:prstTxWarp prst="textNoShape">
              <a:avLst/>
            </a:prstTxWarp>
            <a:spAutoFit/>
          </a:bodyPr>
          <a:lstStyle/>
          <a:p>
            <a:pPr algn="ctr"/>
            <a:r>
              <a:rPr lang="en-US" sz="3200" b="1">
                <a:latin typeface="Cambria" pitchFamily="-72" charset="0"/>
              </a:rPr>
              <a:t>Jeanie McKenzie</a:t>
            </a:r>
            <a:endParaRPr lang="en-US" sz="3200">
              <a:latin typeface="Cambria" pitchFamily="-72" charset="0"/>
            </a:endParaRPr>
          </a:p>
          <a:p>
            <a:pPr algn="ctr"/>
            <a:endParaRPr lang="en-US" sz="3200">
              <a:latin typeface="Cambria" pitchFamily="-72" charset="0"/>
            </a:endParaRPr>
          </a:p>
          <a:p>
            <a:pPr algn="ctr"/>
            <a:r>
              <a:rPr lang="en-US" sz="3200">
                <a:latin typeface="Cambria" pitchFamily="-72" charset="0"/>
              </a:rPr>
              <a:t>NCD Advisor, Tobacco and Alcohol Secretariat of the Pacific Community</a:t>
            </a:r>
          </a:p>
          <a:p>
            <a:pPr algn="ctr"/>
            <a:endParaRPr lang="en-US" sz="3200">
              <a:latin typeface="Cambria" pitchFamily="-72" charset="0"/>
            </a:endParaRPr>
          </a:p>
          <a:p>
            <a:pPr algn="ctr">
              <a:spcAft>
                <a:spcPts val="1000"/>
              </a:spcAft>
            </a:pPr>
            <a:r>
              <a:rPr lang="en-US" sz="3200">
                <a:latin typeface="Cambria" pitchFamily="-72" charset="0"/>
              </a:rPr>
              <a:t>Email: </a:t>
            </a:r>
            <a:r>
              <a:rPr lang="en-US" sz="3200" u="sng">
                <a:solidFill>
                  <a:srgbClr val="0000FF"/>
                </a:solidFill>
                <a:latin typeface="Cambria" pitchFamily="-72" charset="0"/>
                <a:hlinkClick r:id="rId3"/>
              </a:rPr>
              <a:t>JeanieM@spc.int</a:t>
            </a:r>
            <a:r>
              <a:rPr lang="en-US" sz="1800">
                <a:latin typeface="Times" pitchFamily="-72" charset="0"/>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18434" name="Content Placeholder 2"/>
          <p:cNvSpPr>
            <a:spLocks noGrp="1"/>
          </p:cNvSpPr>
          <p:nvPr>
            <p:ph idx="4294967295"/>
          </p:nvPr>
        </p:nvSpPr>
        <p:spPr/>
        <p:txBody>
          <a:bodyPr/>
          <a:lstStyle/>
          <a:p>
            <a:pPr eaLnBrk="1" hangingPunct="1"/>
            <a:r>
              <a:rPr lang="en-US">
                <a:latin typeface="Cambria" pitchFamily="-72" charset="0"/>
              </a:rPr>
              <a:t>Harmful alcohol use kills 2.5 million people in the world each year.</a:t>
            </a:r>
            <a:endParaRPr lang="en-US"/>
          </a:p>
          <a:p>
            <a:pPr eaLnBrk="1" hangingPunct="1"/>
            <a:endParaRPr lang="en-US"/>
          </a:p>
          <a:p>
            <a:pPr eaLnBrk="1" hangingPunct="1">
              <a:buFont typeface="Arial" pitchFamily="-72" charset="0"/>
              <a:buNone/>
            </a:pPr>
            <a:endParaRPr lang="en-US"/>
          </a:p>
          <a:p>
            <a:pPr eaLnBrk="1" hangingPunct="1"/>
            <a:endParaRPr lang="en-US"/>
          </a:p>
        </p:txBody>
      </p:sp>
      <p:sp>
        <p:nvSpPr>
          <p:cNvPr id="18435" name="Rectangle 5"/>
          <p:cNvSpPr>
            <a:spLocks noChangeArrowheads="1"/>
          </p:cNvSpPr>
          <p:nvPr/>
        </p:nvSpPr>
        <p:spPr bwMode="auto">
          <a:xfrm>
            <a:off x="6935788" y="89535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pic>
        <p:nvPicPr>
          <p:cNvPr id="18436" name="Picture 9" descr="lg3"/>
          <p:cNvPicPr>
            <a:picLocks noChangeAspect="1" noChangeArrowheads="1"/>
          </p:cNvPicPr>
          <p:nvPr/>
        </p:nvPicPr>
        <p:blipFill>
          <a:blip r:embed="rId3"/>
          <a:srcRect/>
          <a:stretch>
            <a:fillRect/>
          </a:stretch>
        </p:blipFill>
        <p:spPr bwMode="auto">
          <a:xfrm>
            <a:off x="1905000" y="2819400"/>
            <a:ext cx="4953000" cy="3717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20482" name="Content Placeholder 2"/>
          <p:cNvSpPr>
            <a:spLocks noGrp="1"/>
          </p:cNvSpPr>
          <p:nvPr>
            <p:ph idx="4294967295"/>
          </p:nvPr>
        </p:nvSpPr>
        <p:spPr/>
        <p:txBody>
          <a:bodyPr/>
          <a:lstStyle/>
          <a:p>
            <a:pPr eaLnBrk="1" hangingPunct="1"/>
            <a:r>
              <a:rPr lang="en-US">
                <a:latin typeface="Cambria" pitchFamily="-72" charset="0"/>
              </a:rPr>
              <a:t>Alcohol is the leading risk factor for disease in the Western Pacific.</a:t>
            </a:r>
            <a:endParaRPr lang="en-US"/>
          </a:p>
          <a:p>
            <a:pPr eaLnBrk="1" hangingPunct="1"/>
            <a:endParaRPr lang="en-US"/>
          </a:p>
        </p:txBody>
      </p:sp>
      <p:pic>
        <p:nvPicPr>
          <p:cNvPr id="20483" name="Picture 9" descr="alcoholconsumptionworld"/>
          <p:cNvPicPr>
            <a:picLocks noChangeAspect="1" noChangeArrowheads="1"/>
          </p:cNvPicPr>
          <p:nvPr/>
        </p:nvPicPr>
        <p:blipFill>
          <a:blip r:embed="rId3"/>
          <a:srcRect/>
          <a:stretch>
            <a:fillRect/>
          </a:stretch>
        </p:blipFill>
        <p:spPr bwMode="auto">
          <a:xfrm>
            <a:off x="1524000" y="2743200"/>
            <a:ext cx="6172200" cy="3905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latin typeface="Cambria" pitchFamily="-72" charset="0"/>
              </a:rPr>
              <a:t>Did you know?</a:t>
            </a:r>
            <a:endParaRPr lang="en-US" smtClean="0">
              <a:solidFill>
                <a:schemeClr val="bg1"/>
              </a:solidFill>
            </a:endParaRPr>
          </a:p>
        </p:txBody>
      </p:sp>
      <p:sp>
        <p:nvSpPr>
          <p:cNvPr id="22530" name="Content Placeholder 2"/>
          <p:cNvSpPr>
            <a:spLocks noGrp="1"/>
          </p:cNvSpPr>
          <p:nvPr>
            <p:ph idx="1"/>
          </p:nvPr>
        </p:nvSpPr>
        <p:spPr/>
        <p:txBody>
          <a:bodyPr/>
          <a:lstStyle/>
          <a:p>
            <a:pPr>
              <a:spcBef>
                <a:spcPct val="0"/>
              </a:spcBef>
              <a:buFontTx/>
              <a:buChar char="•"/>
            </a:pPr>
            <a:r>
              <a:rPr lang="en-US" dirty="0">
                <a:latin typeface="Cambria" pitchFamily="-72" charset="0"/>
              </a:rPr>
              <a:t>Alcohol drinking by pregnant mothers is harmful to the health of developing babies.</a:t>
            </a:r>
            <a:endParaRPr lang="en-US" dirty="0"/>
          </a:p>
          <a:p>
            <a:pPr marL="0" indent="0">
              <a:spcBef>
                <a:spcPct val="0"/>
              </a:spcBef>
              <a:buNone/>
            </a:pPr>
            <a:endParaRPr lang="en-US" dirty="0"/>
          </a:p>
          <a:p>
            <a:pPr>
              <a:spcBef>
                <a:spcPct val="0"/>
              </a:spcBef>
              <a:buFontTx/>
              <a:buChar char="•"/>
            </a:pPr>
            <a:endParaRPr lang="en-US" dirty="0"/>
          </a:p>
          <a:p>
            <a:pPr eaLnBrk="1" hangingPunct="1"/>
            <a:endParaRPr lang="en-US" dirty="0"/>
          </a:p>
        </p:txBody>
      </p:sp>
      <p:pic>
        <p:nvPicPr>
          <p:cNvPr id="22531" name="Picture 1027" descr="brain_fas"/>
          <p:cNvPicPr>
            <a:picLocks noChangeAspect="1" noChangeArrowheads="1"/>
          </p:cNvPicPr>
          <p:nvPr/>
        </p:nvPicPr>
        <p:blipFill>
          <a:blip r:embed="rId3"/>
          <a:srcRect/>
          <a:stretch>
            <a:fillRect/>
          </a:stretch>
        </p:blipFill>
        <p:spPr bwMode="auto">
          <a:xfrm>
            <a:off x="1447800" y="2895600"/>
            <a:ext cx="5638800" cy="36258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b="1" smtClean="0">
                <a:latin typeface="Cambria Bold" pitchFamily="-72" charset="0"/>
              </a:rPr>
              <a:t>Alcohol affects our youth!</a:t>
            </a:r>
            <a:endParaRPr lang="en-US" smtClean="0">
              <a:solidFill>
                <a:schemeClr val="bg1"/>
              </a:solidFill>
            </a:endParaRPr>
          </a:p>
        </p:txBody>
      </p:sp>
      <p:sp>
        <p:nvSpPr>
          <p:cNvPr id="24578" name="Content Placeholder 2"/>
          <p:cNvSpPr>
            <a:spLocks noGrp="1"/>
          </p:cNvSpPr>
          <p:nvPr>
            <p:ph idx="1"/>
          </p:nvPr>
        </p:nvSpPr>
        <p:spPr/>
        <p:txBody>
          <a:bodyPr/>
          <a:lstStyle/>
          <a:p>
            <a:pPr eaLnBrk="1" hangingPunct="1"/>
            <a:r>
              <a:rPr lang="en-US" smtClean="0">
                <a:latin typeface="Cambria" pitchFamily="-72" charset="0"/>
              </a:rPr>
              <a:t>Alcohol use may affect brain development during adolescence.</a:t>
            </a:r>
            <a:endParaRPr lang="en-US" smtClean="0"/>
          </a:p>
        </p:txBody>
      </p:sp>
      <p:pic>
        <p:nvPicPr>
          <p:cNvPr id="24579" name="Picture 1028" descr="teen-brain"/>
          <p:cNvPicPr>
            <a:picLocks noChangeAspect="1" noChangeArrowheads="1"/>
          </p:cNvPicPr>
          <p:nvPr/>
        </p:nvPicPr>
        <p:blipFill>
          <a:blip r:embed="rId3"/>
          <a:srcRect/>
          <a:stretch>
            <a:fillRect/>
          </a:stretch>
        </p:blipFill>
        <p:spPr bwMode="auto">
          <a:xfrm>
            <a:off x="1295400" y="2971800"/>
            <a:ext cx="6477000" cy="3395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30722" name="Content Placeholder 2"/>
          <p:cNvSpPr>
            <a:spLocks noGrp="1"/>
          </p:cNvSpPr>
          <p:nvPr>
            <p:ph idx="4294967295"/>
          </p:nvPr>
        </p:nvSpPr>
        <p:spPr/>
        <p:txBody>
          <a:bodyPr/>
          <a:lstStyle/>
          <a:p>
            <a:pPr eaLnBrk="1" hangingPunct="1">
              <a:lnSpc>
                <a:spcPct val="80000"/>
              </a:lnSpc>
              <a:buFontTx/>
              <a:buChar char="•"/>
            </a:pPr>
            <a:r>
              <a:rPr lang="en-US" sz="4400" dirty="0" smtClean="0">
                <a:latin typeface="Cambria" pitchFamily="-72" charset="0"/>
              </a:rPr>
              <a:t>Almost </a:t>
            </a:r>
            <a:r>
              <a:rPr lang="en-US" sz="4400" b="1" dirty="0" smtClean="0">
                <a:latin typeface="Cambria" pitchFamily="-72" charset="0"/>
              </a:rPr>
              <a:t>1 out of 10</a:t>
            </a:r>
            <a:r>
              <a:rPr lang="en-US" sz="4400" dirty="0" smtClean="0">
                <a:latin typeface="Cambria" pitchFamily="-72" charset="0"/>
              </a:rPr>
              <a:t> </a:t>
            </a:r>
            <a:r>
              <a:rPr lang="en-US" sz="4400" dirty="0" smtClean="0">
                <a:latin typeface="Cambria" pitchFamily="-72" charset="0"/>
              </a:rPr>
              <a:t>of all deaths for young adults ages 19-29 are due to alcohol related causes. This amounts to up to </a:t>
            </a:r>
            <a:r>
              <a:rPr lang="en-US" sz="4400" b="1" dirty="0" smtClean="0">
                <a:latin typeface="Cambria" pitchFamily="-72" charset="0"/>
              </a:rPr>
              <a:t>320,000</a:t>
            </a:r>
            <a:r>
              <a:rPr lang="en-US" sz="4400" dirty="0" smtClean="0">
                <a:latin typeface="Cambria" pitchFamily="-72" charset="0"/>
              </a:rPr>
              <a:t> deaths in this age group.</a:t>
            </a:r>
            <a:endParaRPr lang="en-US" sz="2200" dirty="0" smtClean="0">
              <a:solidFill>
                <a:srgbClr val="FF0000"/>
              </a:solidFill>
            </a:endParaRPr>
          </a:p>
          <a:p>
            <a:pPr eaLnBrk="1" hangingPunct="1">
              <a:lnSpc>
                <a:spcPct val="80000"/>
              </a:lnSpc>
              <a:buFontTx/>
              <a:buNone/>
            </a:pPr>
            <a:endParaRPr lang="en-US" sz="2200" dirty="0" smtClean="0">
              <a:solidFill>
                <a:schemeClr val="bg1"/>
              </a:solidFill>
            </a:endParaRPr>
          </a:p>
          <a:p>
            <a:pPr eaLnBrk="1" hangingPunct="1">
              <a:lnSpc>
                <a:spcPct val="80000"/>
              </a:lnSpc>
            </a:pPr>
            <a:endParaRPr lang="en-US" sz="22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457200" y="304800"/>
            <a:ext cx="8229600" cy="1143000"/>
          </a:xfrm>
        </p:spPr>
        <p:txBody>
          <a:bodyPr/>
          <a:lstStyle/>
          <a:p>
            <a:pPr eaLnBrk="1" hangingPunct="1"/>
            <a:r>
              <a:rPr lang="en-US" b="1" smtClean="0">
                <a:latin typeface="Cambria Bold" pitchFamily="-72" charset="0"/>
              </a:rPr>
              <a:t>Alcohol affects our youth!</a:t>
            </a:r>
            <a:endParaRPr lang="en-US" smtClean="0"/>
          </a:p>
        </p:txBody>
      </p:sp>
      <p:sp>
        <p:nvSpPr>
          <p:cNvPr id="28674" name="Content Placeholder 2"/>
          <p:cNvSpPr>
            <a:spLocks noGrp="1"/>
          </p:cNvSpPr>
          <p:nvPr>
            <p:ph idx="4294967295"/>
          </p:nvPr>
        </p:nvSpPr>
        <p:spPr/>
        <p:txBody>
          <a:bodyPr/>
          <a:lstStyle/>
          <a:p>
            <a:pPr eaLnBrk="1" hangingPunct="1">
              <a:buFontTx/>
              <a:buChar char="•"/>
            </a:pPr>
            <a:r>
              <a:rPr lang="en-US" smtClean="0">
                <a:latin typeface="Cambria" pitchFamily="-72" charset="0"/>
              </a:rPr>
              <a:t>Alcohol use is linked to youth deaths by drowning, suicide and homicide.</a:t>
            </a:r>
            <a:endParaRPr lang="en-US" smtClean="0">
              <a:solidFill>
                <a:schemeClr val="bg1"/>
              </a:solidFill>
              <a:latin typeface="Cambria" pitchFamily="-72" charset="0"/>
            </a:endParaRPr>
          </a:p>
          <a:p>
            <a:pPr eaLnBrk="1" hangingPunct="1">
              <a:buFontTx/>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32770" name="Content Placeholder 2"/>
          <p:cNvSpPr>
            <a:spLocks noGrp="1"/>
          </p:cNvSpPr>
          <p:nvPr>
            <p:ph idx="1"/>
          </p:nvPr>
        </p:nvSpPr>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2772" name="Picture 1028" descr="MahakianIDs111708"/>
          <p:cNvPicPr>
            <a:picLocks noChangeAspect="1" noChangeArrowheads="1"/>
          </p:cNvPicPr>
          <p:nvPr/>
        </p:nvPicPr>
        <p:blipFill>
          <a:blip r:embed="rId3"/>
          <a:srcRect/>
          <a:stretch>
            <a:fillRect/>
          </a:stretch>
        </p:blipFill>
        <p:spPr bwMode="auto">
          <a:xfrm>
            <a:off x="1692275" y="1619250"/>
            <a:ext cx="5759450" cy="361791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519</TotalTime>
  <Words>1437</Words>
  <Application>Microsoft Macintosh PowerPoint</Application>
  <PresentationFormat>On-screen Show (4:3)</PresentationFormat>
  <Paragraphs>132</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Restricting Access to Alcohol</vt:lpstr>
      <vt:lpstr>Background</vt:lpstr>
      <vt:lpstr>Did you know? </vt:lpstr>
      <vt:lpstr>Did you know? </vt:lpstr>
      <vt:lpstr>Did you know?</vt:lpstr>
      <vt:lpstr>Alcohol affects our youth!</vt:lpstr>
      <vt:lpstr>Fact</vt:lpstr>
      <vt:lpstr>Alcohol affects our youth!</vt:lpstr>
      <vt:lpstr>We must protect our youth!</vt:lpstr>
      <vt:lpstr>How do we restrict access to alcohol?</vt:lpstr>
      <vt:lpstr>Restrict hours of alcohol sales!</vt:lpstr>
      <vt:lpstr>Fact!</vt:lpstr>
      <vt:lpstr>Strengthen minimum age laws!</vt:lpstr>
      <vt:lpstr>Fact!</vt:lpstr>
      <vt:lpstr>Limit the amount of alcohol outlets</vt:lpstr>
      <vt:lpstr>Ban the use of alcohol at cultural events!</vt:lpstr>
      <vt:lpstr>We must protect our youth!</vt:lpstr>
      <vt:lpstr>What can I do?</vt:lpstr>
      <vt:lpstr>What can churches do?</vt:lpstr>
      <vt:lpstr>What can schools do?</vt:lpstr>
      <vt:lpstr>What can communities do?</vt:lpstr>
      <vt:lpstr>Who can I contact?</vt:lpstr>
    </vt:vector>
  </TitlesOfParts>
  <Manager/>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Banning Forms of Alcohol Advertising</dc:title>
  <dc:subject/>
  <dc:creator>nittam</dc:creator>
  <cp:keywords/>
  <dc:description/>
  <cp:lastModifiedBy>Erica Wong</cp:lastModifiedBy>
  <cp:revision>39</cp:revision>
  <dcterms:created xsi:type="dcterms:W3CDTF">2013-11-01T15:41:24Z</dcterms:created>
  <dcterms:modified xsi:type="dcterms:W3CDTF">2014-07-08T19:46:19Z</dcterms:modified>
  <cp:category/>
</cp:coreProperties>
</file>