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5" r:id="rId4"/>
    <p:sldId id="266" r:id="rId5"/>
    <p:sldId id="257" r:id="rId6"/>
    <p:sldId id="259" r:id="rId7"/>
    <p:sldId id="272" r:id="rId8"/>
    <p:sldId id="267" r:id="rId9"/>
    <p:sldId id="270" r:id="rId10"/>
    <p:sldId id="268" r:id="rId11"/>
    <p:sldId id="283" r:id="rId12"/>
    <p:sldId id="284" r:id="rId13"/>
    <p:sldId id="269" r:id="rId14"/>
    <p:sldId id="285" r:id="rId15"/>
    <p:sldId id="286" r:id="rId16"/>
    <p:sldId id="261" r:id="rId17"/>
    <p:sldId id="262" r:id="rId18"/>
    <p:sldId id="289" r:id="rId19"/>
    <p:sldId id="290" r:id="rId20"/>
    <p:sldId id="291" r:id="rId21"/>
    <p:sldId id="292" r:id="rId22"/>
    <p:sldId id="293" r:id="rId23"/>
    <p:sldId id="294" r:id="rId24"/>
    <p:sldId id="295" r:id="rId25"/>
    <p:sldId id="296" r:id="rId26"/>
    <p:sldId id="263" r:id="rId27"/>
    <p:sldId id="279"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91" autoAdjust="0"/>
  </p:normalViewPr>
  <p:slideViewPr>
    <p:cSldViewPr>
      <p:cViewPr varScale="1">
        <p:scale>
          <a:sx n="60" d="100"/>
          <a:sy n="60" d="100"/>
        </p:scale>
        <p:origin x="-82" y="-14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AEF18D7-E199-4C8B-82F5-EE655520DEA8}" type="datetimeFigureOut">
              <a:rPr lang="en-US"/>
              <a:pPr>
                <a:defRPr/>
              </a:pPr>
              <a:t>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F0E9E87-8832-42A2-A5A2-1295C09C838A}" type="slidenum">
              <a:rPr lang="en-US"/>
              <a:pPr>
                <a:defRPr/>
              </a:pPr>
              <a:t>‹#›</a:t>
            </a:fld>
            <a:endParaRPr lang="en-US"/>
          </a:p>
        </p:txBody>
      </p:sp>
    </p:spTree>
    <p:extLst>
      <p:ext uri="{BB962C8B-B14F-4D97-AF65-F5344CB8AC3E}">
        <p14:creationId xmlns:p14="http://schemas.microsoft.com/office/powerpoint/2010/main" val="2362231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bi.nlm.nih.gov/sites/entrez?db=pubmed&amp;cmd=search&amp;term=17298643"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ncbi.nlm.nih.gov/sites/entrez?db=pubmed&amp;cmd=search&amp;term=12658114" TargetMode="External"/><Relationship Id="rId4" Type="http://schemas.openxmlformats.org/officeDocument/2006/relationships/hyperlink" Target="http://www.ncbi.nlm.nih.gov/sites/entrez?db=pubmed&amp;cmd=search&amp;term=11188497"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sites/entrez?db=pubmed&amp;cmd=search&amp;term=1193635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latin typeface="Cambria" pitchFamily="-72" charset="0"/>
              </a:rPr>
              <a:t>Image courtesy of The UK Daily Mail, August, 2013. </a:t>
            </a:r>
            <a:r>
              <a:rPr lang="en-US"/>
              <a:t>http://www.dailymail.co.uk/news/article-2396296/Navy-bans-alcohol-sale-bases-10pm-6am-curb-drink-related-crimes.html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Today’s Zaman, May 2013, Cihan/Ria Novosti (http://www.todayszaman.com/news-316365-parliament-passes-bill-limiting-sale-of-alcohol-banning-ads.html)</a:t>
            </a:r>
          </a:p>
          <a:p>
            <a:pPr eaLnBrk="1" hangingPunct="1"/>
            <a:endParaRPr lang="en-US"/>
          </a:p>
          <a:p>
            <a:pPr eaLnBrk="1" hangingPunct="1"/>
            <a:r>
              <a:rPr lang="en-US"/>
              <a:t>Citation: </a:t>
            </a:r>
            <a:r>
              <a:rPr lang="en-US">
                <a:latin typeface="Times New Roman" pitchFamily="-72" charset="0"/>
              </a:rPr>
              <a:t>Voas, R., Roman, E., Kelley-Baker. T., (2007). The effects of establishing closing hours in Juarez, in Stewart, K., Alcohol Regulation and Traffic Safety, Transportation Research Board, Washington D.C.</a:t>
            </a:r>
          </a:p>
          <a:p>
            <a:r>
              <a:rPr lang="en-US">
                <a:latin typeface="Times New Roman" pitchFamily="-72" charset="0"/>
              </a:rPr>
              <a:t> Bye, E.K. Alcohol and violence: Use of possible confounders in a time-series analysis. </a:t>
            </a:r>
            <a:r>
              <a:rPr lang="en-US" i="1">
                <a:latin typeface="Times New Roman" pitchFamily="-72" charset="0"/>
              </a:rPr>
              <a:t>Addiction</a:t>
            </a:r>
            <a:r>
              <a:rPr lang="en-US">
                <a:latin typeface="Times New Roman" pitchFamily="-72" charset="0"/>
              </a:rPr>
              <a:t> 102:369–376, 2007. </a:t>
            </a:r>
            <a:r>
              <a:rPr lang="en-US" u="sng">
                <a:solidFill>
                  <a:srgbClr val="0000FF"/>
                </a:solidFill>
                <a:latin typeface="Times New Roman" pitchFamily="-72" charset="0"/>
                <a:hlinkClick r:id="rId3"/>
              </a:rPr>
              <a:t>PMID: 17298643</a:t>
            </a:r>
            <a:endParaRPr lang="en-US">
              <a:latin typeface="Times New Roman" pitchFamily="-72" charset="0"/>
            </a:endParaRPr>
          </a:p>
          <a:p>
            <a:r>
              <a:rPr lang="en-US">
                <a:latin typeface="Times New Roman" pitchFamily="-72" charset="0"/>
              </a:rPr>
              <a:t> Norstrom, T. Outlet density and criminal violence in Norway, 1960-1995. </a:t>
            </a:r>
            <a:r>
              <a:rPr lang="en-US" i="1">
                <a:latin typeface="Times New Roman" pitchFamily="-72" charset="0"/>
              </a:rPr>
              <a:t>Journal of Studies on Alcohol</a:t>
            </a:r>
            <a:r>
              <a:rPr lang="en-US">
                <a:latin typeface="Times New Roman" pitchFamily="-72" charset="0"/>
              </a:rPr>
              <a:t> 61:907–911, 2000. </a:t>
            </a:r>
            <a:r>
              <a:rPr lang="en-US" u="sng">
                <a:solidFill>
                  <a:srgbClr val="0000FF"/>
                </a:solidFill>
                <a:latin typeface="Times New Roman" pitchFamily="-72" charset="0"/>
                <a:hlinkClick r:id="rId4"/>
              </a:rPr>
              <a:t>PMID: 11188497</a:t>
            </a:r>
            <a:endParaRPr lang="en-US">
              <a:latin typeface="Times New Roman" pitchFamily="-72" charset="0"/>
            </a:endParaRPr>
          </a:p>
          <a:p>
            <a:pPr>
              <a:spcAft>
                <a:spcPts val="1000"/>
              </a:spcAft>
            </a:pPr>
            <a:r>
              <a:rPr lang="en-US">
                <a:latin typeface="Times New Roman" pitchFamily="-72" charset="0"/>
              </a:rPr>
              <a:t> Freisthler, B.; Gruenewald, P.J.; Treno, A.J.; and Lee, J. Evaluating alcohol access and the alcohol environment in neighborhood areas.</a:t>
            </a:r>
            <a:r>
              <a:rPr lang="en-US" i="1">
                <a:latin typeface="Times New Roman" pitchFamily="-72" charset="0"/>
              </a:rPr>
              <a:t> Alcoholism: Clinical and Experimental Research</a:t>
            </a:r>
            <a:r>
              <a:rPr lang="en-US">
                <a:latin typeface="Times New Roman" pitchFamily="-72" charset="0"/>
              </a:rPr>
              <a:t> 27:477–484, 2003. </a:t>
            </a:r>
            <a:r>
              <a:rPr lang="en-US" u="sng">
                <a:solidFill>
                  <a:srgbClr val="0000FF"/>
                </a:solidFill>
                <a:latin typeface="Times New Roman" pitchFamily="-72" charset="0"/>
                <a:hlinkClick r:id="rId5"/>
              </a:rPr>
              <a:t>PMID: 12658114</a:t>
            </a:r>
            <a:endParaRPr lang="en-US" u="sng">
              <a:solidFill>
                <a:srgbClr val="0000FF"/>
              </a:solidFill>
              <a:latin typeface="Times New Roman" pitchFamily="-7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US">
                <a:latin typeface="Times New Roman" pitchFamily="-72" charset="0"/>
              </a:rPr>
              <a:t>Image courtesy of </a:t>
            </a:r>
            <a:r>
              <a:rPr lang="en-US"/>
              <a:t>http://cottagecheeseandcrepepaper.com/emergency-education/</a:t>
            </a:r>
            <a:endParaRPr lang="en-US">
              <a:latin typeface="Times New Roman" pitchFamily="-72" charset="0"/>
            </a:endParaRPr>
          </a:p>
          <a:p>
            <a:r>
              <a:rPr lang="en-US">
                <a:latin typeface="Times New Roman" pitchFamily="-72" charset="0"/>
              </a:rPr>
              <a:t>Citation: Newton, A., S. J. Sarker, G. S. Pahal et al. 2007. </a:t>
            </a:r>
            <a:r>
              <a:rPr lang="ja-JP" altLang="en-US">
                <a:latin typeface="Times New Roman" pitchFamily="-72" charset="0"/>
              </a:rPr>
              <a:t>的</a:t>
            </a:r>
            <a:r>
              <a:rPr lang="en-US" altLang="ja-JP">
                <a:latin typeface="Times New Roman" pitchFamily="-72" charset="0"/>
              </a:rPr>
              <a:t>mpact of the new UK licensing law on</a:t>
            </a:r>
          </a:p>
          <a:p>
            <a:pPr>
              <a:spcAft>
                <a:spcPts val="1000"/>
              </a:spcAft>
            </a:pPr>
            <a:r>
              <a:rPr lang="en-US">
                <a:latin typeface="Times New Roman" pitchFamily="-72" charset="0"/>
              </a:rPr>
              <a:t>emergency hospital attendances: a cohort study.</a:t>
            </a:r>
            <a:r>
              <a:rPr lang="en-US">
                <a:latin typeface="Lucida Grande" pitchFamily="-72" charset="0"/>
              </a:rPr>
              <a:t>�</a:t>
            </a:r>
            <a:r>
              <a:rPr lang="en-US">
                <a:latin typeface="Times New Roman" pitchFamily="-72" charset="0"/>
              </a:rPr>
              <a:t> Emergency Medicine Journal (24): 532-534.</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ceholder 2"/>
          <p:cNvSpPr>
            <a:spLocks noGrp="1" noRot="1" noChangeAspect="1"/>
          </p:cNvSpPr>
          <p:nvPr>
            <p:ph type="sldImg"/>
          </p:nvPr>
        </p:nvSpPr>
        <p:spPr bwMode="auto">
          <a:noFill/>
          <a:ln>
            <a:solidFill>
              <a:srgbClr val="000000"/>
            </a:solidFill>
            <a:miter lim="800000"/>
            <a:headEnd/>
            <a:tailEnd/>
          </a:ln>
        </p:spPr>
      </p:sp>
      <p:sp>
        <p:nvSpPr>
          <p:cNvPr id="3789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Youth Risk Behavior Surveillance -- Pacific Island United States Territories, CDC, 2007 (http://www.cdc.gov/mmwr/preview/mmwrhtml/ss5712a2.htm)</a:t>
            </a:r>
          </a:p>
          <a:p>
            <a:pPr eaLnBrk="1" hangingPunct="1"/>
            <a:r>
              <a:rPr lang="en-US"/>
              <a:t>Citation: </a:t>
            </a:r>
            <a:r>
              <a:rPr lang="en-US">
                <a:latin typeface="Times New Roman" pitchFamily="-72" charset="0"/>
              </a:rPr>
              <a:t>Everitt, R., and Jones, P. Changing the minimum legal drinking age: Its effect on a central city emergency department.</a:t>
            </a:r>
            <a:r>
              <a:rPr lang="en-US" i="1">
                <a:latin typeface="Times New Roman" pitchFamily="-72" charset="0"/>
              </a:rPr>
              <a:t> New Zealand Medical Journal</a:t>
            </a:r>
            <a:r>
              <a:rPr lang="en-US">
                <a:latin typeface="Times New Roman" pitchFamily="-72" charset="0"/>
              </a:rPr>
              <a:t> 115:9–10, 2002. </a:t>
            </a:r>
            <a:r>
              <a:rPr lang="en-US" u="sng">
                <a:solidFill>
                  <a:srgbClr val="0000FF"/>
                </a:solidFill>
                <a:latin typeface="Times New Roman" pitchFamily="-72" charset="0"/>
                <a:hlinkClick r:id="rId3"/>
              </a:rPr>
              <a:t>PMID: 11936350</a:t>
            </a:r>
            <a:endParaRPr lang="en-US" u="sng">
              <a:solidFill>
                <a:srgbClr val="0000FF"/>
              </a:solidFill>
              <a:latin typeface="Times New Roman" pitchFamily="-7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Citation: </a:t>
            </a:r>
            <a:r>
              <a:rPr lang="en-US">
                <a:latin typeface="Times New Roman" pitchFamily="-72" charset="0"/>
              </a:rPr>
              <a:t>Hingson, Ralph W., Timothy Heeren, Amber Jamanka, and Jonathan Howland. 2000. </a:t>
            </a:r>
            <a:r>
              <a:rPr lang="en-US">
                <a:latin typeface="Lucida Grande" pitchFamily="-72" charset="0"/>
              </a:rPr>
              <a:t>�</a:t>
            </a:r>
            <a:r>
              <a:rPr lang="en-US">
                <a:latin typeface="Times New Roman" pitchFamily="-72" charset="0"/>
              </a:rPr>
              <a:t>Age of Drinking Onset and Unintentional Injury Involvement After Drinking.</a:t>
            </a:r>
            <a:r>
              <a:rPr lang="en-US">
                <a:latin typeface="Lucida Grande" pitchFamily="-72" charset="0"/>
              </a:rPr>
              <a:t>�</a:t>
            </a:r>
            <a:r>
              <a:rPr lang="en-US">
                <a:latin typeface="Times New Roman" pitchFamily="-72" charset="0"/>
              </a:rPr>
              <a:t> Journal of the </a:t>
            </a:r>
            <a:r>
              <a:rPr lang="en-US">
                <a:latin typeface="Cambria" pitchFamily="-72" charset="0"/>
              </a:rPr>
              <a:t>American Medical Association 284(12):1527</a:t>
            </a:r>
            <a:r>
              <a:rPr lang="en-US">
                <a:latin typeface="Times New Roman" pitchFamily="-72" charset="0"/>
              </a:rPr>
              <a:t>–</a:t>
            </a:r>
            <a:r>
              <a:rPr lang="en-US">
                <a:latin typeface="Cambria" pitchFamily="-72" charset="0"/>
              </a:rPr>
              <a:t>33.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Images courtesy of: la.streetsblog.org (http://la.streetsblog.org/2012/03/20/too-many-liquor-stores-boyle-heights-high-frequency-of-liquor-vendors-causes-concern-from-community-groups/) </a:t>
            </a:r>
          </a:p>
          <a:p>
            <a:pPr eaLnBrk="1" hangingPunct="1"/>
            <a:r>
              <a:rPr lang="en-US"/>
              <a:t>Citation: </a:t>
            </a:r>
            <a:r>
              <a:rPr lang="en-US">
                <a:latin typeface="Times New Roman" pitchFamily="-72" charset="0"/>
              </a:rPr>
              <a:t>Lipton, Robert and Paul Grunewald (2002) The spatial dynamics of violence and alcohol outlets. Journal of Studies on Alcohol. 63:187-195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Images courtesy of http://slingshotsponsorship.com/2012/11/26/should-alcohol-sponsorship-be-banned/</a:t>
            </a:r>
          </a:p>
          <a:p>
            <a:pPr eaLnBrk="1" hangingPunct="1"/>
            <a:endParaRPr lang="en-US"/>
          </a:p>
          <a:p>
            <a:pPr eaLnBrk="1" hangingPunct="1"/>
            <a:r>
              <a:rPr lang="en-US"/>
              <a:t>Citation: </a:t>
            </a:r>
            <a:r>
              <a:rPr lang="en-US">
                <a:latin typeface="Times New Roman" pitchFamily="-72" charset="0"/>
              </a:rPr>
              <a:t>Babor, T., R. Caetano, S. Casswell, et al. 2010. Alcohol, No Ordinary Commodity: Research and public policy. 2nd edition. Oxford University Press.</a:t>
            </a:r>
            <a:endParaRPr lang="en-US"/>
          </a:p>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ceholder 2"/>
          <p:cNvSpPr>
            <a:spLocks noGrp="1" noRot="1" noChangeAspect="1"/>
          </p:cNvSpPr>
          <p:nvPr>
            <p:ph type="sldImg"/>
          </p:nvPr>
        </p:nvSpPr>
        <p:spPr bwMode="auto">
          <a:noFill/>
          <a:ln>
            <a:solidFill>
              <a:srgbClr val="000000"/>
            </a:solidFill>
            <a:miter lim="800000"/>
            <a:headEnd/>
            <a:tailEnd/>
          </a:ln>
        </p:spPr>
      </p:sp>
      <p:sp>
        <p:nvSpPr>
          <p:cNvPr id="460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Michigan Daily, November 2008, http://www.michigandaily.com/content/2008-11-17/cartoon-turning-blind-eye-underage-drinking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Placeholder 2"/>
          <p:cNvSpPr>
            <a:spLocks noGrp="1" noRot="1" noChangeAspect="1"/>
          </p:cNvSpPr>
          <p:nvPr>
            <p:ph type="sldImg"/>
          </p:nvPr>
        </p:nvSpPr>
        <p:spPr bwMode="auto">
          <a:noFill/>
          <a:ln>
            <a:solidFill>
              <a:srgbClr val="000000"/>
            </a:solidFill>
            <a:miter lim="800000"/>
            <a:headEnd/>
            <a:tailEnd/>
          </a:ln>
        </p:spPr>
      </p:sp>
      <p:sp>
        <p:nvSpPr>
          <p:cNvPr id="5017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Michigan Daily, November 2008, http://www.michigandaily.com/content/2008-11-17/cartoon-turning-blind-eye-underage-drinking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Placeholder 2"/>
          <p:cNvSpPr>
            <a:spLocks noGrp="1" noRot="1" noChangeAspect="1"/>
          </p:cNvSpPr>
          <p:nvPr>
            <p:ph type="sldImg"/>
          </p:nvPr>
        </p:nvSpPr>
        <p:spPr bwMode="auto">
          <a:noFill/>
          <a:ln>
            <a:solidFill>
              <a:srgbClr val="000000"/>
            </a:solidFill>
            <a:miter lim="800000"/>
            <a:headEnd/>
            <a:tailEnd/>
          </a:ln>
        </p:spPr>
      </p:sp>
      <p:sp>
        <p:nvSpPr>
          <p:cNvPr id="52226"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ceholder 2"/>
          <p:cNvSpPr>
            <a:spLocks noGrp="1" noRot="1" noChangeAspect="1"/>
          </p:cNvSpPr>
          <p:nvPr>
            <p:ph type="sldImg"/>
          </p:nvPr>
        </p:nvSpPr>
        <p:spPr bwMode="auto">
          <a:noFill/>
          <a:ln>
            <a:solidFill>
              <a:srgbClr val="000000"/>
            </a:solidFill>
            <a:miter lim="800000"/>
            <a:headEnd/>
            <a:tailEnd/>
          </a:ln>
        </p:spPr>
      </p:sp>
      <p:sp>
        <p:nvSpPr>
          <p:cNvPr id="54274"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2"/>
          <p:cNvSpPr>
            <a:spLocks noGrp="1" noRot="1" noChangeAspect="1"/>
          </p:cNvSpPr>
          <p:nvPr>
            <p:ph type="sldImg"/>
          </p:nvPr>
        </p:nvSpPr>
        <p:spPr bwMode="auto">
          <a:noFill/>
          <a:ln>
            <a:solidFill>
              <a:srgbClr val="000000"/>
            </a:solidFill>
            <a:miter lim="800000"/>
            <a:headEnd/>
            <a:tailEnd/>
          </a:ln>
        </p:spPr>
      </p:sp>
      <p:sp>
        <p:nvSpPr>
          <p:cNvPr id="58370"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ceholder 2"/>
          <p:cNvSpPr>
            <a:spLocks noGrp="1" noRot="1" noChangeAspect="1"/>
          </p:cNvSpPr>
          <p:nvPr>
            <p:ph type="sldImg"/>
          </p:nvPr>
        </p:nvSpPr>
        <p:spPr bwMode="auto">
          <a:noFill/>
          <a:ln>
            <a:solidFill>
              <a:srgbClr val="000000"/>
            </a:solidFill>
            <a:miter lim="800000"/>
            <a:headEnd/>
            <a:tailEnd/>
          </a:ln>
        </p:spPr>
      </p:sp>
      <p:sp>
        <p:nvSpPr>
          <p:cNvPr id="60418" name="Placeholder 3"/>
          <p:cNvSpPr>
            <a:spLocks noGrp="1"/>
          </p:cNvSpPr>
          <p:nvPr>
            <p:ph type="body" idx="1"/>
          </p:nvPr>
        </p:nvSpPr>
        <p:spPr bwMode="auto">
          <a:noFill/>
          <a:ln>
            <a:solidFill>
              <a:srgbClr val="000000"/>
            </a:solidFill>
            <a:miter lim="800000"/>
            <a:headEnd/>
            <a:tailEnd/>
          </a:ln>
        </p:spPr>
        <p:txBody>
          <a:bodyPr wrap="square" numCol="1" anchor="t" anchorCtr="0" compatLnSpc="1">
            <a:prstTxWarp prst="textNoShape">
              <a:avLst/>
            </a:prstTxWarp>
          </a:bodyPr>
          <a:lstStyle/>
          <a:p>
            <a:pPr eaLnBrk="1" hangingPunct="1"/>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spec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ceholder 2"/>
          <p:cNvSpPr>
            <a:spLocks noGrp="1" noRot="1" noChangeAspec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ceholder 2"/>
          <p:cNvSpPr>
            <a:spLocks noGrp="1" noRot="1" noChangeAspec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r>
              <a:rPr lang="en-US"/>
              <a:t>Citation: </a:t>
            </a:r>
            <a:r>
              <a:rPr lang="en-US">
                <a:latin typeface="Cambria" pitchFamily="-72" charset="0"/>
              </a:rPr>
              <a:t>Suggested</a:t>
            </a:r>
            <a:r>
              <a:rPr lang="en-US">
                <a:latin typeface="Times New Roman" pitchFamily="-72" charset="0"/>
              </a:rPr>
              <a:t> legislative example was taken from the following: World Health Organization, Addressing the Harmful Use of Alcohol: A guide to developing effective legislation (2011). http://www.wpro.who.int/publications/docs/Addressingtheharmfuluseofalcoholforupload.pdf</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83C51B-6023-4F04-9290-4F4449FBB916}" type="slidenum">
              <a:rPr lang="en-US">
                <a:ea typeface="ＭＳ Ｐゴシック" pitchFamily="-72" charset="-128"/>
                <a:cs typeface="ＭＳ Ｐゴシック" pitchFamily="-72" charset="-128"/>
              </a:rPr>
              <a:pPr fontAlgn="base">
                <a:spcBef>
                  <a:spcPct val="0"/>
                </a:spcBef>
                <a:spcAft>
                  <a:spcPct val="0"/>
                </a:spcAft>
                <a:defRPr/>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6758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F578EB2-7A40-4FBF-B022-8E492CAA266E}" type="slidenum">
              <a:rPr lang="en-US" sz="1200">
                <a:latin typeface="Calibri" pitchFamily="-72" charset="0"/>
              </a:rPr>
              <a:pPr algn="r"/>
              <a:t>27</a:t>
            </a:fld>
            <a:endParaRPr lang="en-US" sz="1200">
              <a:latin typeface="Calibri"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solidFill>
                  <a:schemeClr val="bg1"/>
                </a:solidFill>
                <a:latin typeface="Cambria" pitchFamily="-72" charset="0"/>
              </a:rPr>
              <a:t>Image courtesy of Byer Media http://byermedia.com/life/5/safety/traffic-fatalitie-alcohol/traffic-fatalitie-alcohol.html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Figure courtesy of Youth Risk Behavior Surveillance -- Pacific Island United States Territories 2007, CDC, November 2008 </a:t>
            </a:r>
          </a:p>
          <a:p>
            <a:pPr eaLnBrk="1" hangingPunct="1"/>
            <a:r>
              <a:rPr lang="en-US"/>
              <a:t>http://www.cdc.gov/mmwr/preview/mmwrhtml/ss5712a2.htm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Tucson Citizen, “The Face of FAS,” November 2001 </a:t>
            </a:r>
          </a:p>
          <a:p>
            <a:pPr eaLnBrk="1" hangingPunct="1"/>
            <a:r>
              <a:rPr lang="en-US"/>
              <a:t>http://www.fasarizona.com/CitizenNov2001.htm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Citation: National Institute on Alcohol Abuse &amp; Alcoholism 2004/5</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9F467-BDBB-4043-A9E0-933F46CEB6B5}"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ceholder 2"/>
          <p:cNvSpPr>
            <a:spLocks noGrp="1" noRot="1" noChangeAspect="1"/>
          </p:cNvSpPr>
          <p:nvPr>
            <p:ph type="sldImg"/>
          </p:nvPr>
        </p:nvSpPr>
        <p:spPr bwMode="auto">
          <a:noFill/>
          <a:ln>
            <a:solidFill>
              <a:srgbClr val="000000"/>
            </a:solidFill>
            <a:miter lim="800000"/>
            <a:headEnd/>
            <a:tailEnd/>
          </a:ln>
        </p:spPr>
      </p:sp>
      <p:sp>
        <p:nvSpPr>
          <p:cNvPr id="276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Significant changes occur in the body during adolescence. </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EDC9BB5-55E7-4EDE-AFF3-9AF4F7585775}" type="slidenum">
              <a:rPr lang="en-US" sz="1200">
                <a:latin typeface="Calibri" pitchFamily="-72" charset="0"/>
              </a:rPr>
              <a:pPr algn="r"/>
              <a:t>8</a:t>
            </a:fld>
            <a:endParaRPr lang="en-US" sz="1200">
              <a:latin typeface="Calibri"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45B171F-C07D-4B19-A5C6-F902557B1BE1}"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14EC19-473D-4BFF-B0E2-AFBC27345A6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3E9862-D50F-474F-AE47-F40AB8D602D4}"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AA8EAF-A538-4DC7-99AF-CD028D4BAB2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65FAD3-A783-4A19-A488-D461342D9651}"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020214-922D-4C3B-B2ED-11C1448DCE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941E19-6F96-4D25-9EF7-09E7EB88A326}"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9CD4D5-52A8-483D-800C-CF6309E6E1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EAC707-486E-4C6C-9B3C-8C3E91222F2B}" type="datetimeFigureOut">
              <a:rPr lang="en-US"/>
              <a:pPr>
                <a:defRPr/>
              </a:pPr>
              <a:t>1/1/2014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C34F26-9FF5-4322-8831-BF209D5520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956B2DE-EEB7-437A-B7D3-F1F9D1DE2821}"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FC51F-A503-432C-A6A0-0CAD0F57052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83CA2B-6C88-46F9-9A56-A814B911768D}" type="datetimeFigureOut">
              <a:rPr lang="en-US"/>
              <a:pPr>
                <a:defRPr/>
              </a:pPr>
              <a:t>1/1/2014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FF1772-4901-4DA1-B63E-134E89513D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D0A1EE-72D4-47F3-9764-32E739A104C9}" type="datetimeFigureOut">
              <a:rPr lang="en-US"/>
              <a:pPr>
                <a:defRPr/>
              </a:pPr>
              <a:t>1/1/2014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647F81-6A31-4624-BA16-1F3A41DEEF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5AE0AA-8B93-4260-9E0B-D4F884337574}" type="datetimeFigureOut">
              <a:rPr lang="en-US"/>
              <a:pPr>
                <a:defRPr/>
              </a:pPr>
              <a:t>1/1/2014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BE0E8F-12DA-45AE-BE62-F892339B41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62DA54-872F-4856-AF64-60EF18557126}"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90C5BC-FCA8-40C5-9A43-64CB240DB7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C91F27-B6CB-4A08-BF57-A0D847CE4672}" type="datetimeFigureOut">
              <a:rPr lang="en-US"/>
              <a:pPr>
                <a:defRPr/>
              </a:pPr>
              <a:t>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7D0B7D-E3B9-453A-9080-8C92DE4F5C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86FF5AAE-6DB7-44C1-B4D1-44C82A0AAA00}" type="datetimeFigureOut">
              <a:rPr lang="en-US"/>
              <a:pPr>
                <a:defRPr/>
              </a:pPr>
              <a:t>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E5B4F22-5136-491A-9591-69E7EE817E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eanieM@spc.int"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dirty="0">
              <a:ea typeface="+mn-ea"/>
              <a:cs typeface="+mn-cs"/>
            </a:endParaRPr>
          </a:p>
        </p:txBody>
      </p:sp>
      <p:sp>
        <p:nvSpPr>
          <p:cNvPr id="14338" name="Title 1"/>
          <p:cNvSpPr>
            <a:spLocks noGrp="1"/>
          </p:cNvSpPr>
          <p:nvPr>
            <p:ph type="ctrTitle"/>
          </p:nvPr>
        </p:nvSpPr>
        <p:spPr>
          <a:xfrm>
            <a:off x="1143000" y="228600"/>
            <a:ext cx="6629400" cy="1600200"/>
          </a:xfrm>
        </p:spPr>
        <p:txBody>
          <a:bodyPr/>
          <a:lstStyle/>
          <a:p>
            <a:pPr eaLnBrk="1" hangingPunct="1"/>
            <a:r>
              <a:rPr lang="en-US" b="1" smtClean="0">
                <a:latin typeface="Cambria" pitchFamily="-72" charset="0"/>
              </a:rPr>
              <a:t>Restricting Access to Alcohol</a:t>
            </a:r>
            <a:endParaRPr lang="en-US" smtClean="0"/>
          </a:p>
        </p:txBody>
      </p:sp>
      <p:sp>
        <p:nvSpPr>
          <p:cNvPr id="14339" name="Text Box 4"/>
          <p:cNvSpPr txBox="1">
            <a:spLocks noChangeArrowheads="1"/>
          </p:cNvSpPr>
          <p:nvPr/>
        </p:nvSpPr>
        <p:spPr bwMode="auto">
          <a:xfrm>
            <a:off x="0" y="6461125"/>
            <a:ext cx="548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72" charset="0"/>
            </a:endParaRPr>
          </a:p>
        </p:txBody>
      </p:sp>
      <p:pic>
        <p:nvPicPr>
          <p:cNvPr id="14340" name="Picture 5"/>
          <p:cNvPicPr>
            <a:picLocks noChangeAspect="1" noChangeArrowheads="1"/>
          </p:cNvPicPr>
          <p:nvPr/>
        </p:nvPicPr>
        <p:blipFill>
          <a:blip r:embed="rId3"/>
          <a:srcRect/>
          <a:stretch>
            <a:fillRect/>
          </a:stretch>
        </p:blipFill>
        <p:spPr bwMode="auto">
          <a:xfrm>
            <a:off x="0" y="1905000"/>
            <a:ext cx="9144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p:txBody>
          <a:bodyPr/>
          <a:lstStyle/>
          <a:p>
            <a:pPr eaLnBrk="1" hangingPunct="1"/>
            <a:r>
              <a:rPr lang="en-US" smtClean="0">
                <a:latin typeface="Cambria Bold" pitchFamily="-72" charset="0"/>
              </a:rPr>
              <a:t>Restrict hours of alcohol sales!</a:t>
            </a:r>
            <a:endParaRPr lang="en-US" smtClean="0"/>
          </a:p>
        </p:txBody>
      </p:sp>
      <p:sp>
        <p:nvSpPr>
          <p:cNvPr id="32770" name="Content Placeholder 2"/>
          <p:cNvSpPr>
            <a:spLocks noGrp="1"/>
          </p:cNvSpPr>
          <p:nvPr>
            <p:ph idx="4294967295"/>
          </p:nvPr>
        </p:nvSpPr>
        <p:spPr/>
        <p:txBody>
          <a:bodyPr/>
          <a:lstStyle/>
          <a:p>
            <a:pPr eaLnBrk="1" hangingPunct="1">
              <a:lnSpc>
                <a:spcPct val="80000"/>
              </a:lnSpc>
              <a:buFontTx/>
              <a:buChar char="•"/>
            </a:pPr>
            <a:r>
              <a:rPr lang="en-US" sz="2800" smtClean="0">
                <a:latin typeface="Cambria" pitchFamily="-72" charset="0"/>
              </a:rPr>
              <a:t>Research has shown that restricting the hours of alcohol sales and limiting the density of alcohol outlets can decrease alcohol related violence, minimize underage drinking, and reduce alcohol related crime.</a:t>
            </a:r>
            <a:r>
              <a:rPr lang="en-US" baseline="30000" smtClean="0"/>
              <a:t> </a:t>
            </a:r>
            <a:endParaRPr lang="en-US" sz="2800" smtClean="0">
              <a:latin typeface="Cambria" pitchFamily="-72" charset="0"/>
            </a:endParaRPr>
          </a:p>
          <a:p>
            <a:pPr lvl="1" eaLnBrk="1" hangingPunct="1">
              <a:lnSpc>
                <a:spcPct val="80000"/>
              </a:lnSpc>
              <a:buFontTx/>
              <a:buChar char="•"/>
            </a:pPr>
            <a:endParaRPr lang="en-US" sz="2400" smtClean="0">
              <a:latin typeface="Cambria" pitchFamily="-72" charset="0"/>
            </a:endParaRP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32771" name="Picture 4" descr="yassaghbira"/>
          <p:cNvPicPr>
            <a:picLocks noChangeAspect="1" noChangeArrowheads="1"/>
          </p:cNvPicPr>
          <p:nvPr/>
        </p:nvPicPr>
        <p:blipFill>
          <a:blip r:embed="rId3"/>
          <a:srcRect/>
          <a:stretch>
            <a:fillRect/>
          </a:stretch>
        </p:blipFill>
        <p:spPr bwMode="auto">
          <a:xfrm>
            <a:off x="1676400" y="3505200"/>
            <a:ext cx="5943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pPr eaLnBrk="1" hangingPunct="1"/>
            <a:r>
              <a:rPr lang="en-US" smtClean="0">
                <a:latin typeface="Cambria Bold" pitchFamily="-72" charset="0"/>
              </a:rPr>
              <a:t>Fact!</a:t>
            </a:r>
            <a:endParaRPr lang="en-US" smtClean="0"/>
          </a:p>
        </p:txBody>
      </p:sp>
      <p:sp>
        <p:nvSpPr>
          <p:cNvPr id="34818" name="Content Placeholder 2"/>
          <p:cNvSpPr>
            <a:spLocks noGrp="1"/>
          </p:cNvSpPr>
          <p:nvPr>
            <p:ph idx="4294967295"/>
          </p:nvPr>
        </p:nvSpPr>
        <p:spPr/>
        <p:txBody>
          <a:bodyPr/>
          <a:lstStyle/>
          <a:p>
            <a:pPr eaLnBrk="1" hangingPunct="1">
              <a:lnSpc>
                <a:spcPct val="80000"/>
              </a:lnSpc>
              <a:buFontTx/>
              <a:buChar char="•"/>
            </a:pPr>
            <a:r>
              <a:rPr lang="en-US" smtClean="0">
                <a:latin typeface="Cambria" pitchFamily="-72" charset="0"/>
              </a:rPr>
              <a:t>A study showed that the UK’s recent law change allowing alcohol to be sold 24 hours a day resulted in an increase in night-time alcohol-related emergency admissions in a London Hospital</a:t>
            </a:r>
            <a:endParaRPr lang="en-US" sz="2800" smtClean="0">
              <a:latin typeface="Cambria" pitchFamily="-72" charset="0"/>
            </a:endParaRP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34819" name="Picture 6" descr="hospital-emergency-sign-release"/>
          <p:cNvPicPr>
            <a:picLocks noChangeAspect="1" noChangeArrowheads="1"/>
          </p:cNvPicPr>
          <p:nvPr/>
        </p:nvPicPr>
        <p:blipFill>
          <a:blip r:embed="rId3"/>
          <a:srcRect/>
          <a:stretch>
            <a:fillRect/>
          </a:stretch>
        </p:blipFill>
        <p:spPr bwMode="auto">
          <a:xfrm>
            <a:off x="2057400" y="3810000"/>
            <a:ext cx="4545013" cy="257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mtClean="0">
                <a:latin typeface="Cambria Bold" pitchFamily="-72" charset="0"/>
              </a:rPr>
              <a:t>Strengthen minimum age laws!</a:t>
            </a:r>
            <a:endParaRPr lang="en-US" smtClean="0"/>
          </a:p>
        </p:txBody>
      </p:sp>
      <p:sp>
        <p:nvSpPr>
          <p:cNvPr id="36866" name="Content Placeholder 2"/>
          <p:cNvSpPr>
            <a:spLocks noGrp="1"/>
          </p:cNvSpPr>
          <p:nvPr>
            <p:ph idx="4294967295"/>
          </p:nvPr>
        </p:nvSpPr>
        <p:spPr/>
        <p:txBody>
          <a:bodyPr/>
          <a:lstStyle/>
          <a:p>
            <a:pPr eaLnBrk="1" hangingPunct="1">
              <a:lnSpc>
                <a:spcPct val="80000"/>
              </a:lnSpc>
              <a:buFont typeface="Arial" pitchFamily="-72" charset="0"/>
              <a:buNone/>
            </a:pPr>
            <a:endParaRPr lang="en-US" sz="2400" smtClean="0">
              <a:solidFill>
                <a:schemeClr val="bg1"/>
              </a:solidFill>
              <a:latin typeface="Cambria" pitchFamily="-72" charset="0"/>
            </a:endParaRPr>
          </a:p>
          <a:p>
            <a:pPr eaLnBrk="1" hangingPunct="1">
              <a:lnSpc>
                <a:spcPct val="80000"/>
              </a:lnSpc>
            </a:pPr>
            <a:r>
              <a:rPr lang="en-US" sz="2800" smtClean="0">
                <a:latin typeface="Cambria" pitchFamily="-72" charset="0"/>
              </a:rPr>
              <a:t>Raising the drinking age greatly lowers death due to alcohol among young people and accidents and problems among youth. </a:t>
            </a: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6867" name="Picture 5" descr="s712a2t19"/>
          <p:cNvPicPr>
            <a:picLocks noChangeAspect="1" noChangeArrowheads="1"/>
          </p:cNvPicPr>
          <p:nvPr/>
        </p:nvPicPr>
        <p:blipFill>
          <a:blip r:embed="rId3"/>
          <a:srcRect/>
          <a:stretch>
            <a:fillRect/>
          </a:stretch>
        </p:blipFill>
        <p:spPr bwMode="auto">
          <a:xfrm>
            <a:off x="609600" y="3505200"/>
            <a:ext cx="8077200" cy="253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mtClean="0">
                <a:latin typeface="Cambria Bold" pitchFamily="-72" charset="0"/>
              </a:rPr>
              <a:t>Fact!</a:t>
            </a:r>
            <a:endParaRPr lang="en-US" smtClean="0"/>
          </a:p>
        </p:txBody>
      </p:sp>
      <p:sp>
        <p:nvSpPr>
          <p:cNvPr id="38914" name="Content Placeholder 2"/>
          <p:cNvSpPr>
            <a:spLocks noGrp="1"/>
          </p:cNvSpPr>
          <p:nvPr>
            <p:ph idx="4294967295"/>
          </p:nvPr>
        </p:nvSpPr>
        <p:spPr/>
        <p:txBody>
          <a:bodyPr/>
          <a:lstStyle/>
          <a:p>
            <a:pPr eaLnBrk="1" hangingPunct="1">
              <a:lnSpc>
                <a:spcPct val="80000"/>
              </a:lnSpc>
              <a:buFontTx/>
              <a:buChar char="•"/>
            </a:pPr>
            <a:r>
              <a:rPr lang="en-US" smtClean="0">
                <a:latin typeface="Times New Roman" pitchFamily="-72" charset="0"/>
              </a:rPr>
              <a:t>A U.S. study showed that those who begin drinking in their teenage years are more likely to experience injuries due to alcohol (motor vehicle accidents, falls, burns, etc.) than those who begin drinking at a later age</a:t>
            </a:r>
          </a:p>
          <a:p>
            <a:pPr eaLnBrk="1" hangingPunct="1">
              <a:lnSpc>
                <a:spcPct val="80000"/>
              </a:lnSpc>
              <a:buFontTx/>
              <a:buChar char="•"/>
            </a:pP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p:txBody>
          <a:bodyPr/>
          <a:lstStyle/>
          <a:p>
            <a:pPr eaLnBrk="1" hangingPunct="1"/>
            <a:r>
              <a:rPr lang="en-US" smtClean="0">
                <a:latin typeface="Cambria Bold" pitchFamily="-72" charset="0"/>
              </a:rPr>
              <a:t>Limit the amount of alcohol outlets</a:t>
            </a:r>
            <a:endParaRPr lang="en-US" smtClean="0"/>
          </a:p>
        </p:txBody>
      </p:sp>
      <p:sp>
        <p:nvSpPr>
          <p:cNvPr id="40962" name="Content Placeholder 2"/>
          <p:cNvSpPr>
            <a:spLocks noGrp="1"/>
          </p:cNvSpPr>
          <p:nvPr>
            <p:ph idx="4294967295"/>
          </p:nvPr>
        </p:nvSpPr>
        <p:spPr/>
        <p:txBody>
          <a:bodyPr/>
          <a:lstStyle/>
          <a:p>
            <a:pPr eaLnBrk="1" hangingPunct="1">
              <a:lnSpc>
                <a:spcPct val="80000"/>
              </a:lnSpc>
              <a:buFont typeface="Arial" pitchFamily="-72" charset="0"/>
              <a:buNone/>
            </a:pPr>
            <a:endParaRPr lang="en-US" sz="2400" smtClean="0">
              <a:solidFill>
                <a:schemeClr val="bg1"/>
              </a:solidFill>
              <a:latin typeface="Cambria" pitchFamily="-72" charset="0"/>
            </a:endParaRPr>
          </a:p>
          <a:p>
            <a:pPr eaLnBrk="1" hangingPunct="1">
              <a:lnSpc>
                <a:spcPct val="80000"/>
              </a:lnSpc>
            </a:pPr>
            <a:r>
              <a:rPr lang="en-US" smtClean="0">
                <a:latin typeface="Cambria" pitchFamily="-72" charset="0"/>
              </a:rPr>
              <a:t>Research has also shown that the amount of alcohol stores is associated with more alcohol-related problems like drunk driving and violence.</a:t>
            </a:r>
            <a:r>
              <a:rPr lang="en-US" smtClean="0">
                <a:latin typeface="Times New Roman" pitchFamily="-72" charset="0"/>
              </a:rPr>
              <a:t> </a:t>
            </a: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40963" name="Picture 5" descr="Alcohol-fuelled-violenc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810000"/>
            <a:ext cx="4124325" cy="2474913"/>
          </a:xfrm>
          <a:prstGeom prst="rect">
            <a:avLst/>
          </a:prstGeom>
          <a:noFill/>
          <a:ln w="9525">
            <a:noFill/>
            <a:miter lim="800000"/>
            <a:headEnd/>
            <a:tailEnd/>
          </a:ln>
        </p:spPr>
      </p:pic>
      <p:pic>
        <p:nvPicPr>
          <p:cNvPr id="40964" name="Picture 6" descr="eb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3835400"/>
            <a:ext cx="3560763" cy="238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mtClean="0">
                <a:latin typeface="Cambria Bold" pitchFamily="-72" charset="0"/>
              </a:rPr>
              <a:t>Ban the use of alcohol at cultural events!</a:t>
            </a:r>
            <a:endParaRPr lang="en-US" smtClean="0"/>
          </a:p>
        </p:txBody>
      </p:sp>
      <p:sp>
        <p:nvSpPr>
          <p:cNvPr id="43010" name="Content Placeholder 2"/>
          <p:cNvSpPr>
            <a:spLocks noGrp="1"/>
          </p:cNvSpPr>
          <p:nvPr>
            <p:ph idx="4294967295"/>
          </p:nvPr>
        </p:nvSpPr>
        <p:spPr/>
        <p:txBody>
          <a:bodyPr/>
          <a:lstStyle/>
          <a:p>
            <a:pPr eaLnBrk="1" hangingPunct="1">
              <a:lnSpc>
                <a:spcPct val="80000"/>
              </a:lnSpc>
              <a:buFontTx/>
              <a:buChar char="•"/>
            </a:pPr>
            <a:r>
              <a:rPr lang="en-US" smtClean="0">
                <a:latin typeface="Cambria" pitchFamily="-72" charset="0"/>
              </a:rPr>
              <a:t>Alcohol companies use sporting events to market to young people that attend. Research has linked the amount of alcohol marketing young people see to earlier and heavier drinking among young people</a:t>
            </a:r>
          </a:p>
          <a:p>
            <a:pPr eaLnBrk="1" hangingPunct="1">
              <a:lnSpc>
                <a:spcPct val="80000"/>
              </a:lnSpc>
              <a:buFontTx/>
              <a:buChar char="•"/>
            </a:pP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43011" name="Picture 6" descr="Alcohol-Sponsorship3"/>
          <p:cNvPicPr>
            <a:picLocks noChangeAspect="1" noChangeArrowheads="1"/>
          </p:cNvPicPr>
          <p:nvPr/>
        </p:nvPicPr>
        <p:blipFill>
          <a:blip r:embed="rId3"/>
          <a:srcRect/>
          <a:stretch>
            <a:fillRect/>
          </a:stretch>
        </p:blipFill>
        <p:spPr bwMode="auto">
          <a:xfrm>
            <a:off x="2057400" y="3810000"/>
            <a:ext cx="4495800" cy="269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45058" name="Content Placeholder 2"/>
          <p:cNvSpPr>
            <a:spLocks noGrp="1"/>
          </p:cNvSpPr>
          <p:nvPr>
            <p:ph idx="1"/>
          </p:nvPr>
        </p:nvSpPr>
        <p:spPr/>
        <p:txBody>
          <a:bodyPr/>
          <a:lstStyle/>
          <a:p>
            <a:pPr eaLnBrk="1" hangingPunct="1">
              <a:buFontTx/>
              <a:buChar char="•"/>
            </a:pPr>
            <a:r>
              <a:rPr lang="en-US">
                <a:latin typeface="Cambria" pitchFamily="-72" charset="0"/>
              </a:rPr>
              <a:t>Policies on alcohol marketing are essential to control alcohol and lower alcohol-related harm. These policies will protect our youth from starting bad habits that can eventually lead to a future of terrible health</a:t>
            </a:r>
            <a:endParaRPr lang="en-US"/>
          </a:p>
          <a:p>
            <a:pPr eaLnBrk="1" hangingPunct="1">
              <a:buFontTx/>
              <a:buNone/>
            </a:pPr>
            <a:endParaRPr lang="en-US"/>
          </a:p>
          <a:p>
            <a:pPr eaLnBrk="1" hangingPunct="1">
              <a:buFont typeface="Arial" pitchFamily="-72" charset="0"/>
              <a:buNone/>
            </a:pPr>
            <a:endParaRPr lang="en-US"/>
          </a:p>
        </p:txBody>
      </p:sp>
      <p:pic>
        <p:nvPicPr>
          <p:cNvPr id="45059" name="Picture 1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400" y="4191000"/>
            <a:ext cx="3657600" cy="2335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47106" name="Content Placeholder 2"/>
          <p:cNvSpPr>
            <a:spLocks noGrp="1"/>
          </p:cNvSpPr>
          <p:nvPr>
            <p:ph idx="1"/>
          </p:nvPr>
        </p:nvSpPr>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47107" name="Picture 1028" descr="MahakianIDs1117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3200400"/>
            <a:ext cx="5165725" cy="3244850"/>
          </a:xfrm>
          <a:prstGeom prst="rect">
            <a:avLst/>
          </a:prstGeom>
          <a:noFill/>
          <a:ln w="9525">
            <a:noFill/>
            <a:miter lim="800000"/>
            <a:headEnd/>
            <a:tailEnd/>
          </a:ln>
        </p:spPr>
      </p:pic>
      <p:sp>
        <p:nvSpPr>
          <p:cNvPr id="47108" name="Text Box 1028"/>
          <p:cNvSpPr txBox="1">
            <a:spLocks noChangeArrowheads="1"/>
          </p:cNvSpPr>
          <p:nvPr/>
        </p:nvSpPr>
        <p:spPr bwMode="auto">
          <a:xfrm>
            <a:off x="1066800" y="1524000"/>
            <a:ext cx="7086600" cy="1373188"/>
          </a:xfrm>
          <a:prstGeom prst="rect">
            <a:avLst/>
          </a:prstGeom>
          <a:noFill/>
          <a:ln w="9525">
            <a:noFill/>
            <a:miter lim="800000"/>
            <a:headEnd/>
            <a:tailEnd/>
          </a:ln>
        </p:spPr>
        <p:txBody>
          <a:bodyPr>
            <a:prstTxWarp prst="textNoShape">
              <a:avLst/>
            </a:prstTxWarp>
            <a:spAutoFit/>
          </a:bodyPr>
          <a:lstStyle/>
          <a:p>
            <a:r>
              <a:rPr lang="en-US" sz="2800">
                <a:latin typeface="Cambria" pitchFamily="-72" charset="0"/>
              </a:rPr>
              <a:t>Sales restrictions are not effective unless they are properly enforced through checks by bar staff and sales people</a:t>
            </a:r>
            <a:endParaRPr lang="en-US" sz="2800">
              <a:latin typeface="Calibri" pitchFamily="-7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457200" y="685800"/>
            <a:ext cx="8229600" cy="1143000"/>
          </a:xfrm>
        </p:spPr>
        <p:txBody>
          <a:bodyPr/>
          <a:lstStyle/>
          <a:p>
            <a:pPr eaLnBrk="1" hangingPunct="1"/>
            <a:r>
              <a:rPr lang="en-US" smtClean="0">
                <a:latin typeface="Cambria Bold" pitchFamily="-72" charset="0"/>
              </a:rPr>
              <a:t>Enact legislation that strengthens minimum age laws!</a:t>
            </a:r>
            <a:endParaRPr lang="en-US" smtClean="0"/>
          </a:p>
        </p:txBody>
      </p:sp>
      <p:sp>
        <p:nvSpPr>
          <p:cNvPr id="49154" name="Content Placeholder 2"/>
          <p:cNvSpPr>
            <a:spLocks noGrp="1"/>
          </p:cNvSpPr>
          <p:nvPr>
            <p:ph idx="4294967295"/>
          </p:nvPr>
        </p:nvSpPr>
        <p:spPr>
          <a:xfrm>
            <a:off x="457200" y="1828800"/>
            <a:ext cx="8229600" cy="4525963"/>
          </a:xfrm>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sp>
        <p:nvSpPr>
          <p:cNvPr id="49155" name="Text Box 5"/>
          <p:cNvSpPr txBox="1">
            <a:spLocks noChangeArrowheads="1"/>
          </p:cNvSpPr>
          <p:nvPr/>
        </p:nvSpPr>
        <p:spPr bwMode="auto">
          <a:xfrm>
            <a:off x="762000" y="2379663"/>
            <a:ext cx="7696200" cy="4422775"/>
          </a:xfrm>
          <a:prstGeom prst="rect">
            <a:avLst/>
          </a:prstGeom>
          <a:noFill/>
          <a:ln w="9525">
            <a:noFill/>
            <a:miter lim="800000"/>
            <a:headEnd/>
            <a:tailEnd/>
          </a:ln>
        </p:spPr>
        <p:txBody>
          <a:bodyPr>
            <a:prstTxWarp prst="textNoShape">
              <a:avLst/>
            </a:prstTxWarp>
            <a:spAutoFit/>
          </a:bodyPr>
          <a:lstStyle/>
          <a:p>
            <a:pPr marL="457200" indent="-457200"/>
            <a:r>
              <a:rPr lang="en-US" sz="2800">
                <a:latin typeface="Cambria" pitchFamily="-72" charset="0"/>
              </a:rPr>
              <a:t>Make it a prosecutable offence if you:</a:t>
            </a:r>
          </a:p>
          <a:p>
            <a:pPr marL="457200" indent="-457200"/>
            <a:endParaRPr lang="en-US" sz="2800">
              <a:latin typeface="Cambria" pitchFamily="-72" charset="0"/>
            </a:endParaRPr>
          </a:p>
          <a:p>
            <a:pPr marL="1371600" lvl="2" indent="-457200">
              <a:buFont typeface="Arial" pitchFamily="-72" charset="0"/>
              <a:buAutoNum type="arabicPeriod"/>
            </a:pPr>
            <a:r>
              <a:rPr lang="en-US" sz="2800">
                <a:latin typeface="Cambria" pitchFamily="-72" charset="0"/>
              </a:rPr>
              <a:t>Buy alcohol and are under the minimum age</a:t>
            </a:r>
          </a:p>
          <a:p>
            <a:pPr marL="1371600" lvl="2" indent="-457200">
              <a:buFont typeface="Arial" pitchFamily="-72" charset="0"/>
              <a:buAutoNum type="arabicPeriod"/>
            </a:pPr>
            <a:endParaRPr lang="en-US" sz="2800">
              <a:latin typeface="Cambria" pitchFamily="-72" charset="0"/>
            </a:endParaRPr>
          </a:p>
          <a:p>
            <a:pPr marL="1371600" lvl="2" indent="-457200">
              <a:buFont typeface="Arial" pitchFamily="-72" charset="0"/>
              <a:buAutoNum type="arabicPeriod"/>
            </a:pPr>
            <a:r>
              <a:rPr lang="en-US" sz="2800">
                <a:latin typeface="Cambria" pitchFamily="-72" charset="0"/>
              </a:rPr>
              <a:t>Present false evidence of age; and/or</a:t>
            </a:r>
          </a:p>
          <a:p>
            <a:pPr marL="1371600" lvl="2" indent="-457200">
              <a:buFont typeface="Arial" pitchFamily="-72" charset="0"/>
              <a:buAutoNum type="arabicPeriod"/>
            </a:pPr>
            <a:endParaRPr lang="en-US" sz="2800">
              <a:latin typeface="Cambria" pitchFamily="-72" charset="0"/>
            </a:endParaRPr>
          </a:p>
          <a:p>
            <a:pPr marL="1371600" lvl="2" indent="-457200">
              <a:buFont typeface="Arial" pitchFamily="-72" charset="0"/>
              <a:buAutoNum type="arabicPeriod"/>
            </a:pPr>
            <a:r>
              <a:rPr lang="en-US" sz="2800">
                <a:latin typeface="Cambria" pitchFamily="-72" charset="0"/>
              </a:rPr>
              <a:t>Supply alcohol to a minor or purchase alcohol on their behalf</a:t>
            </a:r>
            <a:r>
              <a:rPr lang="en-US" sz="3200" i="1">
                <a:latin typeface="Times New Roman" pitchFamily="-72" charset="0"/>
              </a:rPr>
              <a:t> </a:t>
            </a:r>
          </a:p>
          <a:p>
            <a:pPr marL="1371600" lvl="2" indent="-457200"/>
            <a:endParaRPr lang="en-US" sz="3200">
              <a:latin typeface="Calibri" pitchFamily="-7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Strengthening Minimum Age Laws</a:t>
            </a:r>
            <a:endParaRPr lang="en-US" dirty="0" smtClean="0"/>
          </a:p>
        </p:txBody>
      </p:sp>
      <p:sp>
        <p:nvSpPr>
          <p:cNvPr id="51202"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1203" name="Rectangle 5"/>
          <p:cNvSpPr>
            <a:spLocks noChangeArrowheads="1"/>
          </p:cNvSpPr>
          <p:nvPr/>
        </p:nvSpPr>
        <p:spPr bwMode="auto">
          <a:xfrm>
            <a:off x="533400" y="1676400"/>
            <a:ext cx="8305800" cy="4524315"/>
          </a:xfrm>
          <a:prstGeom prst="rect">
            <a:avLst/>
          </a:prstGeom>
          <a:noFill/>
          <a:ln w="9525">
            <a:noFill/>
            <a:miter lim="800000"/>
            <a:headEnd/>
            <a:tailEnd/>
          </a:ln>
        </p:spPr>
        <p:txBody>
          <a:bodyPr>
            <a:prstTxWarp prst="textNoShape">
              <a:avLst/>
            </a:prstTxWarp>
            <a:spAutoFit/>
          </a:bodyPr>
          <a:lstStyle/>
          <a:p>
            <a:pPr marL="457200" indent="-457200"/>
            <a:r>
              <a:rPr lang="en-US" sz="2200" dirty="0">
                <a:latin typeface="Cambria" pitchFamily="-72" charset="0"/>
              </a:rPr>
              <a:t>Definition of evidence of age</a:t>
            </a:r>
          </a:p>
          <a:p>
            <a:pPr lvl="2" indent="-401638"/>
            <a:r>
              <a:rPr lang="en-US" sz="2200" dirty="0">
                <a:latin typeface="Cambria" pitchFamily="-72" charset="0"/>
              </a:rPr>
              <a:t>Evidence of age document means a passport, a driver’s license or (specify other official document which provides reliable evidence of age).</a:t>
            </a:r>
          </a:p>
          <a:p>
            <a:pPr marL="457200" indent="-457200"/>
            <a:r>
              <a:rPr lang="en-US" sz="2200" dirty="0">
                <a:latin typeface="Cambria" pitchFamily="-72" charset="0"/>
              </a:rPr>
              <a:t>Sales to persons below the minimum age</a:t>
            </a:r>
          </a:p>
          <a:p>
            <a:pPr lvl="2" indent="-457200"/>
            <a:r>
              <a:rPr lang="en-US" sz="2200" dirty="0">
                <a:latin typeface="Cambria" pitchFamily="-72" charset="0"/>
              </a:rPr>
              <a:t>1)  No person, being the licensee, manager or server on licensed premises, shall sell or supply alcohol to any person below the age of XX years. </a:t>
            </a:r>
          </a:p>
          <a:p>
            <a:pPr lvl="2" indent="-457200"/>
            <a:r>
              <a:rPr lang="en-US" sz="2200" dirty="0">
                <a:latin typeface="Cambria" pitchFamily="-72" charset="0"/>
              </a:rPr>
              <a:t>2)  The licensee shall take steps to ensure verification of the age of any person who appears to be under the age of 25 years by requesting an evidence of age document. </a:t>
            </a:r>
          </a:p>
          <a:p>
            <a:pPr lvl="2" indent="-457200"/>
            <a:r>
              <a:rPr lang="en-US" sz="2200" dirty="0">
                <a:latin typeface="Cambria" pitchFamily="-72" charset="0"/>
              </a:rPr>
              <a:t>3)  No person shall allow any person below the age of XX years to enter or remain on age- restricted licensed premises.</a:t>
            </a:r>
            <a:r>
              <a:rPr lang="en-US" i="1" dirty="0">
                <a:latin typeface="Times New Roman" pitchFamily="-72" charset="0"/>
              </a:rPr>
              <a:t> </a:t>
            </a:r>
          </a:p>
        </p:txBody>
      </p:sp>
    </p:spTree>
    <p:extLst>
      <p:ext uri="{BB962C8B-B14F-4D97-AF65-F5344CB8AC3E}">
        <p14:creationId xmlns:p14="http://schemas.microsoft.com/office/powerpoint/2010/main" val="2589190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304800"/>
            <a:ext cx="8229600" cy="1295400"/>
          </a:xfrm>
        </p:spPr>
        <p:txBody>
          <a:bodyPr/>
          <a:lstStyle/>
          <a:p>
            <a:pPr eaLnBrk="1" hangingPunct="1"/>
            <a:r>
              <a:rPr lang="en-US" sz="4800" b="1" smtClean="0">
                <a:latin typeface="Cambria Bold" pitchFamily="-72" charset="0"/>
              </a:rPr>
              <a:t>Background</a:t>
            </a:r>
            <a:endParaRPr lang="en-US" sz="3600" smtClean="0"/>
          </a:p>
        </p:txBody>
      </p:sp>
      <p:sp>
        <p:nvSpPr>
          <p:cNvPr id="16386" name="Content Placeholder 2"/>
          <p:cNvSpPr>
            <a:spLocks noGrp="1"/>
          </p:cNvSpPr>
          <p:nvPr>
            <p:ph sz="half" idx="1"/>
          </p:nvPr>
        </p:nvSpPr>
        <p:spPr>
          <a:xfrm>
            <a:off x="381000" y="2590800"/>
            <a:ext cx="4191000" cy="3230563"/>
          </a:xfrm>
        </p:spPr>
        <p:txBody>
          <a:bodyPr/>
          <a:lstStyle/>
          <a:p>
            <a:pPr marL="342900" lvl="1" indent="-342900" eaLnBrk="1" hangingPunct="1">
              <a:buFont typeface="Wingdings" pitchFamily="-72" charset="2"/>
              <a:buChar char="Ø"/>
            </a:pPr>
            <a:r>
              <a:rPr lang="en-US" sz="2600" smtClean="0">
                <a:latin typeface="Cambria" pitchFamily="-72" charset="0"/>
              </a:rPr>
              <a:t>Injuries</a:t>
            </a:r>
          </a:p>
          <a:p>
            <a:pPr marL="342900" lvl="1" indent="-342900" eaLnBrk="1" hangingPunct="1">
              <a:buFont typeface="Wingdings" pitchFamily="-72" charset="2"/>
              <a:buChar char="Ø"/>
            </a:pPr>
            <a:r>
              <a:rPr lang="en-US" sz="2600" smtClean="0">
                <a:latin typeface="Cambria" pitchFamily="-72" charset="0"/>
              </a:rPr>
              <a:t>Liver cirrhosis</a:t>
            </a:r>
          </a:p>
          <a:p>
            <a:pPr marL="342900" lvl="1" indent="-342900" eaLnBrk="1" hangingPunct="1">
              <a:buFont typeface="Wingdings" pitchFamily="-72" charset="2"/>
              <a:buChar char="Ø"/>
            </a:pPr>
            <a:r>
              <a:rPr lang="en-US" sz="2600">
                <a:latin typeface="Cambria" pitchFamily="-72" charset="0"/>
              </a:rPr>
              <a:t>C</a:t>
            </a:r>
            <a:r>
              <a:rPr lang="en-US" sz="2600" smtClean="0">
                <a:latin typeface="Cambria" pitchFamily="-72" charset="0"/>
              </a:rPr>
              <a:t>ancers</a:t>
            </a:r>
            <a:endParaRPr lang="en-US" sz="2600">
              <a:latin typeface="Cambria" pitchFamily="-72" charset="0"/>
            </a:endParaRPr>
          </a:p>
          <a:p>
            <a:pPr marL="342900" lvl="1" indent="-342900" eaLnBrk="1" hangingPunct="1">
              <a:buFont typeface="Wingdings" pitchFamily="-72" charset="2"/>
              <a:buChar char="Ø"/>
            </a:pPr>
            <a:r>
              <a:rPr lang="en-US" sz="2600" smtClean="0">
                <a:latin typeface="Cambria" pitchFamily="-72" charset="0"/>
              </a:rPr>
              <a:t>Cardiovascular diseases</a:t>
            </a:r>
          </a:p>
          <a:p>
            <a:pPr marL="342900" lvl="1" indent="-342900" eaLnBrk="1" hangingPunct="1">
              <a:buFont typeface="Wingdings" pitchFamily="-72" charset="2"/>
              <a:buChar char="Ø"/>
            </a:pPr>
            <a:r>
              <a:rPr lang="en-US" sz="2600" smtClean="0">
                <a:latin typeface="Cambria" pitchFamily="-72" charset="0"/>
              </a:rPr>
              <a:t>Premature deaths</a:t>
            </a:r>
          </a:p>
          <a:p>
            <a:pPr marL="342900" lvl="1" indent="-342900" eaLnBrk="1" hangingPunct="1">
              <a:buFont typeface="Wingdings" pitchFamily="-72" charset="2"/>
              <a:buChar char="Ø"/>
            </a:pPr>
            <a:r>
              <a:rPr lang="en-US" sz="2600">
                <a:latin typeface="Cambria" pitchFamily="-72" charset="0"/>
              </a:rPr>
              <a:t>Poverty</a:t>
            </a:r>
          </a:p>
          <a:p>
            <a:pPr marL="342900" lvl="1" indent="-342900" eaLnBrk="1" hangingPunct="1">
              <a:buFont typeface="Wingdings" pitchFamily="-72" charset="2"/>
              <a:buChar char="Ø"/>
            </a:pPr>
            <a:r>
              <a:rPr lang="en-US" sz="2600">
                <a:latin typeface="Cambria" pitchFamily="-72" charset="0"/>
              </a:rPr>
              <a:t>Family and partner violence</a:t>
            </a:r>
            <a:endParaRPr lang="en-US"/>
          </a:p>
          <a:p>
            <a:pPr eaLnBrk="1" hangingPunct="1"/>
            <a:endParaRPr lang="en-US"/>
          </a:p>
        </p:txBody>
      </p:sp>
      <p:sp>
        <p:nvSpPr>
          <p:cNvPr id="16387" name="Content Placeholder 3"/>
          <p:cNvSpPr>
            <a:spLocks noGrp="1"/>
          </p:cNvSpPr>
          <p:nvPr>
            <p:ph sz="half" idx="2"/>
          </p:nvPr>
        </p:nvSpPr>
        <p:spPr>
          <a:xfrm>
            <a:off x="4648200" y="2590800"/>
            <a:ext cx="4267200" cy="3459163"/>
          </a:xfrm>
        </p:spPr>
        <p:txBody>
          <a:bodyPr/>
          <a:lstStyle/>
          <a:p>
            <a:pPr marL="342900" lvl="1" indent="-342900" eaLnBrk="1" hangingPunct="1">
              <a:buFont typeface="Wingdings" pitchFamily="-72" charset="2"/>
              <a:buChar char="Ø"/>
            </a:pPr>
            <a:r>
              <a:rPr lang="en-US" sz="2600" smtClean="0">
                <a:latin typeface="Cambria" pitchFamily="-72" charset="0"/>
              </a:rPr>
              <a:t>Poor social acceptance</a:t>
            </a:r>
          </a:p>
          <a:p>
            <a:pPr marL="342900" lvl="1" indent="-342900" eaLnBrk="1" hangingPunct="1">
              <a:buFont typeface="Wingdings" pitchFamily="-72" charset="2"/>
              <a:buChar char="Ø"/>
            </a:pPr>
            <a:r>
              <a:rPr lang="en-US" sz="2600">
                <a:latin typeface="Cambria" pitchFamily="-72" charset="0"/>
              </a:rPr>
              <a:t>V</a:t>
            </a:r>
            <a:r>
              <a:rPr lang="en-US" sz="2600" smtClean="0">
                <a:latin typeface="Cambria" pitchFamily="-72" charset="0"/>
              </a:rPr>
              <a:t>iolence</a:t>
            </a:r>
          </a:p>
          <a:p>
            <a:pPr marL="342900" lvl="1" indent="-342900" eaLnBrk="1" hangingPunct="1">
              <a:buFont typeface="Wingdings" pitchFamily="-72" charset="2"/>
              <a:buChar char="Ø"/>
            </a:pPr>
            <a:r>
              <a:rPr lang="en-US" sz="2600" smtClean="0">
                <a:latin typeface="Cambria" pitchFamily="-72" charset="0"/>
              </a:rPr>
              <a:t>Crime</a:t>
            </a:r>
          </a:p>
          <a:p>
            <a:pPr marL="342900" lvl="1" indent="-342900" eaLnBrk="1" hangingPunct="1">
              <a:buFont typeface="Wingdings" pitchFamily="-72" charset="2"/>
              <a:buChar char="Ø"/>
            </a:pPr>
            <a:r>
              <a:rPr lang="en-US" sz="2600">
                <a:latin typeface="Cambria" pitchFamily="-72" charset="0"/>
              </a:rPr>
              <a:t>T</a:t>
            </a:r>
            <a:r>
              <a:rPr lang="en-US" sz="2600" smtClean="0">
                <a:latin typeface="Cambria" pitchFamily="-72" charset="0"/>
              </a:rPr>
              <a:t>raffic accidents</a:t>
            </a:r>
          </a:p>
          <a:p>
            <a:pPr marL="342900" lvl="1" indent="-342900" eaLnBrk="1" hangingPunct="1">
              <a:buFont typeface="Wingdings" pitchFamily="-72" charset="2"/>
              <a:buChar char="Ø"/>
            </a:pPr>
            <a:r>
              <a:rPr lang="en-US" sz="2600" smtClean="0">
                <a:latin typeface="Cambria" pitchFamily="-72" charset="0"/>
              </a:rPr>
              <a:t>Abuse</a:t>
            </a:r>
          </a:p>
          <a:p>
            <a:pPr marL="342900" lvl="1" indent="-342900" eaLnBrk="1" hangingPunct="1">
              <a:buFont typeface="Wingdings" pitchFamily="-72" charset="2"/>
              <a:buChar char="Ø"/>
            </a:pPr>
            <a:r>
              <a:rPr lang="en-US" sz="2600">
                <a:latin typeface="Cambria" pitchFamily="-72" charset="0"/>
              </a:rPr>
              <a:t>L</a:t>
            </a:r>
            <a:r>
              <a:rPr lang="en-US" sz="2600" smtClean="0">
                <a:latin typeface="Cambria" pitchFamily="-72" charset="0"/>
              </a:rPr>
              <a:t>oss of work</a:t>
            </a:r>
            <a:endParaRPr lang="en-US" smtClean="0"/>
          </a:p>
          <a:p>
            <a:pPr marL="342900" lvl="1" indent="-342900" eaLnBrk="1" hangingPunct="1">
              <a:buFont typeface="Arial" pitchFamily="-72" charset="0"/>
              <a:buChar char="•"/>
            </a:pPr>
            <a:endParaRPr lang="en-US" smtClean="0"/>
          </a:p>
        </p:txBody>
      </p:sp>
      <p:sp>
        <p:nvSpPr>
          <p:cNvPr id="16388" name="Rectangle 4"/>
          <p:cNvSpPr>
            <a:spLocks noChangeArrowheads="1"/>
          </p:cNvSpPr>
          <p:nvPr/>
        </p:nvSpPr>
        <p:spPr bwMode="auto">
          <a:xfrm>
            <a:off x="457200" y="1905000"/>
            <a:ext cx="8001000" cy="579438"/>
          </a:xfrm>
          <a:prstGeom prst="rect">
            <a:avLst/>
          </a:prstGeom>
          <a:noFill/>
          <a:ln w="9525">
            <a:noFill/>
            <a:miter lim="800000"/>
            <a:headEnd/>
            <a:tailEnd/>
          </a:ln>
        </p:spPr>
        <p:txBody>
          <a:bodyPr>
            <a:prstTxWarp prst="textNoShape">
              <a:avLst/>
            </a:prstTxWarp>
            <a:spAutoFit/>
          </a:bodyPr>
          <a:lstStyle/>
          <a:p>
            <a:r>
              <a:rPr lang="en-US" sz="3200">
                <a:latin typeface="Cambria" pitchFamily="-72" charset="0"/>
              </a:rPr>
              <a:t>Misuse and abuse of alcohol can lead to:</a:t>
            </a:r>
            <a:endParaRPr lang="en-US" sz="3000">
              <a:latin typeface="Calibri" pitchFamily="-7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Strengthening Minimum Age Laws</a:t>
            </a:r>
            <a:endParaRPr lang="en-US" dirty="0" smtClean="0"/>
          </a:p>
        </p:txBody>
      </p:sp>
      <p:sp>
        <p:nvSpPr>
          <p:cNvPr id="53250" name="Content Placeholder 2"/>
          <p:cNvSpPr>
            <a:spLocks noGrp="1"/>
          </p:cNvSpPr>
          <p:nvPr>
            <p:ph idx="4294967295"/>
          </p:nvPr>
        </p:nvSpPr>
        <p:spPr>
          <a:xfrm>
            <a:off x="457200" y="1905000"/>
            <a:ext cx="8229600" cy="4525963"/>
          </a:xfrm>
        </p:spPr>
        <p:txBody>
          <a:bodyPr/>
          <a:lstStyle/>
          <a:p>
            <a:pPr eaLnBrk="1" hangingPunct="1">
              <a:buFontTx/>
              <a:buNone/>
            </a:pPr>
            <a:endParaRPr lang="en-US"/>
          </a:p>
          <a:p>
            <a:pPr eaLnBrk="1" hangingPunct="1">
              <a:buFont typeface="Arial" pitchFamily="-72" charset="0"/>
              <a:buNone/>
            </a:pPr>
            <a:endParaRPr lang="en-US"/>
          </a:p>
        </p:txBody>
      </p:sp>
      <p:sp>
        <p:nvSpPr>
          <p:cNvPr id="53251" name="Rectangle 5"/>
          <p:cNvSpPr>
            <a:spLocks noChangeArrowheads="1"/>
          </p:cNvSpPr>
          <p:nvPr/>
        </p:nvSpPr>
        <p:spPr bwMode="auto">
          <a:xfrm>
            <a:off x="228600" y="1905000"/>
            <a:ext cx="8686800" cy="4154984"/>
          </a:xfrm>
          <a:prstGeom prst="rect">
            <a:avLst/>
          </a:prstGeom>
          <a:noFill/>
          <a:ln w="9525">
            <a:noFill/>
            <a:miter lim="800000"/>
            <a:headEnd/>
            <a:tailEnd/>
          </a:ln>
        </p:spPr>
        <p:txBody>
          <a:bodyPr>
            <a:prstTxWarp prst="textNoShape">
              <a:avLst/>
            </a:prstTxWarp>
            <a:spAutoFit/>
          </a:bodyPr>
          <a:lstStyle/>
          <a:p>
            <a:pPr lvl="2" indent="-457200">
              <a:buFont typeface="Arial" pitchFamily="-72" charset="0"/>
              <a:buAutoNum type="arabicPeriod" startAt="4"/>
            </a:pPr>
            <a:r>
              <a:rPr lang="en-US" sz="2200" dirty="0" smtClean="0">
                <a:latin typeface="Cambria" pitchFamily="-72" charset="0"/>
              </a:rPr>
              <a:t>It </a:t>
            </a:r>
            <a:r>
              <a:rPr lang="en-US" sz="2200" dirty="0">
                <a:latin typeface="Cambria" pitchFamily="-72" charset="0"/>
              </a:rPr>
              <a:t>is a defense against prosecution under subsection (1) and (3) if it is proved that the defendant was provided with an evidence of age document that may reasonably be accepted as applying to the person and as proving that the person was of legal age for sale and supply of alcohol. </a:t>
            </a:r>
          </a:p>
          <a:p>
            <a:pPr lvl="2" indent="-457200">
              <a:buFont typeface="Arial" pitchFamily="-72" charset="0"/>
              <a:buAutoNum type="arabicPeriod" startAt="4"/>
            </a:pPr>
            <a:r>
              <a:rPr lang="en-US" sz="2200" dirty="0">
                <a:latin typeface="Cambria" pitchFamily="-72" charset="0"/>
              </a:rPr>
              <a:t>No person may supply alcohol to a person below the age of XX years or obtain alcohol on their behalf from licensed </a:t>
            </a:r>
            <a:r>
              <a:rPr lang="en-US" sz="2200" dirty="0" smtClean="0">
                <a:latin typeface="Cambria" pitchFamily="-72" charset="0"/>
              </a:rPr>
              <a:t>premises.</a:t>
            </a:r>
          </a:p>
          <a:p>
            <a:pPr lvl="2" indent="-457200">
              <a:buFont typeface="Arial" pitchFamily="-72" charset="0"/>
              <a:buAutoNum type="arabicPeriod" startAt="4"/>
            </a:pPr>
            <a:r>
              <a:rPr lang="en-US" sz="2200" dirty="0" smtClean="0">
                <a:latin typeface="Cambria" pitchFamily="-72" charset="0"/>
              </a:rPr>
              <a:t>No </a:t>
            </a:r>
            <a:r>
              <a:rPr lang="en-US" sz="2200" dirty="0">
                <a:latin typeface="Cambria" pitchFamily="-72" charset="0"/>
              </a:rPr>
              <a:t>person aged under XX years shall purchase alcohol or enter age-restricted licensed premises. </a:t>
            </a:r>
            <a:endParaRPr lang="en-US" sz="2200" dirty="0" smtClean="0">
              <a:latin typeface="Cambria" pitchFamily="-72" charset="0"/>
            </a:endParaRPr>
          </a:p>
          <a:p>
            <a:pPr lvl="2" indent="-457200">
              <a:buFont typeface="Arial" pitchFamily="-72" charset="0"/>
              <a:buAutoNum type="arabicPeriod" startAt="4"/>
            </a:pPr>
            <a:r>
              <a:rPr lang="en-US" sz="2200" dirty="0" smtClean="0">
                <a:latin typeface="Cambria" pitchFamily="-72" charset="0"/>
              </a:rPr>
              <a:t>No </a:t>
            </a:r>
            <a:r>
              <a:rPr lang="en-US" sz="2200" dirty="0">
                <a:latin typeface="Cambria" pitchFamily="-72" charset="0"/>
              </a:rPr>
              <a:t>person shall present false or another person’s evidence of age document for the purposes of purchasing alcohol or entering age-restricted premises</a:t>
            </a:r>
            <a:r>
              <a:rPr lang="en-US" sz="2200" dirty="0" smtClean="0">
                <a:latin typeface="Cambria" pitchFamily="-72" charset="0"/>
              </a:rPr>
              <a:t>. </a:t>
            </a:r>
            <a:endParaRPr lang="en-US" sz="2200" dirty="0">
              <a:latin typeface="Cambria" pitchFamily="-72" charset="0"/>
            </a:endParaRPr>
          </a:p>
        </p:txBody>
      </p:sp>
    </p:spTree>
    <p:extLst>
      <p:ext uri="{BB962C8B-B14F-4D97-AF65-F5344CB8AC3E}">
        <p14:creationId xmlns:p14="http://schemas.microsoft.com/office/powerpoint/2010/main" val="46652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Restricting Hours of Sales</a:t>
            </a:r>
            <a:endParaRPr lang="en-US" dirty="0" smtClean="0"/>
          </a:p>
        </p:txBody>
      </p:sp>
      <p:sp>
        <p:nvSpPr>
          <p:cNvPr id="57346" name="Rectangle 5"/>
          <p:cNvSpPr>
            <a:spLocks noChangeArrowheads="1"/>
          </p:cNvSpPr>
          <p:nvPr/>
        </p:nvSpPr>
        <p:spPr bwMode="auto">
          <a:xfrm>
            <a:off x="-2147483648" y="-2147483648"/>
            <a:ext cx="2147483647" cy="568785375"/>
          </a:xfrm>
          <a:prstGeom prst="rect">
            <a:avLst/>
          </a:prstGeom>
          <a:noFill/>
          <a:ln w="9525">
            <a:noFill/>
            <a:miter lim="800000"/>
            <a:headEnd/>
            <a:tailEnd/>
          </a:ln>
        </p:spPr>
        <p:txBody>
          <a:bodyPr>
            <a:prstTxWarp prst="textNoShape">
              <a:avLst/>
            </a:prstTxWarp>
            <a:spAutoFit/>
          </a:bodyPr>
          <a:lstStyle/>
          <a:p>
            <a:pPr marL="1371600" lvl="2" indent="-457200"/>
            <a:r>
              <a:rPr lang="en-US" i="1">
                <a:latin typeface="Times New Roman" pitchFamily="-72" charset="0"/>
              </a:rPr>
              <a:t>1)  No person may sell alcohol to the public outside of the standard trading periods set by this Act. </a:t>
            </a:r>
          </a:p>
          <a:p>
            <a:pPr marL="1371600" lvl="2" indent="-457200"/>
            <a:r>
              <a:rPr lang="en-US" i="1">
                <a:latin typeface="Times New Roman" pitchFamily="-72" charset="0"/>
              </a:rPr>
              <a:t>2)  Any person who contravenes sub section (1) commits an offence punishable on conviction by a fine of XX. </a:t>
            </a:r>
          </a:p>
          <a:p>
            <a:pPr marL="1371600" lvl="2" indent="-457200"/>
            <a:r>
              <a:rPr lang="en-US" i="1">
                <a:latin typeface="Times New Roman" pitchFamily="-72" charset="0"/>
              </a:rPr>
              <a:t>3)  For the purposes of this Act, the “standard trading period</a:t>
            </a:r>
            <a:r>
              <a:rPr lang="en-US" i="1">
                <a:latin typeface="Lucida Grande" pitchFamily="-72" charset="0"/>
              </a:rPr>
              <a:t>”</a:t>
            </a:r>
            <a:r>
              <a:rPr lang="en-US" i="1">
                <a:latin typeface="Times New Roman" pitchFamily="-72" charset="0"/>
              </a:rPr>
              <a:t> means any day of the week other than Sunday, Christmas day, Good Friday or Easter Monday (or other religious and public holidays appropriate to the country): </a:t>
            </a:r>
          </a:p>
          <a:p>
            <a:pPr lvl="3"/>
            <a:r>
              <a:rPr lang="en-US" i="1">
                <a:latin typeface="Times New Roman" pitchFamily="-72" charset="0"/>
              </a:rPr>
              <a:t>i)  from 10:00 to 20:30 pm for consumption off the premises. ii)  from 10:00 to 12:00 for consumption on the premises except that this restriction shall not apply to the sale of alcohol to guests resident in a licensed accommodation hotel</a:t>
            </a:r>
          </a:p>
        </p:txBody>
      </p:sp>
      <p:sp>
        <p:nvSpPr>
          <p:cNvPr id="57347" name="Rectangle 5"/>
          <p:cNvSpPr>
            <a:spLocks noChangeArrowheads="1"/>
          </p:cNvSpPr>
          <p:nvPr/>
        </p:nvSpPr>
        <p:spPr bwMode="auto">
          <a:xfrm>
            <a:off x="4803775" y="46482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57348" name="Text Box 6"/>
          <p:cNvSpPr txBox="1">
            <a:spLocks noChangeArrowheads="1"/>
          </p:cNvSpPr>
          <p:nvPr/>
        </p:nvSpPr>
        <p:spPr bwMode="auto">
          <a:xfrm>
            <a:off x="152400" y="1828800"/>
            <a:ext cx="8610600" cy="3816429"/>
          </a:xfrm>
          <a:prstGeom prst="rect">
            <a:avLst/>
          </a:prstGeom>
          <a:noFill/>
          <a:ln w="9525">
            <a:noFill/>
            <a:miter lim="800000"/>
            <a:headEnd/>
            <a:tailEnd/>
          </a:ln>
        </p:spPr>
        <p:txBody>
          <a:bodyPr>
            <a:prstTxWarp prst="textNoShape">
              <a:avLst/>
            </a:prstTxWarp>
            <a:spAutoFit/>
          </a:bodyPr>
          <a:lstStyle/>
          <a:p>
            <a:pPr marL="1371600" lvl="2" indent="-457200">
              <a:buFont typeface="Arial" pitchFamily="-72" charset="0"/>
              <a:buAutoNum type="arabicPeriod"/>
            </a:pPr>
            <a:r>
              <a:rPr lang="en-US" sz="2200" dirty="0">
                <a:latin typeface="Cambria" pitchFamily="-72" charset="0"/>
              </a:rPr>
              <a:t>No person may sell alcohol to the public outside of the standard trading </a:t>
            </a:r>
            <a:r>
              <a:rPr lang="en-US" sz="2200" dirty="0" smtClean="0">
                <a:latin typeface="Cambria" pitchFamily="-72" charset="0"/>
              </a:rPr>
              <a:t>periods. </a:t>
            </a:r>
            <a:endParaRPr lang="en-US" sz="2200" dirty="0">
              <a:latin typeface="Cambria" pitchFamily="-72" charset="0"/>
            </a:endParaRPr>
          </a:p>
          <a:p>
            <a:pPr marL="1371600" lvl="2" indent="-457200">
              <a:buFont typeface="Arial" pitchFamily="-72" charset="0"/>
              <a:buAutoNum type="arabicPeriod"/>
            </a:pPr>
            <a:r>
              <a:rPr lang="en-US" sz="2200" dirty="0" smtClean="0">
                <a:latin typeface="Cambria" pitchFamily="-72" charset="0"/>
              </a:rPr>
              <a:t>The </a:t>
            </a:r>
            <a:r>
              <a:rPr lang="en-US" sz="2200" dirty="0">
                <a:latin typeface="Cambria" pitchFamily="-72" charset="0"/>
              </a:rPr>
              <a:t>“standard trading period” means any day of the week other than Sunday, Christmas day, Good Friday or Easter Monday (or other religious and public holidays appropriate to the country): </a:t>
            </a:r>
          </a:p>
          <a:p>
            <a:pPr marL="1371600" lvl="2" indent="-457200">
              <a:buFont typeface="Arial" pitchFamily="-72" charset="0"/>
              <a:buNone/>
            </a:pPr>
            <a:r>
              <a:rPr lang="en-US" sz="2200" dirty="0" err="1">
                <a:latin typeface="Cambria" pitchFamily="-72" charset="0"/>
              </a:rPr>
              <a:t>i</a:t>
            </a:r>
            <a:r>
              <a:rPr lang="en-US" sz="2200" dirty="0">
                <a:latin typeface="Cambria" pitchFamily="-72" charset="0"/>
              </a:rPr>
              <a:t>)  from 10:00 to 20:30 pm for consumption off the premises </a:t>
            </a:r>
          </a:p>
          <a:p>
            <a:pPr marL="1262063" indent="-1262063">
              <a:spcAft>
                <a:spcPts val="1000"/>
              </a:spcAft>
              <a:tabLst>
                <a:tab pos="914400" algn="l"/>
              </a:tabLst>
            </a:pPr>
            <a:r>
              <a:rPr lang="en-US" sz="2200" dirty="0">
                <a:latin typeface="Cambria" pitchFamily="-72" charset="0"/>
              </a:rPr>
              <a:t>	</a:t>
            </a:r>
            <a:r>
              <a:rPr lang="en-US" sz="2200" dirty="0" smtClean="0">
                <a:latin typeface="Cambria" pitchFamily="-72" charset="0"/>
              </a:rPr>
              <a:t>ii</a:t>
            </a:r>
            <a:r>
              <a:rPr lang="en-US" sz="2200" dirty="0">
                <a:latin typeface="Cambria" pitchFamily="-72" charset="0"/>
              </a:rPr>
              <a:t>)  from 10:00 to 12:00 for consumption on the premises except that this restriction shall not apply to the sale of alcohol to guests resident in a licensed accommodation hotel</a:t>
            </a:r>
            <a:endParaRPr lang="en-US" i="1" dirty="0">
              <a:latin typeface="Times New Roman" pitchFamily="-72" charset="0"/>
            </a:endParaRPr>
          </a:p>
        </p:txBody>
      </p:sp>
    </p:spTree>
    <p:extLst>
      <p:ext uri="{BB962C8B-B14F-4D97-AF65-F5344CB8AC3E}">
        <p14:creationId xmlns:p14="http://schemas.microsoft.com/office/powerpoint/2010/main" val="1232710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a:xfrm>
            <a:off x="457200" y="228600"/>
            <a:ext cx="8229600" cy="1143000"/>
          </a:xfrm>
        </p:spPr>
        <p:txBody>
          <a:bodyPr/>
          <a:lstStyle/>
          <a:p>
            <a:pPr eaLnBrk="1" hangingPunct="1"/>
            <a:r>
              <a:rPr lang="en-US" dirty="0" smtClean="0">
                <a:latin typeface="Cambria Bold" pitchFamily="-72" charset="0"/>
              </a:rPr>
              <a:t>Example Policy: </a:t>
            </a:r>
            <a:br>
              <a:rPr lang="en-US" dirty="0" smtClean="0">
                <a:latin typeface="Cambria Bold" pitchFamily="-72" charset="0"/>
              </a:rPr>
            </a:br>
            <a:r>
              <a:rPr lang="en-US" sz="3200" i="1" dirty="0" smtClean="0">
                <a:latin typeface="Cambria Bold" pitchFamily="-72" charset="0"/>
              </a:rPr>
              <a:t>Limiting Density of Alcohol Outlets</a:t>
            </a:r>
            <a:endParaRPr lang="en-US" dirty="0" smtClean="0"/>
          </a:p>
        </p:txBody>
      </p:sp>
      <p:sp>
        <p:nvSpPr>
          <p:cNvPr id="59394" name="Rectangle 5"/>
          <p:cNvSpPr>
            <a:spLocks noChangeArrowheads="1"/>
          </p:cNvSpPr>
          <p:nvPr/>
        </p:nvSpPr>
        <p:spPr bwMode="auto">
          <a:xfrm>
            <a:off x="-2147483648" y="-2147483648"/>
            <a:ext cx="2147483647" cy="928042975"/>
          </a:xfrm>
          <a:prstGeom prst="rect">
            <a:avLst/>
          </a:prstGeom>
          <a:noFill/>
          <a:ln w="9525">
            <a:noFill/>
            <a:miter lim="800000"/>
            <a:headEnd/>
            <a:tailEnd/>
          </a:ln>
        </p:spPr>
        <p:txBody>
          <a:bodyPr>
            <a:prstTxWarp prst="textNoShape">
              <a:avLst/>
            </a:prstTxWarp>
            <a:spAutoFit/>
          </a:bodyPr>
          <a:lstStyle/>
          <a:p>
            <a:pPr marL="1371600" lvl="2" indent="-457200"/>
            <a:r>
              <a:rPr lang="en-US" i="1">
                <a:latin typeface="Times New Roman" pitchFamily="-72" charset="0"/>
              </a:rPr>
              <a:t>1)  No person may sell alcohol to the public outside of the standard trading periods set by this Act. </a:t>
            </a:r>
          </a:p>
          <a:p>
            <a:pPr marL="1371600" lvl="2" indent="-457200"/>
            <a:r>
              <a:rPr lang="en-US" i="1">
                <a:latin typeface="Times New Roman" pitchFamily="-72" charset="0"/>
              </a:rPr>
              <a:t>2)  Any person who contravenes sub section (1) commits an offence punishable on conviction by a fine of XX. </a:t>
            </a:r>
          </a:p>
          <a:p>
            <a:pPr marL="1371600" lvl="2" indent="-457200"/>
            <a:r>
              <a:rPr lang="en-US" i="1">
                <a:latin typeface="Times New Roman" pitchFamily="-72" charset="0"/>
              </a:rPr>
              <a:t>3)  For the purposes of this Act, the “standard trading period</a:t>
            </a:r>
            <a:r>
              <a:rPr lang="en-US" i="1">
                <a:latin typeface="Lucida Grande" pitchFamily="-72" charset="0"/>
              </a:rPr>
              <a:t>”</a:t>
            </a:r>
            <a:r>
              <a:rPr lang="en-US" i="1">
                <a:latin typeface="Times New Roman" pitchFamily="-72" charset="0"/>
              </a:rPr>
              <a:t> means any day of the week other than Sunday, Christmas day, Good Friday or Easter Monday (or other religious and public holidays appropriate to the country): </a:t>
            </a:r>
          </a:p>
          <a:p>
            <a:pPr lvl="3"/>
            <a:r>
              <a:rPr lang="en-US" i="1">
                <a:latin typeface="Times New Roman" pitchFamily="-72" charset="0"/>
              </a:rPr>
              <a:t>i)  from 10:00 to 20:30 pm for consumption off the premises. ii)  from 10:00 to 12:00 for consumption on the premises except that this restriction shall not apply to the sale of alcohol to guests resident in a licensed accommodation hotel</a:t>
            </a:r>
          </a:p>
        </p:txBody>
      </p:sp>
      <p:sp>
        <p:nvSpPr>
          <p:cNvPr id="59395" name="Rectangle 4"/>
          <p:cNvSpPr>
            <a:spLocks noChangeArrowheads="1"/>
          </p:cNvSpPr>
          <p:nvPr/>
        </p:nvSpPr>
        <p:spPr bwMode="auto">
          <a:xfrm>
            <a:off x="4803775" y="46482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59396" name="Text Box 5"/>
          <p:cNvSpPr txBox="1">
            <a:spLocks noChangeArrowheads="1"/>
          </p:cNvSpPr>
          <p:nvPr/>
        </p:nvSpPr>
        <p:spPr bwMode="auto">
          <a:xfrm>
            <a:off x="457200" y="1676400"/>
            <a:ext cx="8305800" cy="4862870"/>
          </a:xfrm>
          <a:prstGeom prst="rect">
            <a:avLst/>
          </a:prstGeom>
          <a:noFill/>
          <a:ln w="9525">
            <a:noFill/>
            <a:miter lim="800000"/>
            <a:headEnd/>
            <a:tailEnd/>
          </a:ln>
        </p:spPr>
        <p:txBody>
          <a:bodyPr>
            <a:prstTxWarp prst="textNoShape">
              <a:avLst/>
            </a:prstTxWarp>
            <a:spAutoFit/>
          </a:bodyPr>
          <a:lstStyle/>
          <a:p>
            <a:pPr marL="457200" indent="-457200"/>
            <a:r>
              <a:rPr lang="en-US" sz="2200" dirty="0">
                <a:latin typeface="Cambria" pitchFamily="-72" charset="0"/>
              </a:rPr>
              <a:t>The Alcohol Control Board</a:t>
            </a:r>
          </a:p>
          <a:p>
            <a:pPr marL="457200" indent="-457200"/>
            <a:r>
              <a:rPr lang="en-US" sz="2200" dirty="0">
                <a:latin typeface="Cambria" pitchFamily="-72" charset="0"/>
              </a:rPr>
              <a:t>1)  An alcohol control board is established. The board’s functions are to: give effect to the purposes of the Act; </a:t>
            </a:r>
          </a:p>
          <a:p>
            <a:pPr marL="457200" indent="-457200"/>
            <a:r>
              <a:rPr lang="en-US" sz="2200" dirty="0">
                <a:latin typeface="Cambria" pitchFamily="-72" charset="0"/>
              </a:rPr>
              <a:t>	a)  sell alcohol and non-alcoholic beverages for consumption off </a:t>
            </a:r>
            <a:r>
              <a:rPr lang="en-US" sz="2200" dirty="0" smtClean="0">
                <a:latin typeface="Cambria" pitchFamily="-72" charset="0"/>
              </a:rPr>
              <a:t>     the </a:t>
            </a:r>
            <a:r>
              <a:rPr lang="en-US" sz="2200" dirty="0">
                <a:latin typeface="Cambria" pitchFamily="-72" charset="0"/>
              </a:rPr>
              <a:t>premises; </a:t>
            </a:r>
          </a:p>
          <a:p>
            <a:pPr marL="457200" indent="-457200"/>
            <a:r>
              <a:rPr lang="en-US" sz="2200" dirty="0">
                <a:latin typeface="Cambria" pitchFamily="-72" charset="0"/>
              </a:rPr>
              <a:t>	b)  control the sale, transportation and distribution of alcohol; </a:t>
            </a:r>
          </a:p>
          <a:p>
            <a:pPr marL="457200" indent="-457200"/>
            <a:r>
              <a:rPr lang="en-US" sz="2200" dirty="0">
                <a:latin typeface="Cambria" pitchFamily="-72" charset="0"/>
              </a:rPr>
              <a:t>	c)  establish and operate stores for the sale of alcohol to the public; </a:t>
            </a:r>
          </a:p>
          <a:p>
            <a:pPr marL="457200" indent="-457200"/>
            <a:r>
              <a:rPr lang="en-US" sz="2200" dirty="0">
                <a:latin typeface="Cambria" pitchFamily="-72" charset="0"/>
              </a:rPr>
              <a:t>	d)  control and supervise the marketing of alcohol; and </a:t>
            </a:r>
          </a:p>
          <a:p>
            <a:pPr marL="457200" indent="-457200"/>
            <a:r>
              <a:rPr lang="en-US" sz="2200" dirty="0">
                <a:latin typeface="Cambria" pitchFamily="-72" charset="0"/>
              </a:rPr>
              <a:t>	e)  fix uniform prices for the sale of alcohol in all stores operated by the board. </a:t>
            </a:r>
          </a:p>
          <a:p>
            <a:pPr marL="457200" indent="-457200"/>
            <a:r>
              <a:rPr lang="en-US" sz="2200" dirty="0">
                <a:latin typeface="Cambria" pitchFamily="-72" charset="0"/>
              </a:rPr>
              <a:t>2)  Nothing in this section affects the licensing of any person to sell alcohol for consumption on the premises which is under the sole jurisdiction of the [separate licensing board or authority].</a:t>
            </a:r>
            <a:r>
              <a:rPr lang="en-US" i="1" dirty="0">
                <a:latin typeface="Times New Roman" pitchFamily="-72" charset="0"/>
              </a:rPr>
              <a:t> </a:t>
            </a:r>
          </a:p>
        </p:txBody>
      </p:sp>
      <p:sp>
        <p:nvSpPr>
          <p:cNvPr id="59397" name="Rectangle 6"/>
          <p:cNvSpPr>
            <a:spLocks noChangeArrowheads="1"/>
          </p:cNvSpPr>
          <p:nvPr/>
        </p:nvSpPr>
        <p:spPr bwMode="auto">
          <a:xfrm>
            <a:off x="-2147483648" y="-214748364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Tree>
    <p:extLst>
      <p:ext uri="{BB962C8B-B14F-4D97-AF65-F5344CB8AC3E}">
        <p14:creationId xmlns:p14="http://schemas.microsoft.com/office/powerpoint/2010/main" val="66363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381000" y="1828800"/>
            <a:ext cx="8458200" cy="4093428"/>
          </a:xfrm>
          <a:prstGeom prst="rect">
            <a:avLst/>
          </a:prstGeom>
          <a:noFill/>
          <a:ln w="9525">
            <a:noFill/>
            <a:miter lim="800000"/>
            <a:headEnd/>
            <a:tailEnd/>
          </a:ln>
        </p:spPr>
        <p:txBody>
          <a:bodyPr>
            <a:prstTxWarp prst="textNoShape">
              <a:avLst/>
            </a:prstTxWarp>
            <a:spAutoFit/>
          </a:bodyPr>
          <a:lstStyle/>
          <a:p>
            <a:pPr marL="457200" indent="-457200"/>
            <a:r>
              <a:rPr lang="en-US" sz="2000" dirty="0">
                <a:latin typeface="Cambria" pitchFamily="-72" charset="0"/>
              </a:rPr>
              <a:t>Prohibited to sell alcohol</a:t>
            </a:r>
          </a:p>
          <a:p>
            <a:pPr marL="457200" indent="-457200">
              <a:buFont typeface="Arial" pitchFamily="-72" charset="0"/>
              <a:buAutoNum type="arabicParenR"/>
            </a:pPr>
            <a:r>
              <a:rPr lang="en-US" sz="2000" dirty="0">
                <a:latin typeface="Cambria" pitchFamily="-72" charset="0"/>
              </a:rPr>
              <a:t> No person other than the Alcohol Control Board shall sell or supply alcohol for consumption off the premises. </a:t>
            </a:r>
          </a:p>
          <a:p>
            <a:pPr marL="457200" indent="-457200">
              <a:buFont typeface="Arial" pitchFamily="-72" charset="0"/>
              <a:buAutoNum type="arabicParenR"/>
            </a:pPr>
            <a:r>
              <a:rPr lang="en-US" sz="2000" dirty="0">
                <a:latin typeface="Cambria" pitchFamily="-72" charset="0"/>
              </a:rPr>
              <a:t> No person, other than the Alcohol Control Board, may sell or distribute alcohol from any store, warehouse or other place which is not operated by the board.</a:t>
            </a:r>
          </a:p>
          <a:p>
            <a:pPr marL="457200" indent="-457200">
              <a:buFont typeface="Arial" pitchFamily="-72" charset="0"/>
              <a:buAutoNum type="arabicParenR"/>
            </a:pPr>
            <a:r>
              <a:rPr lang="en-US" sz="2000" dirty="0">
                <a:latin typeface="Cambria" pitchFamily="-72" charset="0"/>
              </a:rPr>
              <a:t>No person shall sell or supply alcohol without a license for consumption on the premises. </a:t>
            </a:r>
          </a:p>
          <a:p>
            <a:pPr marL="457200" indent="-457200">
              <a:buFont typeface="Arial" pitchFamily="-72" charset="0"/>
              <a:buAutoNum type="arabicParenR"/>
            </a:pPr>
            <a:r>
              <a:rPr lang="en-US" sz="2000" dirty="0">
                <a:latin typeface="Cambria" pitchFamily="-72" charset="0"/>
              </a:rPr>
              <a:t>No person shall allow any unlicensed premises which they own, rent, manage or control to be used as a place of resort for the consumption of alcohol. </a:t>
            </a:r>
          </a:p>
          <a:p>
            <a:pPr marL="457200" indent="-457200">
              <a:buFont typeface="Arial" pitchFamily="-72" charset="0"/>
              <a:buAutoNum type="arabicParenR"/>
            </a:pPr>
            <a:r>
              <a:rPr lang="en-US" sz="2000" dirty="0">
                <a:latin typeface="Cambria" pitchFamily="-72" charset="0"/>
              </a:rPr>
              <a:t>Subsection (2) does not apply to any dwelling house and to a gift of alcohol to another person by the person at their dwelling house. </a:t>
            </a:r>
          </a:p>
        </p:txBody>
      </p:sp>
      <p:sp>
        <p:nvSpPr>
          <p:cNvPr id="61443" name="Rectangle 3"/>
          <p:cNvSpPr>
            <a:spLocks noGrp="1"/>
          </p:cNvSpPr>
          <p:nvPr>
            <p:ph type="title" idx="4294967295"/>
          </p:nvPr>
        </p:nvSpPr>
        <p:spPr/>
        <p:txBody>
          <a:bodyPr/>
          <a:lstStyle/>
          <a:p>
            <a:r>
              <a:rPr lang="en-US" dirty="0" smtClean="0">
                <a:latin typeface="Cambria Bold" pitchFamily="-72" charset="0"/>
              </a:rPr>
              <a:t>Example Policy: </a:t>
            </a:r>
            <a:r>
              <a:rPr lang="en-US" dirty="0">
                <a:latin typeface="Cambria Bold" pitchFamily="-72" charset="0"/>
              </a:rPr>
              <a:t/>
            </a:r>
            <a:br>
              <a:rPr lang="en-US" dirty="0">
                <a:latin typeface="Cambria Bold" pitchFamily="-72" charset="0"/>
              </a:rPr>
            </a:br>
            <a:r>
              <a:rPr lang="en-US" sz="3200" i="1" dirty="0">
                <a:latin typeface="Cambria Bold" pitchFamily="-72" charset="0"/>
              </a:rPr>
              <a:t>Limiting Density of Alcohol Outlets</a:t>
            </a:r>
          </a:p>
        </p:txBody>
      </p:sp>
    </p:spTree>
    <p:extLst>
      <p:ext uri="{BB962C8B-B14F-4D97-AF65-F5344CB8AC3E}">
        <p14:creationId xmlns:p14="http://schemas.microsoft.com/office/powerpoint/2010/main" val="1549901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533400" y="2057400"/>
            <a:ext cx="8305800" cy="4708981"/>
          </a:xfrm>
          <a:prstGeom prst="rect">
            <a:avLst/>
          </a:prstGeom>
          <a:noFill/>
          <a:ln w="9525">
            <a:noFill/>
            <a:miter lim="800000"/>
            <a:headEnd/>
            <a:tailEnd/>
          </a:ln>
        </p:spPr>
        <p:txBody>
          <a:bodyPr>
            <a:prstTxWarp prst="textNoShape">
              <a:avLst/>
            </a:prstTxWarp>
            <a:spAutoFit/>
          </a:bodyPr>
          <a:lstStyle/>
          <a:p>
            <a:pPr marL="457200" indent="-457200"/>
            <a:r>
              <a:rPr lang="en-US" dirty="0">
                <a:latin typeface="Cambria" pitchFamily="-72" charset="0"/>
              </a:rPr>
              <a:t>Restrictions on sponsorship of events</a:t>
            </a:r>
          </a:p>
          <a:p>
            <a:pPr marL="457200" indent="-457200"/>
            <a:endParaRPr lang="en-US" dirty="0">
              <a:latin typeface="Cambria" pitchFamily="-72" charset="0"/>
            </a:endParaRPr>
          </a:p>
          <a:p>
            <a:pPr marL="457200" indent="-457200">
              <a:buFont typeface="Arial" pitchFamily="-72" charset="0"/>
              <a:buAutoNum type="arabicParenR"/>
            </a:pPr>
            <a:r>
              <a:rPr lang="en-US" dirty="0">
                <a:latin typeface="Cambria" pitchFamily="-72" charset="0"/>
              </a:rPr>
              <a:t>This section applies to any event or activity if its name or any item used or associated with it or in connection with the organization, promotion, marketing or merchandising of the event or activity includes or is associated directly or indirectly with:</a:t>
            </a:r>
          </a:p>
          <a:p>
            <a:pPr marL="457200" indent="-457200">
              <a:buFont typeface="Arial" pitchFamily="-72" charset="0"/>
              <a:buNone/>
            </a:pPr>
            <a:r>
              <a:rPr lang="en-US" dirty="0">
                <a:latin typeface="Cambria" pitchFamily="-72" charset="0"/>
              </a:rPr>
              <a:t>	a)  any alcohol product; or </a:t>
            </a:r>
          </a:p>
          <a:p>
            <a:pPr marL="457200" indent="-457200">
              <a:buFont typeface="Arial" pitchFamily="-72" charset="0"/>
              <a:buNone/>
            </a:pPr>
            <a:r>
              <a:rPr lang="en-US" dirty="0">
                <a:latin typeface="Cambria" pitchFamily="-72" charset="0"/>
              </a:rPr>
              <a:t>	b)  any trade mark of an alcohol product; or </a:t>
            </a:r>
          </a:p>
          <a:p>
            <a:pPr marL="457200" indent="-457200">
              <a:buFont typeface="Arial" pitchFamily="-72" charset="0"/>
              <a:buNone/>
            </a:pPr>
            <a:r>
              <a:rPr lang="en-US" dirty="0" smtClean="0">
                <a:latin typeface="Cambria" pitchFamily="-72" charset="0"/>
              </a:rPr>
              <a:t>	c</a:t>
            </a:r>
            <a:r>
              <a:rPr lang="en-US" dirty="0">
                <a:latin typeface="Cambria" pitchFamily="-72" charset="0"/>
              </a:rPr>
              <a:t>)  a company name or any part of a company name which </a:t>
            </a:r>
            <a:r>
              <a:rPr lang="en-US" dirty="0" smtClean="0">
                <a:latin typeface="Cambria" pitchFamily="-72" charset="0"/>
              </a:rPr>
              <a:t> may </a:t>
            </a:r>
            <a:r>
              <a:rPr lang="en-US" dirty="0">
                <a:latin typeface="Cambria" pitchFamily="-72" charset="0"/>
              </a:rPr>
              <a:t>be included in that  alcohol product trade mark. </a:t>
            </a:r>
          </a:p>
          <a:p>
            <a:pPr marL="457200" indent="-457200">
              <a:spcBef>
                <a:spcPct val="50000"/>
              </a:spcBef>
            </a:pPr>
            <a:endParaRPr lang="en-US" dirty="0"/>
          </a:p>
        </p:txBody>
      </p:sp>
      <p:sp>
        <p:nvSpPr>
          <p:cNvPr id="62467" name="Rectangle 3"/>
          <p:cNvSpPr>
            <a:spLocks noGrp="1"/>
          </p:cNvSpPr>
          <p:nvPr>
            <p:ph type="title" idx="4294967295"/>
          </p:nvPr>
        </p:nvSpPr>
        <p:spPr/>
        <p:txBody>
          <a:bodyPr/>
          <a:lstStyle/>
          <a:p>
            <a:r>
              <a:rPr lang="en-US" dirty="0">
                <a:latin typeface="Cambria Bold" pitchFamily="-72" charset="0"/>
              </a:rPr>
              <a:t>Example </a:t>
            </a:r>
            <a:r>
              <a:rPr lang="en-US" dirty="0" smtClean="0">
                <a:latin typeface="Cambria Bold" pitchFamily="-72" charset="0"/>
              </a:rPr>
              <a:t>Policy: </a:t>
            </a:r>
            <a:r>
              <a:rPr lang="en-US" dirty="0">
                <a:latin typeface="Cambria Bold" pitchFamily="-72" charset="0"/>
              </a:rPr>
              <a:t/>
            </a:r>
            <a:br>
              <a:rPr lang="en-US" dirty="0">
                <a:latin typeface="Cambria Bold" pitchFamily="-72" charset="0"/>
              </a:rPr>
            </a:br>
            <a:r>
              <a:rPr lang="en-US" sz="3200" i="1" dirty="0">
                <a:latin typeface="Cambria Bold" pitchFamily="-72" charset="0"/>
              </a:rPr>
              <a:t>Banning Use of Alcohol at Cultural Events</a:t>
            </a:r>
            <a:endParaRPr lang="en-US" dirty="0"/>
          </a:p>
        </p:txBody>
      </p:sp>
    </p:spTree>
    <p:extLst>
      <p:ext uri="{BB962C8B-B14F-4D97-AF65-F5344CB8AC3E}">
        <p14:creationId xmlns:p14="http://schemas.microsoft.com/office/powerpoint/2010/main" val="3595211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228600" y="1752600"/>
            <a:ext cx="8686800" cy="3877985"/>
          </a:xfrm>
          <a:prstGeom prst="rect">
            <a:avLst/>
          </a:prstGeom>
          <a:noFill/>
          <a:ln w="9525">
            <a:noFill/>
            <a:miter lim="800000"/>
            <a:headEnd/>
            <a:tailEnd/>
          </a:ln>
        </p:spPr>
        <p:txBody>
          <a:bodyPr>
            <a:prstTxWarp prst="textNoShape">
              <a:avLst/>
            </a:prstTxWarp>
            <a:spAutoFit/>
          </a:bodyPr>
          <a:lstStyle/>
          <a:p>
            <a:pPr marL="457200" indent="-457200"/>
            <a:r>
              <a:rPr lang="en-US" sz="2100" dirty="0">
                <a:latin typeface="Cambria" pitchFamily="-72" charset="0"/>
              </a:rPr>
              <a:t>2)  No person shall: </a:t>
            </a:r>
          </a:p>
          <a:p>
            <a:pPr marL="1371600" lvl="2" indent="-457200"/>
            <a:r>
              <a:rPr lang="en-US" sz="2100" dirty="0">
                <a:latin typeface="Cambria" pitchFamily="-72" charset="0"/>
              </a:rPr>
              <a:t>a)  organize or promote any such event or activity which is to take place, in whole or in part, in (name of country); or </a:t>
            </a:r>
          </a:p>
          <a:p>
            <a:pPr marL="1371600" lvl="2" indent="-457200"/>
            <a:r>
              <a:rPr lang="en-US" sz="2100" dirty="0">
                <a:latin typeface="Cambria" pitchFamily="-72" charset="0"/>
              </a:rPr>
              <a:t>b)  make any financial contribution towards the event or activity which is to take place, or is taking place, or has taken place, in whole or in part, in (name of country); or </a:t>
            </a:r>
          </a:p>
          <a:p>
            <a:pPr marL="1371600" lvl="2" indent="-457200"/>
            <a:r>
              <a:rPr lang="en-US" sz="2100" dirty="0">
                <a:latin typeface="Cambria" pitchFamily="-72" charset="0"/>
              </a:rPr>
              <a:t>c)  make any financial contribution to any person in respect of: </a:t>
            </a:r>
          </a:p>
          <a:p>
            <a:pPr marL="457200" indent="-457200"/>
            <a:r>
              <a:rPr lang="en-US" sz="2100" dirty="0">
                <a:latin typeface="Cambria" pitchFamily="-72" charset="0"/>
              </a:rPr>
              <a:t>	</a:t>
            </a:r>
            <a:r>
              <a:rPr lang="en-US" sz="2100" dirty="0" err="1">
                <a:latin typeface="Cambria" pitchFamily="-72" charset="0"/>
              </a:rPr>
              <a:t>i</a:t>
            </a:r>
            <a:r>
              <a:rPr lang="en-US" sz="2100" dirty="0">
                <a:latin typeface="Cambria" pitchFamily="-72" charset="0"/>
              </a:rPr>
              <a:t>)  the organization or promotion of the event or activity by that person; or </a:t>
            </a:r>
          </a:p>
          <a:p>
            <a:pPr marL="457200" indent="-457200"/>
            <a:r>
              <a:rPr lang="en-US" sz="2100" dirty="0">
                <a:latin typeface="Cambria" pitchFamily="-72" charset="0"/>
              </a:rPr>
              <a:t>	ii)  participation by the person. </a:t>
            </a:r>
          </a:p>
          <a:p>
            <a:pPr marL="457200" indent="-457200">
              <a:spcBef>
                <a:spcPct val="50000"/>
              </a:spcBef>
            </a:pPr>
            <a:endParaRPr lang="en-US" dirty="0"/>
          </a:p>
        </p:txBody>
      </p:sp>
      <p:sp>
        <p:nvSpPr>
          <p:cNvPr id="63491" name="Rectangle 3"/>
          <p:cNvSpPr>
            <a:spLocks noGrp="1"/>
          </p:cNvSpPr>
          <p:nvPr>
            <p:ph type="title" idx="4294967295"/>
          </p:nvPr>
        </p:nvSpPr>
        <p:spPr/>
        <p:txBody>
          <a:bodyPr/>
          <a:lstStyle/>
          <a:p>
            <a:r>
              <a:rPr lang="en-US" dirty="0">
                <a:latin typeface="Cambria Bold" pitchFamily="-72" charset="0"/>
              </a:rPr>
              <a:t>Example </a:t>
            </a:r>
            <a:r>
              <a:rPr lang="en-US" dirty="0" smtClean="0">
                <a:latin typeface="Cambria Bold" pitchFamily="-72" charset="0"/>
              </a:rPr>
              <a:t>Policy: </a:t>
            </a:r>
            <a:r>
              <a:rPr lang="en-US" dirty="0">
                <a:latin typeface="Cambria Bold" pitchFamily="-72" charset="0"/>
              </a:rPr>
              <a:t/>
            </a:r>
            <a:br>
              <a:rPr lang="en-US" dirty="0">
                <a:latin typeface="Cambria Bold" pitchFamily="-72" charset="0"/>
              </a:rPr>
            </a:br>
            <a:r>
              <a:rPr lang="en-US" sz="3200" i="1" dirty="0">
                <a:latin typeface="Cambria Bold" pitchFamily="-72" charset="0"/>
              </a:rPr>
              <a:t>Banning Use of Alcohol at Cultural Events</a:t>
            </a:r>
            <a:endParaRPr lang="en-US" dirty="0"/>
          </a:p>
        </p:txBody>
      </p:sp>
    </p:spTree>
    <p:extLst>
      <p:ext uri="{BB962C8B-B14F-4D97-AF65-F5344CB8AC3E}">
        <p14:creationId xmlns:p14="http://schemas.microsoft.com/office/powerpoint/2010/main" val="3097351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mtClean="0">
                <a:latin typeface="Cambria Bold" pitchFamily="-72" charset="0"/>
              </a:rPr>
              <a:t>What can </a:t>
            </a:r>
            <a:r>
              <a:rPr lang="en-US" i="1" smtClean="0">
                <a:latin typeface="Cambria Bold" pitchFamily="-72" charset="0"/>
              </a:rPr>
              <a:t>we</a:t>
            </a:r>
            <a:r>
              <a:rPr lang="en-US" smtClean="0">
                <a:latin typeface="Cambria Bold" pitchFamily="-72" charset="0"/>
              </a:rPr>
              <a:t> do?</a:t>
            </a:r>
            <a:endParaRPr lang="en-US" smtClean="0"/>
          </a:p>
        </p:txBody>
      </p:sp>
      <p:sp>
        <p:nvSpPr>
          <p:cNvPr id="64514" name="Content Placeholder 2"/>
          <p:cNvSpPr>
            <a:spLocks noGrp="1"/>
          </p:cNvSpPr>
          <p:nvPr>
            <p:ph idx="1"/>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64515" name="Text Box 1029"/>
          <p:cNvSpPr txBox="1">
            <a:spLocks noChangeArrowheads="1"/>
          </p:cNvSpPr>
          <p:nvPr/>
        </p:nvSpPr>
        <p:spPr bwMode="auto">
          <a:xfrm>
            <a:off x="395536" y="1295400"/>
            <a:ext cx="8303840" cy="5027017"/>
          </a:xfrm>
          <a:prstGeom prst="rect">
            <a:avLst/>
          </a:prstGeom>
          <a:noFill/>
          <a:ln w="9525">
            <a:noFill/>
            <a:miter lim="800000"/>
            <a:headEnd/>
            <a:tailEnd/>
          </a:ln>
        </p:spPr>
        <p:txBody>
          <a:bodyPr wrap="square">
            <a:prstTxWarp prst="textNoShape">
              <a:avLst/>
            </a:prstTxWarp>
            <a:spAutoFit/>
          </a:bodyPr>
          <a:lstStyle/>
          <a:p>
            <a:pPr marL="457200" lvl="3" indent="-457200">
              <a:spcAft>
                <a:spcPts val="1000"/>
              </a:spcAft>
              <a:buFont typeface="Wingdings" pitchFamily="-72" charset="2"/>
              <a:buChar char="q"/>
            </a:pPr>
            <a:endParaRPr lang="en-US" sz="2800" dirty="0">
              <a:latin typeface="Cambria" pitchFamily="-72" charset="0"/>
            </a:endParaRPr>
          </a:p>
          <a:p>
            <a:pPr marL="457200" lvl="3" indent="-457200">
              <a:spcAft>
                <a:spcPts val="1000"/>
              </a:spcAft>
              <a:buFont typeface="Wingdings" pitchFamily="-72" charset="2"/>
              <a:buChar char="q"/>
            </a:pPr>
            <a:r>
              <a:rPr lang="en-US" sz="2800" dirty="0" smtClean="0">
                <a:latin typeface="Cambria" pitchFamily="-72" charset="0"/>
              </a:rPr>
              <a:t>Put </a:t>
            </a:r>
            <a:r>
              <a:rPr lang="en-US" sz="2800" dirty="0">
                <a:latin typeface="Cambria" pitchFamily="-72" charset="0"/>
              </a:rPr>
              <a:t>together a project with a team/working group to help you restrict access to alcohol</a:t>
            </a:r>
          </a:p>
          <a:p>
            <a:pPr marL="457200" lvl="3" indent="-457200">
              <a:spcAft>
                <a:spcPts val="1000"/>
              </a:spcAft>
              <a:buFont typeface="Wingdings" pitchFamily="-72" charset="2"/>
              <a:buChar char="q"/>
            </a:pPr>
            <a:r>
              <a:rPr lang="en-US" sz="2800" dirty="0" smtClean="0">
                <a:latin typeface="Cambria" pitchFamily="-72" charset="0"/>
              </a:rPr>
              <a:t>Talk </a:t>
            </a:r>
            <a:r>
              <a:rPr lang="en-US" sz="2800" dirty="0">
                <a:latin typeface="Cambria" pitchFamily="-72" charset="0"/>
              </a:rPr>
              <a:t>to businesses about the harmful affects of alcohol ads to our youth and encourage them to enforce laws on underage drinking</a:t>
            </a:r>
          </a:p>
          <a:p>
            <a:pPr marL="457200" lvl="3" indent="-457200">
              <a:spcAft>
                <a:spcPts val="1000"/>
              </a:spcAft>
              <a:buFont typeface="Wingdings" pitchFamily="-72" charset="2"/>
              <a:buChar char="q"/>
            </a:pPr>
            <a:r>
              <a:rPr lang="en-US" sz="2800" dirty="0" smtClean="0">
                <a:latin typeface="Cambria" pitchFamily="-72" charset="0"/>
              </a:rPr>
              <a:t>Help </a:t>
            </a:r>
            <a:r>
              <a:rPr lang="en-US" sz="2800" dirty="0">
                <a:latin typeface="Cambria" pitchFamily="-72" charset="0"/>
              </a:rPr>
              <a:t>implement policies that restrict access to youth </a:t>
            </a:r>
            <a:endParaRPr lang="en-US" u="sng" dirty="0">
              <a:latin typeface="Times New Roman" pitchFamily="-72" charset="0"/>
            </a:endParaRPr>
          </a:p>
          <a:p>
            <a:pPr marL="457200" lvl="3" indent="-457200">
              <a:spcAft>
                <a:spcPts val="1000"/>
              </a:spcAft>
              <a:buFont typeface="Wingdings" pitchFamily="-72" charset="2"/>
              <a:buChar char="q"/>
            </a:pPr>
            <a:endParaRPr lang="en-US" sz="2800" b="1" u="sng" dirty="0">
              <a:latin typeface="Times New Roman" pitchFamily="-72" charset="0"/>
            </a:endParaRPr>
          </a:p>
          <a:p>
            <a:pPr marL="457200" indent="-457200">
              <a:spcBef>
                <a:spcPct val="50000"/>
              </a:spcBef>
            </a:pPr>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p:txBody>
          <a:bodyPr/>
          <a:lstStyle/>
          <a:p>
            <a:pPr eaLnBrk="1" hangingPunct="1"/>
            <a:r>
              <a:rPr lang="en-US" smtClean="0">
                <a:latin typeface="Cambria Bold" pitchFamily="-72" charset="0"/>
              </a:rPr>
              <a:t>Who can I contact?</a:t>
            </a:r>
          </a:p>
        </p:txBody>
      </p:sp>
      <p:sp>
        <p:nvSpPr>
          <p:cNvPr id="66562" name="Text Box 5"/>
          <p:cNvSpPr txBox="1">
            <a:spLocks noChangeArrowheads="1"/>
          </p:cNvSpPr>
          <p:nvPr/>
        </p:nvSpPr>
        <p:spPr bwMode="auto">
          <a:xfrm>
            <a:off x="1066800" y="1600200"/>
            <a:ext cx="6781800" cy="3143250"/>
          </a:xfrm>
          <a:prstGeom prst="rect">
            <a:avLst/>
          </a:prstGeom>
          <a:noFill/>
          <a:ln w="9525">
            <a:noFill/>
            <a:miter lim="800000"/>
            <a:headEnd/>
            <a:tailEnd/>
          </a:ln>
        </p:spPr>
        <p:txBody>
          <a:bodyPr>
            <a:prstTxWarp prst="textNoShape">
              <a:avLst/>
            </a:prstTxWarp>
            <a:spAutoFit/>
          </a:bodyPr>
          <a:lstStyle/>
          <a:p>
            <a:pPr algn="ctr"/>
            <a:r>
              <a:rPr lang="en-US" sz="3200" b="1">
                <a:latin typeface="Cambria" pitchFamily="-72" charset="0"/>
              </a:rPr>
              <a:t>Jeanie McKenzie</a:t>
            </a:r>
            <a:endParaRPr lang="en-US" sz="3200">
              <a:latin typeface="Cambria" pitchFamily="-72" charset="0"/>
            </a:endParaRPr>
          </a:p>
          <a:p>
            <a:pPr algn="ctr"/>
            <a:endParaRPr lang="en-US" sz="3200">
              <a:latin typeface="Cambria" pitchFamily="-72" charset="0"/>
            </a:endParaRPr>
          </a:p>
          <a:p>
            <a:pPr algn="ctr"/>
            <a:r>
              <a:rPr lang="en-US" sz="3200">
                <a:latin typeface="Cambria" pitchFamily="-72" charset="0"/>
              </a:rPr>
              <a:t>NCD Advisor, Tobacco and Alcohol Secretariat of the Pacific Community</a:t>
            </a:r>
          </a:p>
          <a:p>
            <a:pPr algn="ctr"/>
            <a:endParaRPr lang="en-US" sz="3200">
              <a:latin typeface="Cambria" pitchFamily="-72" charset="0"/>
            </a:endParaRPr>
          </a:p>
          <a:p>
            <a:pPr algn="ctr">
              <a:spcAft>
                <a:spcPts val="1000"/>
              </a:spcAft>
            </a:pPr>
            <a:r>
              <a:rPr lang="en-US" sz="3200">
                <a:latin typeface="Cambria" pitchFamily="-72" charset="0"/>
              </a:rPr>
              <a:t>Email: </a:t>
            </a:r>
            <a:r>
              <a:rPr lang="en-US" sz="3200" u="sng">
                <a:solidFill>
                  <a:srgbClr val="0000FF"/>
                </a:solidFill>
                <a:latin typeface="Cambria" pitchFamily="-72" charset="0"/>
                <a:hlinkClick r:id="rId3"/>
              </a:rPr>
              <a:t>JeanieM@spc.int</a:t>
            </a:r>
            <a:r>
              <a:rPr lang="en-US" sz="1800">
                <a:latin typeface="Times" pitchFamily="-72"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18434" name="Content Placeholder 2"/>
          <p:cNvSpPr>
            <a:spLocks noGrp="1"/>
          </p:cNvSpPr>
          <p:nvPr>
            <p:ph idx="4294967295"/>
          </p:nvPr>
        </p:nvSpPr>
        <p:spPr/>
        <p:txBody>
          <a:bodyPr/>
          <a:lstStyle/>
          <a:p>
            <a:pPr eaLnBrk="1" hangingPunct="1"/>
            <a:r>
              <a:rPr lang="en-US">
                <a:latin typeface="Cambria" pitchFamily="-72" charset="0"/>
              </a:rPr>
              <a:t>Harmful alcohol use kills 2.5 million people in the world each year.</a:t>
            </a:r>
            <a:endParaRPr lang="en-US"/>
          </a:p>
          <a:p>
            <a:pPr eaLnBrk="1" hangingPunct="1"/>
            <a:endParaRPr lang="en-US"/>
          </a:p>
          <a:p>
            <a:pPr eaLnBrk="1" hangingPunct="1">
              <a:buFont typeface="Arial" pitchFamily="-72" charset="0"/>
              <a:buNone/>
            </a:pPr>
            <a:endParaRPr lang="en-US"/>
          </a:p>
          <a:p>
            <a:pPr eaLnBrk="1" hangingPunct="1"/>
            <a:endParaRPr lang="en-US"/>
          </a:p>
        </p:txBody>
      </p:sp>
      <p:sp>
        <p:nvSpPr>
          <p:cNvPr id="18435" name="Rectangle 5"/>
          <p:cNvSpPr>
            <a:spLocks noChangeArrowheads="1"/>
          </p:cNvSpPr>
          <p:nvPr/>
        </p:nvSpPr>
        <p:spPr bwMode="auto">
          <a:xfrm>
            <a:off x="6935788" y="89535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pic>
        <p:nvPicPr>
          <p:cNvPr id="18436" name="Picture 9" descr="lg3"/>
          <p:cNvPicPr>
            <a:picLocks noChangeAspect="1" noChangeArrowheads="1"/>
          </p:cNvPicPr>
          <p:nvPr/>
        </p:nvPicPr>
        <p:blipFill>
          <a:blip r:embed="rId3"/>
          <a:srcRect/>
          <a:stretch>
            <a:fillRect/>
          </a:stretch>
        </p:blipFill>
        <p:spPr bwMode="auto">
          <a:xfrm>
            <a:off x="1905000" y="2819400"/>
            <a:ext cx="4953000" cy="371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20482" name="Content Placeholder 2"/>
          <p:cNvSpPr>
            <a:spLocks noGrp="1"/>
          </p:cNvSpPr>
          <p:nvPr>
            <p:ph idx="4294967295"/>
          </p:nvPr>
        </p:nvSpPr>
        <p:spPr/>
        <p:txBody>
          <a:bodyPr/>
          <a:lstStyle/>
          <a:p>
            <a:pPr eaLnBrk="1" hangingPunct="1"/>
            <a:r>
              <a:rPr lang="en-US">
                <a:latin typeface="Cambria" pitchFamily="-72" charset="0"/>
              </a:rPr>
              <a:t>Alcohol is the leading risk factor for disease in the Western Pacific.</a:t>
            </a:r>
            <a:endParaRPr lang="en-US"/>
          </a:p>
          <a:p>
            <a:pPr eaLnBrk="1" hangingPunct="1"/>
            <a:endParaRPr lang="en-US"/>
          </a:p>
        </p:txBody>
      </p:sp>
      <p:pic>
        <p:nvPicPr>
          <p:cNvPr id="20483" name="Picture 9" descr="alcoholconsumptionworld"/>
          <p:cNvPicPr>
            <a:picLocks noChangeAspect="1" noChangeArrowheads="1"/>
          </p:cNvPicPr>
          <p:nvPr/>
        </p:nvPicPr>
        <p:blipFill>
          <a:blip r:embed="rId3"/>
          <a:srcRect/>
          <a:stretch>
            <a:fillRect/>
          </a:stretch>
        </p:blipFill>
        <p:spPr bwMode="auto">
          <a:xfrm>
            <a:off x="1524000" y="2743200"/>
            <a:ext cx="6172200"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latin typeface="Cambria" pitchFamily="-72" charset="0"/>
              </a:rPr>
              <a:t>Did you know?</a:t>
            </a:r>
            <a:endParaRPr lang="en-US" smtClean="0">
              <a:solidFill>
                <a:schemeClr val="bg1"/>
              </a:solidFill>
            </a:endParaRPr>
          </a:p>
        </p:txBody>
      </p:sp>
      <p:sp>
        <p:nvSpPr>
          <p:cNvPr id="22530" name="Content Placeholder 2"/>
          <p:cNvSpPr>
            <a:spLocks noGrp="1"/>
          </p:cNvSpPr>
          <p:nvPr>
            <p:ph idx="1"/>
          </p:nvPr>
        </p:nvSpPr>
        <p:spPr/>
        <p:txBody>
          <a:bodyPr/>
          <a:lstStyle/>
          <a:p>
            <a:pPr>
              <a:spcBef>
                <a:spcPct val="0"/>
              </a:spcBef>
              <a:buFontTx/>
              <a:buChar char="•"/>
            </a:pPr>
            <a:r>
              <a:rPr lang="en-US">
                <a:latin typeface="Cambria" pitchFamily="-72" charset="0"/>
              </a:rPr>
              <a:t>Alcohol drinking by mothers is harmful to the health of the developing fetus.</a:t>
            </a:r>
            <a:endParaRPr lang="en-US"/>
          </a:p>
          <a:p>
            <a:pPr>
              <a:spcBef>
                <a:spcPct val="0"/>
              </a:spcBef>
              <a:buFontTx/>
              <a:buChar char="•"/>
            </a:pPr>
            <a:endParaRPr lang="en-US"/>
          </a:p>
          <a:p>
            <a:pPr>
              <a:spcBef>
                <a:spcPct val="0"/>
              </a:spcBef>
              <a:buFontTx/>
              <a:buChar char="•"/>
            </a:pPr>
            <a:endParaRPr lang="en-US"/>
          </a:p>
          <a:p>
            <a:pPr eaLnBrk="1" hangingPunct="1"/>
            <a:endParaRPr lang="en-US"/>
          </a:p>
        </p:txBody>
      </p:sp>
      <p:pic>
        <p:nvPicPr>
          <p:cNvPr id="22531" name="Picture 1027" descr="brain_fas"/>
          <p:cNvPicPr>
            <a:picLocks noChangeAspect="1" noChangeArrowheads="1"/>
          </p:cNvPicPr>
          <p:nvPr/>
        </p:nvPicPr>
        <p:blipFill>
          <a:blip r:embed="rId3"/>
          <a:srcRect/>
          <a:stretch>
            <a:fillRect/>
          </a:stretch>
        </p:blipFill>
        <p:spPr bwMode="auto">
          <a:xfrm>
            <a:off x="1447800" y="2895600"/>
            <a:ext cx="5638800" cy="362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b="1" smtClean="0">
                <a:latin typeface="Cambria Bold" pitchFamily="-72" charset="0"/>
              </a:rPr>
              <a:t>Alcohol affects our youth!</a:t>
            </a:r>
            <a:endParaRPr lang="en-US" smtClean="0">
              <a:solidFill>
                <a:schemeClr val="bg1"/>
              </a:solidFill>
            </a:endParaRPr>
          </a:p>
        </p:txBody>
      </p:sp>
      <p:sp>
        <p:nvSpPr>
          <p:cNvPr id="24578" name="Content Placeholder 2"/>
          <p:cNvSpPr>
            <a:spLocks noGrp="1"/>
          </p:cNvSpPr>
          <p:nvPr>
            <p:ph idx="1"/>
          </p:nvPr>
        </p:nvSpPr>
        <p:spPr/>
        <p:txBody>
          <a:bodyPr/>
          <a:lstStyle/>
          <a:p>
            <a:pPr eaLnBrk="1" hangingPunct="1"/>
            <a:r>
              <a:rPr lang="en-US" smtClean="0">
                <a:latin typeface="Cambria" pitchFamily="-72" charset="0"/>
              </a:rPr>
              <a:t>Alcohol use may affect brain development during adolescence.</a:t>
            </a:r>
            <a:endParaRPr lang="en-US" smtClean="0"/>
          </a:p>
        </p:txBody>
      </p:sp>
      <p:pic>
        <p:nvPicPr>
          <p:cNvPr id="24579" name="Picture 1028" descr="teen-brain"/>
          <p:cNvPicPr>
            <a:picLocks noChangeAspect="1" noChangeArrowheads="1"/>
          </p:cNvPicPr>
          <p:nvPr/>
        </p:nvPicPr>
        <p:blipFill>
          <a:blip r:embed="rId3"/>
          <a:srcRect/>
          <a:stretch>
            <a:fillRect/>
          </a:stretch>
        </p:blipFill>
        <p:spPr bwMode="auto">
          <a:xfrm>
            <a:off x="1295400" y="2971800"/>
            <a:ext cx="6477000" cy="3395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26626" name="Content Placeholder 2"/>
          <p:cNvSpPr>
            <a:spLocks noGrp="1"/>
          </p:cNvSpPr>
          <p:nvPr>
            <p:ph idx="4294967295"/>
          </p:nvPr>
        </p:nvSpPr>
        <p:spPr/>
        <p:txBody>
          <a:bodyPr/>
          <a:lstStyle/>
          <a:p>
            <a:pPr eaLnBrk="1" hangingPunct="1">
              <a:lnSpc>
                <a:spcPct val="80000"/>
              </a:lnSpc>
              <a:buFontTx/>
              <a:buChar char="•"/>
            </a:pPr>
            <a:r>
              <a:rPr lang="en-US" sz="4400" smtClean="0">
                <a:latin typeface="Cambria" pitchFamily="-72" charset="0"/>
              </a:rPr>
              <a:t>Almost </a:t>
            </a:r>
            <a:r>
              <a:rPr lang="en-US" sz="4400" b="1" smtClean="0">
                <a:latin typeface="Cambria" pitchFamily="-72" charset="0"/>
              </a:rPr>
              <a:t>10%</a:t>
            </a:r>
            <a:r>
              <a:rPr lang="en-US" sz="4400" smtClean="0">
                <a:latin typeface="Cambria" pitchFamily="-72" charset="0"/>
              </a:rPr>
              <a:t> of all deaths for young adults ages 19-29 are due to alcohol related causes. This amounts to up to </a:t>
            </a:r>
            <a:r>
              <a:rPr lang="en-US" sz="4400" b="1" smtClean="0">
                <a:latin typeface="Cambria" pitchFamily="-72" charset="0"/>
              </a:rPr>
              <a:t>320,000</a:t>
            </a:r>
            <a:r>
              <a:rPr lang="en-US" sz="4400" smtClean="0">
                <a:latin typeface="Cambria" pitchFamily="-72" charset="0"/>
              </a:rPr>
              <a:t> deaths in this age group.</a:t>
            </a:r>
            <a:endParaRPr lang="en-US" sz="2200" smtClean="0">
              <a:solidFill>
                <a:srgbClr val="FF0000"/>
              </a:solidFill>
            </a:endParaRPr>
          </a:p>
          <a:p>
            <a:pPr eaLnBrk="1" hangingPunct="1">
              <a:lnSpc>
                <a:spcPct val="80000"/>
              </a:lnSpc>
              <a:buFontTx/>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457200" y="304800"/>
            <a:ext cx="8229600" cy="1143000"/>
          </a:xfrm>
        </p:spPr>
        <p:txBody>
          <a:bodyPr/>
          <a:lstStyle/>
          <a:p>
            <a:pPr eaLnBrk="1" hangingPunct="1"/>
            <a:r>
              <a:rPr lang="en-US" b="1" smtClean="0">
                <a:latin typeface="Cambria Bold" pitchFamily="-72" charset="0"/>
              </a:rPr>
              <a:t>Alcohol affects our youth!</a:t>
            </a:r>
            <a:endParaRPr lang="en-US" smtClean="0"/>
          </a:p>
        </p:txBody>
      </p:sp>
      <p:sp>
        <p:nvSpPr>
          <p:cNvPr id="28674" name="Content Placeholder 2"/>
          <p:cNvSpPr>
            <a:spLocks noGrp="1"/>
          </p:cNvSpPr>
          <p:nvPr>
            <p:ph idx="4294967295"/>
          </p:nvPr>
        </p:nvSpPr>
        <p:spPr/>
        <p:txBody>
          <a:bodyPr/>
          <a:lstStyle/>
          <a:p>
            <a:pPr eaLnBrk="1" hangingPunct="1">
              <a:buFontTx/>
              <a:buChar char="•"/>
            </a:pPr>
            <a:r>
              <a:rPr lang="en-US" smtClean="0">
                <a:latin typeface="Cambria" pitchFamily="-72" charset="0"/>
              </a:rPr>
              <a:t>Alcohol use is linked to youth deaths by drowning, suicide and homicide.</a:t>
            </a:r>
            <a:endParaRPr lang="en-US" smtClean="0">
              <a:solidFill>
                <a:schemeClr val="bg1"/>
              </a:solidFill>
              <a:latin typeface="Cambria" pitchFamily="-72" charset="0"/>
            </a:endParaRP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mtClean="0">
                <a:latin typeface="Cambria Bold" pitchFamily="-72" charset="0"/>
              </a:rPr>
              <a:t>How do we restrict access to alcohol?</a:t>
            </a:r>
            <a:endParaRPr lang="en-US" smtClean="0"/>
          </a:p>
        </p:txBody>
      </p:sp>
      <p:sp>
        <p:nvSpPr>
          <p:cNvPr id="30722" name="Content Placeholder 2"/>
          <p:cNvSpPr>
            <a:spLocks noGrp="1"/>
          </p:cNvSpPr>
          <p:nvPr>
            <p:ph idx="4294967295"/>
          </p:nvPr>
        </p:nvSpPr>
        <p:spPr/>
        <p:txBody>
          <a:bodyPr/>
          <a:lstStyle/>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Restrict hours of alcohol sales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Strengthen minimum age laws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Limit the amount of alcohol outlets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Ban the use of alcohol at cultural events</a:t>
            </a: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TotalTime>
  <Words>1613</Words>
  <Application>Microsoft Office PowerPoint</Application>
  <PresentationFormat>On-screen Show (4:3)</PresentationFormat>
  <Paragraphs>179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Restricting Access to Alcohol</vt:lpstr>
      <vt:lpstr>Background</vt:lpstr>
      <vt:lpstr>Did you know? </vt:lpstr>
      <vt:lpstr>Did you know? </vt:lpstr>
      <vt:lpstr>Did you know?</vt:lpstr>
      <vt:lpstr>Alcohol affects our youth!</vt:lpstr>
      <vt:lpstr>Fact</vt:lpstr>
      <vt:lpstr>Alcohol affects our youth!</vt:lpstr>
      <vt:lpstr>How do we restrict access to alcohol?</vt:lpstr>
      <vt:lpstr>Restrict hours of alcohol sales!</vt:lpstr>
      <vt:lpstr>Fact!</vt:lpstr>
      <vt:lpstr>Strengthen minimum age laws!</vt:lpstr>
      <vt:lpstr>Fact!</vt:lpstr>
      <vt:lpstr>Limit the amount of alcohol outlets</vt:lpstr>
      <vt:lpstr>Ban the use of alcohol at cultural events!</vt:lpstr>
      <vt:lpstr>We must protect our youth!</vt:lpstr>
      <vt:lpstr>We must protect our youth!</vt:lpstr>
      <vt:lpstr>Enact legislation that strengthens minimum age laws!</vt:lpstr>
      <vt:lpstr>Example Policy:  Strengthening Minimum Age Laws</vt:lpstr>
      <vt:lpstr>Example Policy:  Strengthening Minimum Age Laws</vt:lpstr>
      <vt:lpstr>Example Policy:  Restricting Hours of Sales</vt:lpstr>
      <vt:lpstr>Example Policy:  Limiting Density of Alcohol Outlets</vt:lpstr>
      <vt:lpstr>Example Policy:  Limiting Density of Alcohol Outlets</vt:lpstr>
      <vt:lpstr>Example Policy:  Banning Use of Alcohol at Cultural Events</vt:lpstr>
      <vt:lpstr>Example Policy:  Banning Use of Alcohol at Cultural Events</vt:lpstr>
      <vt:lpstr>What can we do?</vt:lpstr>
      <vt:lpstr>Who can I contact?</vt:lpstr>
    </vt:vector>
  </TitlesOfParts>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Banning Forms of Alcohol Advertising</dc:title>
  <dc:creator>nittam</dc:creator>
  <cp:lastModifiedBy>nittam</cp:lastModifiedBy>
  <cp:revision>51</cp:revision>
  <dcterms:created xsi:type="dcterms:W3CDTF">2013-11-01T15:41:24Z</dcterms:created>
  <dcterms:modified xsi:type="dcterms:W3CDTF">2014-01-01T20:24:22Z</dcterms:modified>
</cp:coreProperties>
</file>