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0" r:id="rId4"/>
    <p:sldId id="270" r:id="rId5"/>
    <p:sldId id="268" r:id="rId6"/>
    <p:sldId id="257" r:id="rId7"/>
    <p:sldId id="269" r:id="rId8"/>
    <p:sldId id="262" r:id="rId9"/>
    <p:sldId id="271" r:id="rId10"/>
    <p:sldId id="273" r:id="rId11"/>
    <p:sldId id="274" r:id="rId12"/>
    <p:sldId id="275" r:id="rId13"/>
    <p:sldId id="276"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58" autoAdjust="0"/>
  </p:normalViewPr>
  <p:slideViewPr>
    <p:cSldViewPr>
      <p:cViewPr varScale="1">
        <p:scale>
          <a:sx n="64" d="100"/>
          <a:sy n="64" d="100"/>
        </p:scale>
        <p:origin x="-112" y="-3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51157-75F9-484D-9E23-DEFE11A0AB0A}" type="datetimeFigureOut">
              <a:rPr lang="en-US" smtClean="0"/>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BEB88-D728-44E8-B015-01B7BCA2FAB3}" type="slidenum">
              <a:rPr lang="en-US" smtClean="0"/>
              <a:t>‹#›</a:t>
            </a:fld>
            <a:endParaRPr lang="en-US"/>
          </a:p>
        </p:txBody>
      </p:sp>
    </p:spTree>
    <p:extLst>
      <p:ext uri="{BB962C8B-B14F-4D97-AF65-F5344CB8AC3E}">
        <p14:creationId xmlns:p14="http://schemas.microsoft.com/office/powerpoint/2010/main" val="54428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theshiksa.com/2012/06/04/salt-friend-or-fo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visit-micronesia.fm/report/inauguralflight/if_e.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askmen.com/sports/keywords/high-blood-pressure.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from: </a:t>
            </a:r>
            <a:r>
              <a:rPr lang="en-US" dirty="0" smtClean="0">
                <a:hlinkClick r:id="rId3"/>
              </a:rPr>
              <a:t>http://theshiksa.com/2012/06/04/salt-friend-or-foe/</a:t>
            </a:r>
            <a:endParaRPr lang="en-US" dirty="0" smtClean="0"/>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a:t>
            </a:fld>
            <a:endParaRPr lang="en-US"/>
          </a:p>
        </p:txBody>
      </p:sp>
    </p:spTree>
    <p:extLst>
      <p:ext uri="{BB962C8B-B14F-4D97-AF65-F5344CB8AC3E}">
        <p14:creationId xmlns:p14="http://schemas.microsoft.com/office/powerpoint/2010/main" val="391586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12</a:t>
            </a:fld>
            <a:endParaRPr lang="en-US"/>
          </a:p>
        </p:txBody>
      </p:sp>
    </p:spTree>
    <p:extLst>
      <p:ext uri="{BB962C8B-B14F-4D97-AF65-F5344CB8AC3E}">
        <p14:creationId xmlns:p14="http://schemas.microsoft.com/office/powerpoint/2010/main" val="12119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14</a:t>
            </a:fld>
            <a:endParaRPr lang="en-US"/>
          </a:p>
        </p:txBody>
      </p:sp>
    </p:spTree>
    <p:extLst>
      <p:ext uri="{BB962C8B-B14F-4D97-AF65-F5344CB8AC3E}">
        <p14:creationId xmlns:p14="http://schemas.microsoft.com/office/powerpoint/2010/main" val="347257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 normal balance of electrolytes is essential to the normal function of cells and organs. Electrolytes help maintain voltages across cell membranes especially in heart, muscle, and nerve cells. They also carry electrical impulses to create nerve impulses and muscle contractions. Kidneys work to keep the electrolyte concentrations in blood constant.  In simpler terms, sodium helps maintain balance of fluids, helps transmit nerve impulses, and influences contraction and relaxation of muscles. </a:t>
            </a:r>
          </a:p>
          <a:p>
            <a:endParaRPr lang="en-US" dirty="0" smtClean="0"/>
          </a:p>
          <a:p>
            <a:endParaRPr lang="en-US" dirty="0" smtClean="0"/>
          </a:p>
          <a:p>
            <a:r>
              <a:rPr lang="en-US" dirty="0" smtClean="0"/>
              <a:t>Image courtesy:</a:t>
            </a:r>
          </a:p>
          <a:p>
            <a:r>
              <a:rPr lang="en-US" dirty="0" smtClean="0"/>
              <a:t>http://thehealthyapron.com/wp-content/uploads/2012/02/hidden-sodium.jpg</a:t>
            </a:r>
          </a:p>
        </p:txBody>
      </p:sp>
      <p:sp>
        <p:nvSpPr>
          <p:cNvPr id="4" name="Slide Number Placeholder 3"/>
          <p:cNvSpPr>
            <a:spLocks noGrp="1"/>
          </p:cNvSpPr>
          <p:nvPr>
            <p:ph type="sldNum" sz="quarter" idx="10"/>
          </p:nvPr>
        </p:nvSpPr>
        <p:spPr/>
        <p:txBody>
          <a:bodyPr/>
          <a:lstStyle/>
          <a:p>
            <a:fld id="{0F1BEB88-D728-44E8-B015-01B7BCA2FAB3}" type="slidenum">
              <a:rPr lang="en-US" smtClean="0"/>
              <a:t>2</a:t>
            </a:fld>
            <a:endParaRPr lang="en-US"/>
          </a:p>
        </p:txBody>
      </p:sp>
    </p:spTree>
    <p:extLst>
      <p:ext uri="{BB962C8B-B14F-4D97-AF65-F5344CB8AC3E}">
        <p14:creationId xmlns:p14="http://schemas.microsoft.com/office/powerpoint/2010/main" val="383250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300"/>
              </a:spcAft>
            </a:pPr>
            <a:r>
              <a:rPr lang="en-US" altLang="en-US" dirty="0" smtClean="0"/>
              <a:t>The 2010 Dietary Guidelines </a:t>
            </a:r>
            <a:r>
              <a:rPr lang="en-US" altLang="en-US" dirty="0" smtClean="0">
                <a:latin typeface="Myriad Pro" pitchFamily="34" charset="0"/>
              </a:rPr>
              <a:t>recommended Americans 2 and up reduce sodium to &lt; 2300 mg/day. Specific populations are recommended to further reduce intake to 1,500 mg/day. These populations include people </a:t>
            </a:r>
            <a:r>
              <a:rPr lang="en-US" altLang="en-US" sz="2000" dirty="0" smtClean="0">
                <a:latin typeface="Myriad Pro" pitchFamily="34" charset="0"/>
              </a:rPr>
              <a:t>≥51 years old, African Americans, and those that have high blood pressure, diabetes, or chronic kidney disease.</a:t>
            </a:r>
          </a:p>
          <a:p>
            <a:pPr>
              <a:spcBef>
                <a:spcPct val="0"/>
              </a:spcBef>
              <a:spcAft>
                <a:spcPts val="300"/>
              </a:spcAft>
            </a:pPr>
            <a:endParaRPr lang="en-US" altLang="en-US" sz="2000" dirty="0" smtClean="0">
              <a:latin typeface="Myriad Pro" pitchFamily="34" charset="0"/>
            </a:endParaRPr>
          </a:p>
          <a:p>
            <a:pPr>
              <a:spcBef>
                <a:spcPct val="0"/>
              </a:spcBef>
              <a:spcAft>
                <a:spcPts val="300"/>
              </a:spcAft>
            </a:pPr>
            <a:r>
              <a:rPr lang="en-US" altLang="en-US" sz="2000" dirty="0" smtClean="0">
                <a:latin typeface="Myriad Pro" pitchFamily="34" charset="0"/>
              </a:rPr>
              <a:t>These specific populations comprise about </a:t>
            </a:r>
            <a:r>
              <a:rPr lang="en-US" altLang="en-US" dirty="0" smtClean="0">
                <a:latin typeface="Myriad Pro" pitchFamily="34" charset="0"/>
              </a:rPr>
              <a:t>half the U.S. population and the majority of adults. </a:t>
            </a:r>
          </a:p>
          <a:p>
            <a:pPr>
              <a:spcBef>
                <a:spcPct val="0"/>
              </a:spcBef>
              <a:spcAft>
                <a:spcPts val="300"/>
              </a:spcAft>
            </a:pPr>
            <a:endParaRPr lang="en-US" altLang="en-US" dirty="0" smtClean="0">
              <a:latin typeface="Myriad Pro" pitchFamily="34" charset="0"/>
            </a:endParaRPr>
          </a:p>
          <a:p>
            <a:pPr>
              <a:spcBef>
                <a:spcPct val="0"/>
              </a:spcBef>
              <a:spcAft>
                <a:spcPts val="300"/>
              </a:spcAft>
            </a:pPr>
            <a:endParaRPr lang="en-US" altLang="en-US" dirty="0" smtClean="0">
              <a:latin typeface="Myriad Pro" pitchFamily="34" charset="0"/>
            </a:endParaRPr>
          </a:p>
          <a:p>
            <a:r>
              <a:rPr lang="en-US" altLang="en-US" dirty="0" smtClean="0">
                <a:latin typeface="Times"/>
                <a:cs typeface="Times"/>
              </a:rPr>
              <a:t>USDA and HHS. Dietary Guidelines for Americans, 2010. 7</a:t>
            </a:r>
            <a:r>
              <a:rPr lang="en-US" altLang="en-US" baseline="30000" dirty="0" smtClean="0">
                <a:latin typeface="Times"/>
                <a:cs typeface="Times"/>
              </a:rPr>
              <a:t>th</a:t>
            </a:r>
            <a:r>
              <a:rPr lang="en-US" altLang="en-US" dirty="0" smtClean="0">
                <a:latin typeface="Times"/>
                <a:cs typeface="Times"/>
              </a:rPr>
              <a:t> edition. Washington, DC: Government Printing Office; 2010.</a:t>
            </a:r>
          </a:p>
          <a:p>
            <a:r>
              <a:rPr lang="en-US" altLang="en-US" dirty="0" smtClean="0">
                <a:latin typeface="Times"/>
                <a:cs typeface="Times"/>
              </a:rPr>
              <a:t>Vital Signs: MMWR 2012; 61(Early Release);1-7</a:t>
            </a:r>
          </a:p>
          <a:p>
            <a:pPr>
              <a:spcBef>
                <a:spcPct val="0"/>
              </a:spcBef>
              <a:spcAft>
                <a:spcPts val="300"/>
              </a:spcAft>
            </a:pPr>
            <a:endParaRPr lang="en-US" altLang="en-US" dirty="0" smtClean="0">
              <a:latin typeface="Myriad Pro" pitchFamily="34" charset="0"/>
            </a:endParaRPr>
          </a:p>
          <a:p>
            <a:pPr>
              <a:spcBef>
                <a:spcPct val="0"/>
              </a:spcBef>
              <a:spcAft>
                <a:spcPts val="300"/>
              </a:spcAft>
            </a:pPr>
            <a:r>
              <a:rPr lang="en-US" altLang="en-US" dirty="0" smtClean="0">
                <a:latin typeface="Myriad Pro" pitchFamily="34" charset="0"/>
              </a:rPr>
              <a:t>http://</a:t>
            </a:r>
            <a:r>
              <a:rPr lang="en-US" altLang="en-US" dirty="0" err="1" smtClean="0">
                <a:latin typeface="Myriad Pro" pitchFamily="34" charset="0"/>
              </a:rPr>
              <a:t>www.fda.gov</a:t>
            </a:r>
            <a:r>
              <a:rPr lang="en-US" altLang="en-US" dirty="0" smtClean="0">
                <a:latin typeface="Myriad Pro" pitchFamily="34" charset="0"/>
              </a:rPr>
              <a:t>/</a:t>
            </a:r>
            <a:r>
              <a:rPr lang="en-US" altLang="en-US" dirty="0" err="1" smtClean="0">
                <a:latin typeface="Myriad Pro" pitchFamily="34" charset="0"/>
              </a:rPr>
              <a:t>forconsumers</a:t>
            </a:r>
            <a:r>
              <a:rPr lang="en-US" altLang="en-US" dirty="0" smtClean="0">
                <a:latin typeface="Myriad Pro" pitchFamily="34" charset="0"/>
              </a:rPr>
              <a:t>/</a:t>
            </a:r>
            <a:r>
              <a:rPr lang="en-US" altLang="en-US" dirty="0" err="1" smtClean="0">
                <a:latin typeface="Myriad Pro" pitchFamily="34" charset="0"/>
              </a:rPr>
              <a:t>consumerupdates</a:t>
            </a:r>
            <a:r>
              <a:rPr lang="en-US" altLang="en-US" dirty="0" smtClean="0">
                <a:latin typeface="Myriad Pro" pitchFamily="34" charset="0"/>
              </a:rPr>
              <a:t>/ucm327369.htm</a:t>
            </a:r>
            <a:endParaRPr lang="en-US" altLang="en-US" dirty="0" smtClean="0">
              <a:latin typeface="Myriad Pro" pitchFamily="34" charset="0"/>
            </a:endParaRPr>
          </a:p>
          <a:p>
            <a:pPr>
              <a:spcBef>
                <a:spcPct val="0"/>
              </a:spcBef>
              <a:spcAft>
                <a:spcPts val="300"/>
              </a:spcAft>
            </a:pPr>
            <a:r>
              <a:rPr lang="en-US" altLang="en-US" dirty="0" smtClean="0">
                <a:latin typeface="Myriad Pro" pitchFamily="34" charset="0"/>
              </a:rPr>
              <a:t>Actual sodium intake greatly exceeds recommendations.  Average daily sodium intake for U.S. adults is &gt;3,300 mg/day.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Image courtesy:</a:t>
            </a:r>
          </a:p>
          <a:p>
            <a:pPr eaLnBrk="1" hangingPunct="1">
              <a:spcBef>
                <a:spcPct val="0"/>
              </a:spcBef>
            </a:pPr>
            <a:r>
              <a:rPr lang="en-US" altLang="en-US" dirty="0" smtClean="0"/>
              <a:t>http://www.msgfacts.com/news/~/media/images/too_much_salt_360.ashx</a:t>
            </a:r>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3</a:t>
            </a:fld>
            <a:endParaRPr lang="en-US"/>
          </a:p>
        </p:txBody>
      </p:sp>
    </p:spTree>
    <p:extLst>
      <p:ext uri="{BB962C8B-B14F-4D97-AF65-F5344CB8AC3E}">
        <p14:creationId xmlns:p14="http://schemas.microsoft.com/office/powerpoint/2010/main" val="175045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Mattes RD &amp; Donnelly D (1991). Relative contributions of dietary sodium sources. J Am </a:t>
            </a:r>
            <a:r>
              <a:rPr lang="en-US" dirty="0" err="1" smtClean="0"/>
              <a:t>Coll</a:t>
            </a:r>
            <a:r>
              <a:rPr lang="en-US" dirty="0" smtClean="0"/>
              <a:t> Nutr;10:383–93.</a:t>
            </a:r>
          </a:p>
          <a:p>
            <a:endParaRPr lang="en-US" dirty="0" smtClean="0"/>
          </a:p>
          <a:p>
            <a:r>
              <a:rPr lang="en-US" dirty="0" smtClean="0"/>
              <a:t>Image</a:t>
            </a:r>
            <a:r>
              <a:rPr lang="en-US" baseline="0" dirty="0" smtClean="0"/>
              <a:t> courtesy of: </a:t>
            </a:r>
            <a:r>
              <a:rPr lang="en-US" dirty="0" smtClean="0">
                <a:hlinkClick r:id="rId3"/>
              </a:rPr>
              <a:t>http://www.visit-micronesia.fm/report/inauguralflight/if_e.html</a:t>
            </a:r>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4</a:t>
            </a:fld>
            <a:endParaRPr lang="en-US"/>
          </a:p>
        </p:txBody>
      </p:sp>
    </p:spTree>
    <p:extLst>
      <p:ext uri="{BB962C8B-B14F-4D97-AF65-F5344CB8AC3E}">
        <p14:creationId xmlns:p14="http://schemas.microsoft.com/office/powerpoint/2010/main" val="137195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5</a:t>
            </a:fld>
            <a:endParaRPr lang="en-US"/>
          </a:p>
        </p:txBody>
      </p:sp>
    </p:spTree>
    <p:extLst>
      <p:ext uri="{BB962C8B-B14F-4D97-AF65-F5344CB8AC3E}">
        <p14:creationId xmlns:p14="http://schemas.microsoft.com/office/powerpoint/2010/main" val="360996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excess intake of sodium in one’s diet is linked to high blood pressure (hypertension) and cardiovascular disease which includes heart disease and stroke.  A reduction in population-level sodium intake can improve public health.  Understanding the sources of dietary sodium </a:t>
            </a:r>
            <a:r>
              <a:rPr lang="en-US" baseline="0" dirty="0" err="1" smtClean="0"/>
              <a:t>andcreating</a:t>
            </a:r>
            <a:r>
              <a:rPr lang="en-US" baseline="0" dirty="0" smtClean="0"/>
              <a:t> a systemic evaluation and assessment of sodium within food products can allow for informed decisions on state, community, and individual level.  </a:t>
            </a:r>
          </a:p>
          <a:p>
            <a:endParaRPr lang="en-US" baseline="0" dirty="0" smtClean="0"/>
          </a:p>
          <a:p>
            <a:pPr eaLnBrk="1" hangingPunct="1">
              <a:spcBef>
                <a:spcPct val="0"/>
              </a:spcBef>
            </a:pPr>
            <a:r>
              <a:rPr lang="en-US" altLang="en-US" dirty="0" smtClean="0"/>
              <a:t>Sodium affects blood pressure by changing blood volume. </a:t>
            </a:r>
          </a:p>
          <a:p>
            <a:pPr eaLnBrk="1" hangingPunct="1">
              <a:spcBef>
                <a:spcPct val="0"/>
              </a:spcBef>
            </a:pPr>
            <a:endParaRPr lang="en-US" altLang="en-US" dirty="0" smtClean="0"/>
          </a:p>
          <a:p>
            <a:pPr eaLnBrk="1" hangingPunct="1">
              <a:spcBef>
                <a:spcPct val="0"/>
              </a:spcBef>
            </a:pPr>
            <a:r>
              <a:rPr lang="en-US" altLang="en-US" dirty="0" smtClean="0"/>
              <a:t>Normal concentrations of sodium in extracellular compartments maintain blood pressure within normal range. </a:t>
            </a:r>
          </a:p>
          <a:p>
            <a:pPr eaLnBrk="1" hangingPunct="1">
              <a:spcBef>
                <a:spcPct val="0"/>
              </a:spcBef>
            </a:pPr>
            <a:endParaRPr lang="en-US" altLang="en-US" dirty="0" smtClean="0"/>
          </a:p>
          <a:p>
            <a:pPr eaLnBrk="1" hangingPunct="1">
              <a:spcBef>
                <a:spcPct val="0"/>
              </a:spcBef>
            </a:pPr>
            <a:r>
              <a:rPr lang="en-US" altLang="en-US" dirty="0" smtClean="0"/>
              <a:t>An increase in sodium intake leads to an increase in blood volume which translates to higher blood pressure. </a:t>
            </a:r>
          </a:p>
          <a:p>
            <a:pPr eaLnBrk="1" hangingPunct="1">
              <a:spcBef>
                <a:spcPct val="0"/>
              </a:spcBef>
            </a:pPr>
            <a:r>
              <a:rPr lang="en-US" altLang="en-US" dirty="0" smtClean="0"/>
              <a:t> </a:t>
            </a:r>
          </a:p>
          <a:p>
            <a:pPr eaLnBrk="1" hangingPunct="1">
              <a:spcBef>
                <a:spcPct val="0"/>
              </a:spcBef>
            </a:pPr>
            <a:r>
              <a:rPr lang="en-US" altLang="en-US" dirty="0" smtClean="0"/>
              <a:t>When sodium intake is reduced, a subsequent reduction in blood volume occurs which lowers blood pressure. </a:t>
            </a:r>
          </a:p>
          <a:p>
            <a:endParaRPr lang="en-US" dirty="0" smtClean="0"/>
          </a:p>
          <a:p>
            <a:r>
              <a:rPr lang="en-US" dirty="0" smtClean="0"/>
              <a:t>Image</a:t>
            </a:r>
            <a:r>
              <a:rPr lang="en-US" baseline="0" dirty="0" smtClean="0"/>
              <a:t> courtesy:</a:t>
            </a:r>
          </a:p>
          <a:p>
            <a:r>
              <a:rPr lang="en-US" baseline="0" dirty="0" smtClean="0"/>
              <a:t>http://www.blogs.va.gov/VAntage/wp-content/uploads/2013/10/Sept-blog-heart-picture-1.jpg</a:t>
            </a:r>
          </a:p>
        </p:txBody>
      </p:sp>
      <p:sp>
        <p:nvSpPr>
          <p:cNvPr id="4" name="Slide Number Placeholder 3"/>
          <p:cNvSpPr>
            <a:spLocks noGrp="1"/>
          </p:cNvSpPr>
          <p:nvPr>
            <p:ph type="sldNum" sz="quarter" idx="10"/>
          </p:nvPr>
        </p:nvSpPr>
        <p:spPr/>
        <p:txBody>
          <a:bodyPr/>
          <a:lstStyle/>
          <a:p>
            <a:fld id="{0F1BEB88-D728-44E8-B015-01B7BCA2FAB3}" type="slidenum">
              <a:rPr lang="en-US" smtClean="0"/>
              <a:t>6</a:t>
            </a:fld>
            <a:endParaRPr lang="en-US"/>
          </a:p>
        </p:txBody>
      </p:sp>
    </p:spTree>
    <p:extLst>
      <p:ext uri="{BB962C8B-B14F-4D97-AF65-F5344CB8AC3E}">
        <p14:creationId xmlns:p14="http://schemas.microsoft.com/office/powerpoint/2010/main" val="284709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Image</a:t>
            </a:r>
            <a:r>
              <a:rPr lang="en-US" baseline="0" dirty="0" smtClean="0"/>
              <a:t> courtesy of: </a:t>
            </a:r>
            <a:r>
              <a:rPr lang="en-US" dirty="0" smtClean="0">
                <a:hlinkClick r:id="rId3"/>
              </a:rPr>
              <a:t>http://www.askmen.com/sports/keywords/high-blood-pressure.html</a:t>
            </a:r>
            <a:endParaRPr lang="en-US" dirty="0" smtClean="0"/>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7</a:t>
            </a:fld>
            <a:endParaRPr lang="en-US"/>
          </a:p>
        </p:txBody>
      </p:sp>
    </p:spTree>
    <p:extLst>
      <p:ext uri="{BB962C8B-B14F-4D97-AF65-F5344CB8AC3E}">
        <p14:creationId xmlns:p14="http://schemas.microsoft.com/office/powerpoint/2010/main" val="101111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Sodium reduction benefits those with </a:t>
            </a:r>
            <a:r>
              <a:rPr lang="en-US" altLang="en-US" dirty="0" err="1" smtClean="0"/>
              <a:t>normortension</a:t>
            </a:r>
            <a:r>
              <a:rPr lang="en-US" altLang="en-US" dirty="0" smtClean="0"/>
              <a:t>, prehypertension, and hypertension. Vascular mortality increases throughout the range of blood pressures beginning at 115 mm Hg. </a:t>
            </a:r>
          </a:p>
          <a:p>
            <a:pPr eaLnBrk="1" hangingPunct="1">
              <a:spcBef>
                <a:spcPct val="0"/>
              </a:spcBef>
            </a:pPr>
            <a:endParaRPr lang="en-US" altLang="en-US" dirty="0" smtClean="0"/>
          </a:p>
          <a:p>
            <a:pPr eaLnBrk="1" hangingPunct="1">
              <a:spcBef>
                <a:spcPct val="0"/>
              </a:spcBef>
            </a:pPr>
            <a:r>
              <a:rPr lang="en-US" altLang="en-US" dirty="0" smtClean="0"/>
              <a:t>People with resistant hypertension may see even greater benefits when sodium intake is reduced. When switched from a high (5700 mg) to low (1150 mg) sodium diet an average blood pressure reduction of 22.7/9.1 mm Hg was seen. </a:t>
            </a:r>
          </a:p>
          <a:p>
            <a:pPr eaLnBrk="1" hangingPunct="1">
              <a:spcBef>
                <a:spcPct val="0"/>
              </a:spcBef>
            </a:pPr>
            <a:endParaRPr lang="en-US" altLang="en-US" dirty="0" smtClean="0"/>
          </a:p>
          <a:p>
            <a:pPr eaLnBrk="1" hangingPunct="1">
              <a:spcBef>
                <a:spcPct val="0"/>
              </a:spcBef>
            </a:pPr>
            <a:r>
              <a:rPr lang="en-US" altLang="en-US" dirty="0" smtClean="0"/>
              <a:t>In most individuals blood pressure is reduced within days to weeks of reducing sodium intake. </a:t>
            </a:r>
          </a:p>
          <a:p>
            <a:pPr eaLnBrk="1" hangingPunct="1">
              <a:spcBef>
                <a:spcPct val="0"/>
              </a:spcBef>
            </a:pPr>
            <a:endParaRPr lang="en-US" altLang="en-US" dirty="0" smtClean="0"/>
          </a:p>
          <a:p>
            <a:pPr eaLnBrk="1" hangingPunct="1">
              <a:spcBef>
                <a:spcPct val="0"/>
              </a:spcBef>
            </a:pPr>
            <a:endParaRPr lang="en-US" altLang="en-US" dirty="0" smtClean="0"/>
          </a:p>
          <a:p>
            <a:r>
              <a:rPr lang="en-US" altLang="en-US" sz="1200" dirty="0" smtClean="0">
                <a:latin typeface="Times"/>
                <a:cs typeface="Times"/>
              </a:rPr>
              <a:t>Institute of Medicine. Dietary reference intakes for water, potassium, sodium chloride, and sulfate. Washington, DC: National</a:t>
            </a:r>
          </a:p>
          <a:p>
            <a:r>
              <a:rPr lang="en-US" altLang="en-US" sz="1200" dirty="0" smtClean="0">
                <a:latin typeface="Times"/>
                <a:cs typeface="Times"/>
              </a:rPr>
              <a:t>Academies Press; 2004.</a:t>
            </a:r>
          </a:p>
          <a:p>
            <a:r>
              <a:rPr lang="en-US" altLang="en-US" sz="1200" dirty="0" err="1" smtClean="0">
                <a:latin typeface="Times"/>
                <a:cs typeface="Times"/>
              </a:rPr>
              <a:t>Pimenta</a:t>
            </a:r>
            <a:r>
              <a:rPr lang="en-US" altLang="en-US" sz="1200" dirty="0" smtClean="0">
                <a:latin typeface="Times"/>
                <a:cs typeface="Times"/>
              </a:rPr>
              <a:t> E, </a:t>
            </a:r>
            <a:r>
              <a:rPr lang="en-US" altLang="en-US" sz="1200" dirty="0" err="1" smtClean="0">
                <a:latin typeface="Times"/>
                <a:cs typeface="Times"/>
              </a:rPr>
              <a:t>Gaddam</a:t>
            </a:r>
            <a:r>
              <a:rPr lang="en-US" altLang="en-US" sz="1200" dirty="0" smtClean="0">
                <a:latin typeface="Times"/>
                <a:cs typeface="Times"/>
              </a:rPr>
              <a:t> KK, </a:t>
            </a:r>
            <a:r>
              <a:rPr lang="en-US" altLang="en-US" sz="1200" dirty="0" err="1" smtClean="0">
                <a:latin typeface="Times"/>
                <a:cs typeface="Times"/>
              </a:rPr>
              <a:t>Oparil</a:t>
            </a:r>
            <a:r>
              <a:rPr lang="en-US" altLang="en-US" sz="1200" dirty="0" smtClean="0">
                <a:latin typeface="Times"/>
                <a:cs typeface="Times"/>
              </a:rPr>
              <a:t> S, </a:t>
            </a:r>
            <a:r>
              <a:rPr lang="en-US" altLang="en-US" sz="1200" dirty="0" err="1" smtClean="0">
                <a:latin typeface="Times"/>
                <a:cs typeface="Times"/>
              </a:rPr>
              <a:t>Aban</a:t>
            </a:r>
            <a:r>
              <a:rPr lang="en-US" altLang="en-US" sz="1200" dirty="0" smtClean="0">
                <a:latin typeface="Times"/>
                <a:cs typeface="Times"/>
              </a:rPr>
              <a:t> I, Husain S, </a:t>
            </a:r>
            <a:r>
              <a:rPr lang="en-US" altLang="en-US" sz="1200" dirty="0" err="1" smtClean="0">
                <a:latin typeface="Times"/>
                <a:cs typeface="Times"/>
              </a:rPr>
              <a:t>Dell'Italia</a:t>
            </a:r>
            <a:r>
              <a:rPr lang="en-US" altLang="en-US" sz="1200" dirty="0" smtClean="0">
                <a:latin typeface="Times"/>
                <a:cs typeface="Times"/>
              </a:rPr>
              <a:t> J, Calhoun DA. Effects of dietary sodium reduction on blood</a:t>
            </a:r>
          </a:p>
          <a:p>
            <a:r>
              <a:rPr lang="en-US" altLang="en-US" sz="1200" dirty="0" smtClean="0">
                <a:latin typeface="Times"/>
                <a:cs typeface="Times"/>
              </a:rPr>
              <a:t>pressure in subjects with resistant hypertension: results from a randomized trial. </a:t>
            </a:r>
            <a:r>
              <a:rPr lang="en-US" altLang="en-US" sz="1200" i="1" dirty="0" smtClean="0">
                <a:latin typeface="Times"/>
                <a:cs typeface="Times"/>
              </a:rPr>
              <a:t>Hypertension</a:t>
            </a:r>
            <a:r>
              <a:rPr lang="en-US" altLang="en-US" sz="1200" dirty="0" smtClean="0">
                <a:latin typeface="Times"/>
                <a:cs typeface="Times"/>
              </a:rPr>
              <a:t>. 2009; 54: 475 - 481</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8</a:t>
            </a:fld>
            <a:endParaRPr lang="en-US"/>
          </a:p>
        </p:txBody>
      </p:sp>
    </p:spTree>
    <p:extLst>
      <p:ext uri="{BB962C8B-B14F-4D97-AF65-F5344CB8AC3E}">
        <p14:creationId xmlns:p14="http://schemas.microsoft.com/office/powerpoint/2010/main" val="416540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World Health Organization (2006). Reducing salt intake in populations: Report of a WHO forum and technical meeting. Retrieved from http://www.who.int/dietphysicalactivity/reducingsaltintake_EN.pdf</a:t>
            </a:r>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9</a:t>
            </a:fld>
            <a:endParaRPr lang="en-US"/>
          </a:p>
        </p:txBody>
      </p:sp>
    </p:spTree>
    <p:extLst>
      <p:ext uri="{BB962C8B-B14F-4D97-AF65-F5344CB8AC3E}">
        <p14:creationId xmlns:p14="http://schemas.microsoft.com/office/powerpoint/2010/main" val="123820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139775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336937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312324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40128506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1668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5C8060-49A2-4423-9E1C-5B098411F869}"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426872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5C8060-49A2-4423-9E1C-5B098411F869}" type="datetimeFigureOut">
              <a:rPr lang="en-US" smtClean="0"/>
              <a:t>7/8/14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12073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5C8060-49A2-4423-9E1C-5B098411F869}" type="datetimeFigureOut">
              <a:rPr lang="en-US" smtClean="0"/>
              <a:t>7/8/14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17732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C8060-49A2-4423-9E1C-5B098411F869}" type="datetimeFigureOut">
              <a:rPr lang="en-US" smtClean="0"/>
              <a:t>7/8/14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5798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C8060-49A2-4423-9E1C-5B098411F869}"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166734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C8060-49A2-4423-9E1C-5B098411F869}"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3130454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C8060-49A2-4423-9E1C-5B098411F869}" type="datetimeFigureOut">
              <a:rPr lang="en-US" smtClean="0"/>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02375-912E-48D8-AAD0-F3A886BE77AD}" type="slidenum">
              <a:rPr lang="en-US" smtClean="0"/>
              <a:t>‹#›</a:t>
            </a:fld>
            <a:endParaRPr lang="en-US"/>
          </a:p>
        </p:txBody>
      </p:sp>
    </p:spTree>
    <p:extLst>
      <p:ext uri="{BB962C8B-B14F-4D97-AF65-F5344CB8AC3E}">
        <p14:creationId xmlns:p14="http://schemas.microsoft.com/office/powerpoint/2010/main" val="300116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b="1" dirty="0" smtClean="0"/>
              <a:t>Implement Policies on Sodium Reduction</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2517774"/>
            <a:ext cx="4183684"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8179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schools do</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Educate your youth about the health risks of too much sodium in their diets and the problems it can have on their future</a:t>
            </a:r>
          </a:p>
          <a:p>
            <a:pPr lvl="0"/>
            <a:r>
              <a:rPr lang="en-US" dirty="0"/>
              <a:t>Educate students on understanding food labels, including information on salt content</a:t>
            </a:r>
          </a:p>
          <a:p>
            <a:pPr lvl="0"/>
            <a:r>
              <a:rPr lang="en-US" dirty="0"/>
              <a:t>Promote school activities or a week of health awareness to discuss the health risks of too much sodium</a:t>
            </a:r>
          </a:p>
          <a:p>
            <a:pPr lvl="0"/>
            <a:r>
              <a:rPr lang="en-US" dirty="0"/>
              <a:t>Ban high sodium foods from school events and other school activities</a:t>
            </a:r>
          </a:p>
          <a:p>
            <a:pPr lvl="0"/>
            <a:r>
              <a:rPr lang="en-US" dirty="0"/>
              <a:t>Initiate a policy to reduce sodium and provide healthier food options to be served at school </a:t>
            </a:r>
          </a:p>
          <a:p>
            <a:pPr marL="0" indent="0">
              <a:buNone/>
            </a:pPr>
            <a:endParaRPr lang="en-US" dirty="0"/>
          </a:p>
        </p:txBody>
      </p:sp>
    </p:spTree>
    <p:extLst>
      <p:ext uri="{BB962C8B-B14F-4D97-AF65-F5344CB8AC3E}">
        <p14:creationId xmlns:p14="http://schemas.microsoft.com/office/powerpoint/2010/main" val="27697258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communities do</a:t>
            </a:r>
            <a:r>
              <a:rPr lang="en-US" dirty="0" smtClean="0"/>
              <a:t>?</a:t>
            </a:r>
            <a:endParaRPr lang="en-US" dirty="0"/>
          </a:p>
        </p:txBody>
      </p:sp>
      <p:sp>
        <p:nvSpPr>
          <p:cNvPr id="3" name="Content Placeholder 2"/>
          <p:cNvSpPr>
            <a:spLocks noGrp="1"/>
          </p:cNvSpPr>
          <p:nvPr>
            <p:ph idx="1"/>
          </p:nvPr>
        </p:nvSpPr>
        <p:spPr/>
        <p:txBody>
          <a:bodyPr/>
          <a:lstStyle/>
          <a:p>
            <a:pPr lvl="0"/>
            <a:r>
              <a:rPr lang="en-US" dirty="0"/>
              <a:t>Talk to restaurants in your community about reducing sodium in their food</a:t>
            </a:r>
          </a:p>
          <a:p>
            <a:pPr lvl="0"/>
            <a:r>
              <a:rPr lang="en-US" dirty="0"/>
              <a:t>Initiate a policy to reduce sodium and provide healthier food options to be served at community events and activities</a:t>
            </a:r>
          </a:p>
          <a:p>
            <a:pPr lvl="0"/>
            <a:r>
              <a:rPr lang="en-US" dirty="0"/>
              <a:t>Work together and contact local government to ask them to help enforce policies to that will reduce sodium in your jurisdiction </a:t>
            </a:r>
          </a:p>
        </p:txBody>
      </p:sp>
    </p:spTree>
    <p:extLst>
      <p:ext uri="{BB962C8B-B14F-4D97-AF65-F5344CB8AC3E}">
        <p14:creationId xmlns:p14="http://schemas.microsoft.com/office/powerpoint/2010/main" val="4967331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I do</a:t>
            </a:r>
            <a:r>
              <a:rPr lang="en-US" dirty="0" smtClean="0"/>
              <a:t>?</a:t>
            </a:r>
            <a:endParaRPr lang="en-US"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pPr lvl="0"/>
            <a:r>
              <a:rPr lang="en-US" dirty="0"/>
              <a:t>Talk to people that you know are interested in taking action in your community</a:t>
            </a:r>
          </a:p>
          <a:p>
            <a:pPr lvl="0"/>
            <a:r>
              <a:rPr lang="en-US" dirty="0"/>
              <a:t>Educate others on the health risks of high dietary salt and how to reduce salt intake</a:t>
            </a:r>
          </a:p>
          <a:p>
            <a:pPr lvl="0"/>
            <a:r>
              <a:rPr lang="en-US" dirty="0"/>
              <a:t>Educate others on understanding food labels, including information on salt content </a:t>
            </a:r>
          </a:p>
          <a:p>
            <a:pPr lvl="0"/>
            <a:r>
              <a:rPr lang="en-US" dirty="0"/>
              <a:t>Reach out to people in the public health sector or local government to address this concern</a:t>
            </a:r>
          </a:p>
          <a:p>
            <a:pPr lvl="0"/>
            <a:r>
              <a:rPr lang="en-US" dirty="0"/>
              <a:t>Put together a project with a team/working group who can help you speak at community meetings and local government to help reduce sodium in food at restaurants, schools, community events, etc. </a:t>
            </a:r>
          </a:p>
          <a:p>
            <a:pPr lvl="0"/>
            <a:r>
              <a:rPr lang="en-US" dirty="0"/>
              <a:t>Talk to restaurants and markets in your community about providing foods with low to no sodium food </a:t>
            </a:r>
          </a:p>
        </p:txBody>
      </p:sp>
    </p:spTree>
    <p:extLst>
      <p:ext uri="{BB962C8B-B14F-4D97-AF65-F5344CB8AC3E}">
        <p14:creationId xmlns:p14="http://schemas.microsoft.com/office/powerpoint/2010/main" val="37972587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churches do? </a:t>
            </a:r>
          </a:p>
        </p:txBody>
      </p:sp>
      <p:sp>
        <p:nvSpPr>
          <p:cNvPr id="3" name="Content Placeholder 2"/>
          <p:cNvSpPr>
            <a:spLocks noGrp="1"/>
          </p:cNvSpPr>
          <p:nvPr>
            <p:ph idx="1"/>
          </p:nvPr>
        </p:nvSpPr>
        <p:spPr/>
        <p:txBody>
          <a:bodyPr/>
          <a:lstStyle/>
          <a:p>
            <a:pPr lvl="0"/>
            <a:r>
              <a:rPr lang="en-US" dirty="0"/>
              <a:t>Encourage the congregation to eat healthier</a:t>
            </a:r>
          </a:p>
          <a:p>
            <a:pPr lvl="0"/>
            <a:r>
              <a:rPr lang="en-US" dirty="0"/>
              <a:t>Educate your community about the health risks of too much sodium in their diets and health benefits of lowering sodium</a:t>
            </a:r>
          </a:p>
          <a:p>
            <a:pPr lvl="0"/>
            <a:r>
              <a:rPr lang="en-US" dirty="0"/>
              <a:t>Initiate a policy for healthier foods at church events</a:t>
            </a:r>
          </a:p>
          <a:p>
            <a:pPr marL="0" indent="0">
              <a:buNone/>
            </a:pPr>
            <a:endParaRPr lang="en-US" dirty="0"/>
          </a:p>
        </p:txBody>
      </p:sp>
    </p:spTree>
    <p:extLst>
      <p:ext uri="{BB962C8B-B14F-4D97-AF65-F5344CB8AC3E}">
        <p14:creationId xmlns:p14="http://schemas.microsoft.com/office/powerpoint/2010/main" val="28291522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Who can I contact for more information</a:t>
            </a:r>
            <a:r>
              <a:rPr lang="en-US" u="sng"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Adrian </a:t>
            </a:r>
            <a:r>
              <a:rPr lang="en-US" dirty="0"/>
              <a:t>Bauman</a:t>
            </a:r>
          </a:p>
          <a:p>
            <a:pPr marL="0" indent="0">
              <a:buNone/>
            </a:pPr>
            <a:r>
              <a:rPr lang="en-US" dirty="0" err="1" smtClean="0"/>
              <a:t>Boden</a:t>
            </a:r>
            <a:r>
              <a:rPr lang="en-US" dirty="0" smtClean="0"/>
              <a:t> </a:t>
            </a:r>
            <a:r>
              <a:rPr lang="en-US" dirty="0"/>
              <a:t>Institute of Obesity, Nutrition and Exercise and Prevention Research Collaboration</a:t>
            </a:r>
          </a:p>
          <a:p>
            <a:pPr marL="0" indent="0">
              <a:buNone/>
            </a:pPr>
            <a:r>
              <a:rPr lang="en-US" dirty="0" smtClean="0"/>
              <a:t>University </a:t>
            </a:r>
            <a:r>
              <a:rPr lang="en-US" dirty="0"/>
              <a:t>of Sydney</a:t>
            </a:r>
          </a:p>
          <a:p>
            <a:pPr marL="0" indent="0">
              <a:buNone/>
            </a:pPr>
            <a:r>
              <a:rPr lang="en-US" dirty="0" smtClean="0"/>
              <a:t>Sydney</a:t>
            </a:r>
            <a:r>
              <a:rPr lang="en-US" dirty="0"/>
              <a:t>, Australia </a:t>
            </a:r>
          </a:p>
          <a:p>
            <a:pPr marL="0" indent="0">
              <a:buNone/>
            </a:pPr>
            <a:r>
              <a:rPr lang="en-US" dirty="0" smtClean="0"/>
              <a:t>Email</a:t>
            </a:r>
            <a:r>
              <a:rPr lang="en-US" dirty="0"/>
              <a:t>: </a:t>
            </a:r>
            <a:r>
              <a:rPr lang="en-US" dirty="0">
                <a:sym typeface="Webdings"/>
              </a:rPr>
              <a:t></a:t>
            </a:r>
            <a:r>
              <a:rPr lang="en-US" dirty="0"/>
              <a:t> </a:t>
            </a:r>
            <a:r>
              <a:rPr lang="en-US" u="sng" dirty="0" smtClean="0"/>
              <a:t>adrian.bauman@sydney.edu.au </a:t>
            </a:r>
            <a:r>
              <a:rPr lang="en-US" dirty="0" smtClean="0"/>
              <a:t> </a:t>
            </a:r>
            <a:endParaRPr lang="en-US" dirty="0"/>
          </a:p>
          <a:p>
            <a:endParaRPr lang="en-US" dirty="0"/>
          </a:p>
        </p:txBody>
      </p:sp>
    </p:spTree>
    <p:extLst>
      <p:ext uri="{BB962C8B-B14F-4D97-AF65-F5344CB8AC3E}">
        <p14:creationId xmlns:p14="http://schemas.microsoft.com/office/powerpoint/2010/main" val="35697546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Sodium?</a:t>
            </a:r>
            <a:endParaRPr lang="en-US" b="1" dirty="0"/>
          </a:p>
        </p:txBody>
      </p:sp>
      <p:sp>
        <p:nvSpPr>
          <p:cNvPr id="3" name="Content Placeholder 2"/>
          <p:cNvSpPr>
            <a:spLocks noGrp="1"/>
          </p:cNvSpPr>
          <p:nvPr>
            <p:ph idx="1"/>
          </p:nvPr>
        </p:nvSpPr>
        <p:spPr>
          <a:xfrm>
            <a:off x="457200" y="1600200"/>
            <a:ext cx="3657600" cy="4525963"/>
          </a:xfrm>
        </p:spPr>
        <p:txBody>
          <a:bodyPr>
            <a:noAutofit/>
          </a:bodyPr>
          <a:lstStyle/>
          <a:p>
            <a:r>
              <a:rPr lang="en-US" dirty="0" smtClean="0"/>
              <a:t>NaCl (table salt)</a:t>
            </a:r>
          </a:p>
          <a:p>
            <a:r>
              <a:rPr lang="en-US" dirty="0" smtClean="0"/>
              <a:t>Maintain balance of fluids</a:t>
            </a:r>
          </a:p>
          <a:p>
            <a:r>
              <a:rPr lang="en-US" dirty="0" smtClean="0"/>
              <a:t>Helps to transmit nerve impulses</a:t>
            </a:r>
          </a:p>
          <a:p>
            <a:r>
              <a:rPr lang="en-US" dirty="0" smtClean="0"/>
              <a:t>Aids in contraction and relaxation of muscles</a:t>
            </a:r>
            <a:endParaRPr lang="en-US" dirty="0"/>
          </a:p>
        </p:txBody>
      </p:sp>
      <p:pic>
        <p:nvPicPr>
          <p:cNvPr id="8199" name="Picture 7" descr="http://thehealthyapron.com/wp-content/uploads/2012/02/hidden-sodiu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375912"/>
            <a:ext cx="4686300" cy="510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01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sgfacts.com/news/%7E/media/images/too_much_salt_360.ashx"/>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380" y="3886200"/>
            <a:ext cx="9106619"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Dietary Recommendations</a:t>
            </a:r>
            <a:endParaRPr lang="en-US" dirty="0"/>
          </a:p>
        </p:txBody>
      </p:sp>
      <p:sp>
        <p:nvSpPr>
          <p:cNvPr id="3" name="Content Placeholder 2"/>
          <p:cNvSpPr>
            <a:spLocks noGrp="1"/>
          </p:cNvSpPr>
          <p:nvPr>
            <p:ph idx="1"/>
          </p:nvPr>
        </p:nvSpPr>
        <p:spPr>
          <a:xfrm>
            <a:off x="0" y="1524000"/>
            <a:ext cx="8229600" cy="4525963"/>
          </a:xfrm>
        </p:spPr>
        <p:txBody>
          <a:bodyPr>
            <a:normAutofit/>
          </a:bodyPr>
          <a:lstStyle/>
          <a:p>
            <a:pPr>
              <a:spcBef>
                <a:spcPct val="0"/>
              </a:spcBef>
              <a:spcAft>
                <a:spcPts val="300"/>
              </a:spcAft>
            </a:pPr>
            <a:r>
              <a:rPr lang="en-US" altLang="en-US" dirty="0" smtClean="0">
                <a:cs typeface="Times"/>
              </a:rPr>
              <a:t>Recommended levels of sodium intake :</a:t>
            </a:r>
          </a:p>
          <a:p>
            <a:pPr marL="2120900" indent="0">
              <a:spcBef>
                <a:spcPct val="0"/>
              </a:spcBef>
              <a:spcAft>
                <a:spcPts val="300"/>
              </a:spcAft>
              <a:buNone/>
            </a:pPr>
            <a:r>
              <a:rPr lang="en-US" altLang="en-US" sz="3200" b="1" dirty="0" smtClean="0">
                <a:solidFill>
                  <a:srgbClr val="FF0000"/>
                </a:solidFill>
                <a:cs typeface="Times"/>
              </a:rPr>
              <a:t>Less than 2,300 mg/day</a:t>
            </a:r>
          </a:p>
          <a:p>
            <a:pPr>
              <a:spcBef>
                <a:spcPct val="0"/>
              </a:spcBef>
              <a:spcAft>
                <a:spcPts val="300"/>
              </a:spcAft>
            </a:pPr>
            <a:r>
              <a:rPr lang="en-US" altLang="en-US" dirty="0" smtClean="0">
                <a:cs typeface="Times"/>
              </a:rPr>
              <a:t>Majority of adults’ actual sodium intake:</a:t>
            </a:r>
          </a:p>
          <a:p>
            <a:pPr marL="400050" lvl="1" indent="0" algn="ctr">
              <a:spcBef>
                <a:spcPct val="0"/>
              </a:spcBef>
              <a:spcAft>
                <a:spcPts val="300"/>
              </a:spcAft>
              <a:buNone/>
            </a:pPr>
            <a:r>
              <a:rPr lang="en-US" altLang="en-US" sz="3200" b="1" dirty="0" smtClean="0">
                <a:solidFill>
                  <a:srgbClr val="FF0000"/>
                </a:solidFill>
                <a:cs typeface="Times"/>
              </a:rPr>
              <a:t>More than 3,400 mg/day</a:t>
            </a:r>
          </a:p>
          <a:p>
            <a:endParaRPr lang="en-US" dirty="0"/>
          </a:p>
        </p:txBody>
      </p:sp>
      <p:pic>
        <p:nvPicPr>
          <p:cNvPr id="4" name="Picture 3" descr="ucm32737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1447800"/>
            <a:ext cx="1751091" cy="3031889"/>
          </a:xfrm>
          <a:prstGeom prst="rect">
            <a:avLst/>
          </a:prstGeom>
        </p:spPr>
      </p:pic>
    </p:spTree>
    <p:extLst>
      <p:ext uri="{BB962C8B-B14F-4D97-AF65-F5344CB8AC3E}">
        <p14:creationId xmlns:p14="http://schemas.microsoft.com/office/powerpoint/2010/main" val="9807398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salt? </a:t>
            </a:r>
            <a:endParaRPr lang="en-US" dirty="0"/>
          </a:p>
        </p:txBody>
      </p:sp>
      <p:sp>
        <p:nvSpPr>
          <p:cNvPr id="3" name="Content Placeholder 2"/>
          <p:cNvSpPr>
            <a:spLocks noGrp="1"/>
          </p:cNvSpPr>
          <p:nvPr>
            <p:ph idx="1"/>
          </p:nvPr>
        </p:nvSpPr>
        <p:spPr/>
        <p:txBody>
          <a:bodyPr/>
          <a:lstStyle/>
          <a:p>
            <a:pPr marL="0" lvl="0" indent="0">
              <a:buNone/>
            </a:pPr>
            <a:r>
              <a:rPr lang="en-US" dirty="0"/>
              <a:t>77 percent of a person’s salt intake comes from restaurant or processed food</a:t>
            </a:r>
            <a:r>
              <a:rPr lang="en-US" dirty="0" smtClean="0"/>
              <a:t>.</a:t>
            </a:r>
            <a:endParaRPr lang="en-US" dirty="0"/>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06070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4549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Sodium Foods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2905422"/>
              </p:ext>
            </p:extLst>
          </p:nvPr>
        </p:nvGraphicFramePr>
        <p:xfrm>
          <a:off x="609600" y="1676398"/>
          <a:ext cx="7924799" cy="4907280"/>
        </p:xfrm>
        <a:graphic>
          <a:graphicData uri="http://schemas.openxmlformats.org/drawingml/2006/table">
            <a:tbl>
              <a:tblPr firstRow="1" firstCol="1" bandRow="1">
                <a:tableStyleId>{5C22544A-7EE6-4342-B048-85BDC9FD1C3A}</a:tableStyleId>
              </a:tblPr>
              <a:tblGrid>
                <a:gridCol w="5427944"/>
                <a:gridCol w="2496855"/>
              </a:tblGrid>
              <a:tr h="330544">
                <a:tc>
                  <a:txBody>
                    <a:bodyPr/>
                    <a:lstStyle/>
                    <a:p>
                      <a:pPr marL="0" marR="0" algn="ctr">
                        <a:lnSpc>
                          <a:spcPct val="115000"/>
                        </a:lnSpc>
                        <a:spcBef>
                          <a:spcPts val="0"/>
                        </a:spcBef>
                        <a:spcAft>
                          <a:spcPts val="0"/>
                        </a:spcAft>
                      </a:pPr>
                      <a:r>
                        <a:rPr lang="en-US" sz="2000" dirty="0">
                          <a:effectLst/>
                        </a:rPr>
                        <a:t>Serving size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Sodium (milligrams)</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teaspoon of salt</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2,400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instant ramen noodles with flavoring</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500-1500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2 </a:t>
                      </a:r>
                      <a:r>
                        <a:rPr lang="en-US" sz="2000" dirty="0" err="1">
                          <a:effectLst/>
                        </a:rPr>
                        <a:t>oz</a:t>
                      </a:r>
                      <a:r>
                        <a:rPr lang="en-US" sz="2000" dirty="0">
                          <a:effectLst/>
                        </a:rPr>
                        <a:t> Spam (1/6 can of Spam)</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790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cup of corned beef hash</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1,230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tablespoon of soy sauce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1,000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3 links of </a:t>
                      </a:r>
                      <a:r>
                        <a:rPr lang="en-US" sz="2000" dirty="0" err="1">
                          <a:effectLst/>
                        </a:rPr>
                        <a:t>vienna</a:t>
                      </a:r>
                      <a:r>
                        <a:rPr lang="en-US" sz="2000" dirty="0">
                          <a:effectLst/>
                        </a:rPr>
                        <a:t> sausage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410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½ cup of canned corn</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360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¼ of a frozen pepperoni pizza</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480-860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a:t>
                      </a:r>
                      <a:r>
                        <a:rPr lang="en-US" sz="2000" dirty="0" err="1">
                          <a:effectLst/>
                        </a:rPr>
                        <a:t>oz</a:t>
                      </a:r>
                      <a:r>
                        <a:rPr lang="en-US" sz="2000" dirty="0">
                          <a:effectLst/>
                        </a:rPr>
                        <a:t> bag of regular potato chips (13-16 chips)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120-215 mg</a:t>
                      </a:r>
                      <a:endParaRPr lang="en-US" sz="2000">
                        <a:effectLst/>
                        <a:latin typeface="Calibri"/>
                        <a:ea typeface="Calibri"/>
                        <a:cs typeface="Times New Roman"/>
                      </a:endParaRPr>
                    </a:p>
                  </a:txBody>
                  <a:tcPr marL="68580" marR="68580" marT="0" marB="0"/>
                </a:tc>
              </a:tr>
              <a:tr h="681674">
                <a:tc>
                  <a:txBody>
                    <a:bodyPr/>
                    <a:lstStyle/>
                    <a:p>
                      <a:pPr marL="0" marR="0">
                        <a:lnSpc>
                          <a:spcPct val="115000"/>
                        </a:lnSpc>
                        <a:spcBef>
                          <a:spcPts val="0"/>
                        </a:spcBef>
                        <a:spcAft>
                          <a:spcPts val="0"/>
                        </a:spcAft>
                      </a:pPr>
                      <a:r>
                        <a:rPr lang="en-US" sz="2000" dirty="0">
                          <a:effectLst/>
                        </a:rPr>
                        <a:t>1 </a:t>
                      </a:r>
                      <a:r>
                        <a:rPr lang="en-US" sz="2000" dirty="0" err="1">
                          <a:effectLst/>
                        </a:rPr>
                        <a:t>oz</a:t>
                      </a:r>
                      <a:r>
                        <a:rPr lang="en-US" sz="2000" dirty="0">
                          <a:effectLst/>
                        </a:rPr>
                        <a:t> serving of dry roasted, salted peanuts (28-30 peanuts)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230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fast food restaurant cheeseburger</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710-1690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¼ cup of tomato sauce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340 mg</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186571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47350" y="4800600"/>
            <a:ext cx="2434087" cy="202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High Sodium Intake’s Effect on Health</a:t>
            </a:r>
            <a:endParaRPr lang="en-US" dirty="0"/>
          </a:p>
        </p:txBody>
      </p:sp>
      <p:sp>
        <p:nvSpPr>
          <p:cNvPr id="3" name="Content Placeholder 2"/>
          <p:cNvSpPr>
            <a:spLocks noGrp="1"/>
          </p:cNvSpPr>
          <p:nvPr>
            <p:ph idx="1"/>
          </p:nvPr>
        </p:nvSpPr>
        <p:spPr>
          <a:xfrm>
            <a:off x="533400" y="1447800"/>
            <a:ext cx="8229600" cy="4525963"/>
          </a:xfrm>
        </p:spPr>
        <p:txBody>
          <a:bodyPr>
            <a:noAutofit/>
          </a:bodyPr>
          <a:lstStyle/>
          <a:p>
            <a:r>
              <a:rPr lang="en-US" dirty="0" smtClean="0">
                <a:cs typeface="Times"/>
              </a:rPr>
              <a:t>Heart</a:t>
            </a:r>
            <a:r>
              <a:rPr lang="en-US" dirty="0" smtClean="0">
                <a:cs typeface="Times"/>
              </a:rPr>
              <a:t> </a:t>
            </a:r>
            <a:r>
              <a:rPr lang="en-US" dirty="0" smtClean="0">
                <a:cs typeface="Times"/>
              </a:rPr>
              <a:t>diseases</a:t>
            </a:r>
            <a:endParaRPr lang="en-US" i="1" dirty="0" smtClean="0">
              <a:cs typeface="Times"/>
            </a:endParaRPr>
          </a:p>
          <a:p>
            <a:pPr lvl="1"/>
            <a:r>
              <a:rPr lang="en-US" sz="2400" dirty="0" smtClean="0">
                <a:cs typeface="Times"/>
              </a:rPr>
              <a:t>High blood pressure / hypertension</a:t>
            </a:r>
          </a:p>
          <a:p>
            <a:pPr lvl="2"/>
            <a:r>
              <a:rPr lang="en-US" altLang="en-US" dirty="0" smtClean="0">
                <a:cs typeface="Times"/>
              </a:rPr>
              <a:t>about 68 million U.S. adults (1 in 3) have hypertension </a:t>
            </a:r>
            <a:endParaRPr lang="en-US" dirty="0" smtClean="0">
              <a:cs typeface="Times"/>
            </a:endParaRPr>
          </a:p>
          <a:p>
            <a:pPr lvl="1"/>
            <a:r>
              <a:rPr lang="en-US" sz="2400" dirty="0" smtClean="0">
                <a:cs typeface="Times"/>
              </a:rPr>
              <a:t>Heart Disease</a:t>
            </a:r>
          </a:p>
          <a:p>
            <a:pPr lvl="1"/>
            <a:r>
              <a:rPr lang="en-US" sz="2400" dirty="0" smtClean="0">
                <a:cs typeface="Times"/>
              </a:rPr>
              <a:t>Stroke</a:t>
            </a:r>
          </a:p>
          <a:p>
            <a:pPr>
              <a:spcAft>
                <a:spcPts val="600"/>
              </a:spcAft>
            </a:pPr>
            <a:r>
              <a:rPr lang="en-US" altLang="en-US" dirty="0" smtClean="0">
                <a:cs typeface="Times"/>
              </a:rPr>
              <a:t>Only </a:t>
            </a:r>
            <a:r>
              <a:rPr lang="en-US" altLang="en-US" dirty="0" smtClean="0">
                <a:cs typeface="Times"/>
              </a:rPr>
              <a:t>46 of 100 </a:t>
            </a:r>
            <a:r>
              <a:rPr lang="en-US" altLang="en-US" dirty="0" smtClean="0">
                <a:cs typeface="Times"/>
              </a:rPr>
              <a:t>of adults with hypertension had adequately controlled blood pressure</a:t>
            </a:r>
            <a:endParaRPr lang="en-US" dirty="0" smtClean="0">
              <a:solidFill>
                <a:srgbClr val="3366FF"/>
              </a:solidFill>
              <a:cs typeface="Times"/>
            </a:endParaRP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13263" y="4800600"/>
            <a:ext cx="2434087" cy="202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79176" y="4800600"/>
            <a:ext cx="2434087" cy="202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301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lstStyle/>
          <a:p>
            <a:pPr marL="0" lvl="0" indent="0">
              <a:buNone/>
            </a:pPr>
            <a:r>
              <a:rPr lang="en-US" dirty="0"/>
              <a:t>High blood pressure is known as the silent killer since usually it does not have warning signs or symptoms.</a:t>
            </a:r>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28575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4518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nteractive-biology.com/wp-content/uploads/2012/08/Checking-Blood-Pressure1.jp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95600" y="2435613"/>
            <a:ext cx="6213894" cy="4392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Sodium Reduction Benefits on Health</a:t>
            </a:r>
            <a:endParaRPr lang="en-US" dirty="0"/>
          </a:p>
        </p:txBody>
      </p:sp>
      <p:sp>
        <p:nvSpPr>
          <p:cNvPr id="3" name="Content Placeholder 2"/>
          <p:cNvSpPr>
            <a:spLocks noGrp="1"/>
          </p:cNvSpPr>
          <p:nvPr>
            <p:ph idx="1"/>
          </p:nvPr>
        </p:nvSpPr>
        <p:spPr/>
        <p:txBody>
          <a:bodyPr>
            <a:noAutofit/>
          </a:bodyPr>
          <a:lstStyle/>
          <a:p>
            <a:r>
              <a:rPr lang="en-US" altLang="en-US" dirty="0" smtClean="0">
                <a:cs typeface="Times"/>
              </a:rPr>
              <a:t>Evidence supports a strong, direct relationship between blood pressure and vascular (blood vessels) mortality </a:t>
            </a:r>
          </a:p>
          <a:p>
            <a:r>
              <a:rPr lang="en-US" altLang="en-US" dirty="0">
                <a:cs typeface="Times"/>
              </a:rPr>
              <a:t>Average blood pressure </a:t>
            </a:r>
            <a:r>
              <a:rPr lang="en-US" altLang="en-US" dirty="0" smtClean="0">
                <a:cs typeface="Times"/>
              </a:rPr>
              <a:t>was in </a:t>
            </a:r>
            <a:r>
              <a:rPr lang="en-US" altLang="en-US" dirty="0">
                <a:cs typeface="Times"/>
              </a:rPr>
              <a:t>patients with resistant hypertension (</a:t>
            </a:r>
            <a:r>
              <a:rPr lang="en-US" altLang="en-US" dirty="0" smtClean="0">
                <a:cs typeface="Times"/>
              </a:rPr>
              <a:t>high blood pressure) when </a:t>
            </a:r>
            <a:r>
              <a:rPr lang="en-US" altLang="en-US" dirty="0">
                <a:cs typeface="Times"/>
              </a:rPr>
              <a:t>switched from a high to low sodium diet </a:t>
            </a:r>
          </a:p>
          <a:p>
            <a:r>
              <a:rPr lang="en-US" altLang="en-US" dirty="0">
                <a:cs typeface="Times"/>
              </a:rPr>
              <a:t>In most individuals blood pressure is reduced within days </a:t>
            </a:r>
            <a:r>
              <a:rPr lang="en-US" altLang="en-US" dirty="0" smtClean="0">
                <a:cs typeface="Times"/>
              </a:rPr>
              <a:t>reducing </a:t>
            </a:r>
            <a:r>
              <a:rPr lang="en-US" altLang="en-US" dirty="0">
                <a:cs typeface="Times"/>
              </a:rPr>
              <a:t>sodium intake</a:t>
            </a:r>
          </a:p>
          <a:p>
            <a:endParaRPr lang="en-US" altLang="en-US" dirty="0" smtClean="0">
              <a:cs typeface="Times"/>
            </a:endParaRPr>
          </a:p>
        </p:txBody>
      </p:sp>
    </p:spTree>
    <p:extLst>
      <p:ext uri="{BB962C8B-B14F-4D97-AF65-F5344CB8AC3E}">
        <p14:creationId xmlns:p14="http://schemas.microsoft.com/office/powerpoint/2010/main" val="16468942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do?</a:t>
            </a:r>
            <a:endParaRPr lang="en-US" dirty="0"/>
          </a:p>
        </p:txBody>
      </p:sp>
      <p:sp>
        <p:nvSpPr>
          <p:cNvPr id="3" name="Content Placeholder 2"/>
          <p:cNvSpPr>
            <a:spLocks noGrp="1"/>
          </p:cNvSpPr>
          <p:nvPr>
            <p:ph idx="1"/>
          </p:nvPr>
        </p:nvSpPr>
        <p:spPr/>
        <p:txBody>
          <a:bodyPr>
            <a:normAutofit/>
          </a:bodyPr>
          <a:lstStyle/>
          <a:p>
            <a:pPr lvl="0"/>
            <a:r>
              <a:rPr lang="en-US" dirty="0"/>
              <a:t>WHO states that population-wide reductions in dietary sodium consumption are highly cost effective.  There is a need to give priority to implement national strategies and policies aiming at the reduction of dietary salt consumption. </a:t>
            </a:r>
          </a:p>
          <a:p>
            <a:endParaRPr lang="en-US" dirty="0"/>
          </a:p>
        </p:txBody>
      </p:sp>
    </p:spTree>
    <p:extLst>
      <p:ext uri="{BB962C8B-B14F-4D97-AF65-F5344CB8AC3E}">
        <p14:creationId xmlns:p14="http://schemas.microsoft.com/office/powerpoint/2010/main" val="38911961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TotalTime>
  <Words>1438</Words>
  <Application>Microsoft Macintosh PowerPoint</Application>
  <PresentationFormat>On-screen Show (4:3)</PresentationFormat>
  <Paragraphs>142</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Implement Policies on Sodium Reduction</vt:lpstr>
      <vt:lpstr>What is Sodium?</vt:lpstr>
      <vt:lpstr>Dietary Recommendations</vt:lpstr>
      <vt:lpstr>Where’s the salt? </vt:lpstr>
      <vt:lpstr>High Sodium Foods </vt:lpstr>
      <vt:lpstr>High Sodium Intake’s Effect on Health</vt:lpstr>
      <vt:lpstr>Did you know?</vt:lpstr>
      <vt:lpstr>Sodium Reduction Benefits on Health</vt:lpstr>
      <vt:lpstr>What should we do?</vt:lpstr>
      <vt:lpstr>What can schools do?</vt:lpstr>
      <vt:lpstr>What can communities do?</vt:lpstr>
      <vt:lpstr>What can I do?</vt:lpstr>
      <vt:lpstr>What can churches do? </vt:lpstr>
      <vt:lpstr>Who can I contact 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Sodium Reduction</dc:title>
  <dc:creator>HAMILTON</dc:creator>
  <cp:lastModifiedBy>Erica Wong</cp:lastModifiedBy>
  <cp:revision>27</cp:revision>
  <dcterms:created xsi:type="dcterms:W3CDTF">2013-10-19T02:42:54Z</dcterms:created>
  <dcterms:modified xsi:type="dcterms:W3CDTF">2014-07-08T20:16:35Z</dcterms:modified>
</cp:coreProperties>
</file>