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60" r:id="rId4"/>
    <p:sldId id="270" r:id="rId5"/>
    <p:sldId id="268" r:id="rId6"/>
    <p:sldId id="257" r:id="rId7"/>
    <p:sldId id="269" r:id="rId8"/>
    <p:sldId id="262" r:id="rId9"/>
    <p:sldId id="271" r:id="rId10"/>
    <p:sldId id="263" r:id="rId11"/>
    <p:sldId id="264" r:id="rId12"/>
    <p:sldId id="265" r:id="rId13"/>
    <p:sldId id="266" r:id="rId14"/>
    <p:sldId id="267"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58" autoAdjust="0"/>
  </p:normalViewPr>
  <p:slideViewPr>
    <p:cSldViewPr>
      <p:cViewPr varScale="1">
        <p:scale>
          <a:sx n="64" d="100"/>
          <a:sy n="64" d="100"/>
        </p:scale>
        <p:origin x="-112" y="-3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51157-75F9-484D-9E23-DEFE11A0AB0A}" type="datetimeFigureOut">
              <a:rPr lang="en-US" smtClean="0"/>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BEB88-D728-44E8-B015-01B7BCA2FAB3}" type="slidenum">
              <a:rPr lang="en-US" smtClean="0"/>
              <a:t>‹#›</a:t>
            </a:fld>
            <a:endParaRPr lang="en-US"/>
          </a:p>
        </p:txBody>
      </p:sp>
    </p:spTree>
    <p:extLst>
      <p:ext uri="{BB962C8B-B14F-4D97-AF65-F5344CB8AC3E}">
        <p14:creationId xmlns:p14="http://schemas.microsoft.com/office/powerpoint/2010/main" val="54428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theshiksa.com/2012/06/04/salt-friend-or-fo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visit-micronesia.fm/report/inauguralflight/if_e.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askmen.com/sports/keywords/high-blood-pressure.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from: </a:t>
            </a:r>
            <a:r>
              <a:rPr lang="en-US" dirty="0" smtClean="0">
                <a:hlinkClick r:id="rId3"/>
              </a:rPr>
              <a:t>http://theshiksa.com/2012/06/04/salt-friend-or-foe/</a:t>
            </a:r>
            <a:endParaRPr lang="en-US" dirty="0" smtClean="0"/>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a:t>
            </a:fld>
            <a:endParaRPr lang="en-US"/>
          </a:p>
        </p:txBody>
      </p:sp>
    </p:spTree>
    <p:extLst>
      <p:ext uri="{BB962C8B-B14F-4D97-AF65-F5344CB8AC3E}">
        <p14:creationId xmlns:p14="http://schemas.microsoft.com/office/powerpoint/2010/main" val="3915865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http://planning.maryland.gov/images/redistricting/icons/New_Law.jpg</a:t>
            </a:r>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10</a:t>
            </a:fld>
            <a:endParaRPr lang="en-US"/>
          </a:p>
        </p:txBody>
      </p:sp>
    </p:spTree>
    <p:extLst>
      <p:ext uri="{BB962C8B-B14F-4D97-AF65-F5344CB8AC3E}">
        <p14:creationId xmlns:p14="http://schemas.microsoft.com/office/powerpoint/2010/main" val="384731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http://www.ers.usda.gov/media/1014696/findings_dh1_new.jpg</a:t>
            </a:r>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11</a:t>
            </a:fld>
            <a:endParaRPr lang="en-US"/>
          </a:p>
        </p:txBody>
      </p:sp>
    </p:spTree>
    <p:extLst>
      <p:ext uri="{BB962C8B-B14F-4D97-AF65-F5344CB8AC3E}">
        <p14:creationId xmlns:p14="http://schemas.microsoft.com/office/powerpoint/2010/main" val="324402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http://heartcurrents.com/wp-content/uploads/2010/02/salt_cartoon_heartcurrents1.gif</a:t>
            </a:r>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12</a:t>
            </a:fld>
            <a:endParaRPr lang="en-US"/>
          </a:p>
        </p:txBody>
      </p:sp>
    </p:spTree>
    <p:extLst>
      <p:ext uri="{BB962C8B-B14F-4D97-AF65-F5344CB8AC3E}">
        <p14:creationId xmlns:p14="http://schemas.microsoft.com/office/powerpoint/2010/main" val="415342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http://www.washingtonpost.com/blogs/ezra-klein/files/2012/07/menulabeling-thumb-454x302.jpg</a:t>
            </a:r>
          </a:p>
        </p:txBody>
      </p:sp>
      <p:sp>
        <p:nvSpPr>
          <p:cNvPr id="4" name="Slide Number Placeholder 3"/>
          <p:cNvSpPr>
            <a:spLocks noGrp="1"/>
          </p:cNvSpPr>
          <p:nvPr>
            <p:ph type="sldNum" sz="quarter" idx="10"/>
          </p:nvPr>
        </p:nvSpPr>
        <p:spPr/>
        <p:txBody>
          <a:bodyPr/>
          <a:lstStyle/>
          <a:p>
            <a:fld id="{0F1BEB88-D728-44E8-B015-01B7BCA2FAB3}" type="slidenum">
              <a:rPr lang="en-US" smtClean="0"/>
              <a:t>13</a:t>
            </a:fld>
            <a:endParaRPr lang="en-US"/>
          </a:p>
        </p:txBody>
      </p:sp>
    </p:spTree>
    <p:extLst>
      <p:ext uri="{BB962C8B-B14F-4D97-AF65-F5344CB8AC3E}">
        <p14:creationId xmlns:p14="http://schemas.microsoft.com/office/powerpoint/2010/main" val="2107224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1200"/>
              </a:spcAft>
              <a:buFont typeface="Symbol"/>
              <a:buNone/>
              <a:tabLst>
                <a:tab pos="596900" algn="l"/>
                <a:tab pos="914400" algn="l"/>
              </a:tabLst>
            </a:pPr>
            <a:r>
              <a:rPr lang="en-US" sz="1200" dirty="0" smtClean="0">
                <a:effectLst/>
                <a:latin typeface="+mn-lt"/>
                <a:ea typeface="Calibri"/>
                <a:cs typeface="Times"/>
              </a:rPr>
              <a:t>Required food purchased, provided or made available by a government or executive agency to meet nutritional standards established by public health authorities.  </a:t>
            </a:r>
            <a:r>
              <a:rPr lang="en-US" sz="1200" dirty="0" smtClean="0">
                <a:solidFill>
                  <a:srgbClr val="000000"/>
                </a:solidFill>
                <a:effectLst/>
                <a:latin typeface="+mn-lt"/>
                <a:ea typeface="Calibri"/>
                <a:cs typeface="Times"/>
              </a:rPr>
              <a:t>For example, </a:t>
            </a:r>
            <a:endParaRPr lang="en-US" sz="1200" dirty="0" smtClean="0">
              <a:effectLst/>
              <a:latin typeface="+mn-lt"/>
              <a:ea typeface="Calibri"/>
              <a:cs typeface="Times New Roman"/>
            </a:endParaRPr>
          </a:p>
          <a:p>
            <a:pPr marL="742950" marR="0" lvl="1" indent="-285750">
              <a:lnSpc>
                <a:spcPct val="115000"/>
              </a:lnSpc>
              <a:spcBef>
                <a:spcPts val="0"/>
              </a:spcBef>
              <a:spcAft>
                <a:spcPts val="1200"/>
              </a:spcAft>
              <a:buFont typeface="Courier New"/>
              <a:buChar char="o"/>
              <a:tabLst>
                <a:tab pos="596900" algn="l"/>
                <a:tab pos="914400" algn="l"/>
              </a:tabLst>
            </a:pPr>
            <a:r>
              <a:rPr lang="en-US" sz="1200" dirty="0" smtClean="0">
                <a:solidFill>
                  <a:srgbClr val="000000"/>
                </a:solidFill>
                <a:effectLst/>
                <a:latin typeface="+mn-lt"/>
                <a:ea typeface="Calibri"/>
                <a:cs typeface="Times"/>
              </a:rPr>
              <a:t>packaged fruit should be in water or unsweetened juice</a:t>
            </a:r>
            <a:endParaRPr lang="en-US" sz="1200" dirty="0" smtClean="0">
              <a:effectLst/>
              <a:latin typeface="+mn-lt"/>
              <a:ea typeface="Calibri"/>
              <a:cs typeface="Times New Roman"/>
            </a:endParaRPr>
          </a:p>
          <a:p>
            <a:pPr marL="742950" marR="0" lvl="1" indent="-285750">
              <a:lnSpc>
                <a:spcPct val="115000"/>
              </a:lnSpc>
              <a:spcBef>
                <a:spcPts val="0"/>
              </a:spcBef>
              <a:spcAft>
                <a:spcPts val="1200"/>
              </a:spcAft>
              <a:buFont typeface="Courier New"/>
              <a:buChar char="o"/>
              <a:tabLst>
                <a:tab pos="596900" algn="l"/>
                <a:tab pos="914400" algn="l"/>
              </a:tabLst>
            </a:pPr>
            <a:r>
              <a:rPr lang="en-US" sz="1200" dirty="0" smtClean="0">
                <a:solidFill>
                  <a:srgbClr val="000000"/>
                </a:solidFill>
                <a:effectLst/>
                <a:latin typeface="+mn-lt"/>
                <a:ea typeface="Calibri"/>
                <a:cs typeface="Times"/>
              </a:rPr>
              <a:t>vegetables should contain less than 230mg of sodium per serving</a:t>
            </a:r>
            <a:endParaRPr lang="en-US" sz="1200" dirty="0" smtClean="0">
              <a:effectLst/>
              <a:latin typeface="+mn-lt"/>
              <a:ea typeface="Calibri"/>
              <a:cs typeface="Times New Roman"/>
            </a:endParaRPr>
          </a:p>
          <a:p>
            <a:pPr marL="742950" marR="0" lvl="1" indent="-285750">
              <a:lnSpc>
                <a:spcPct val="115000"/>
              </a:lnSpc>
              <a:spcBef>
                <a:spcPts val="0"/>
              </a:spcBef>
              <a:spcAft>
                <a:spcPts val="1200"/>
              </a:spcAft>
              <a:buFont typeface="Courier New"/>
              <a:buChar char="o"/>
              <a:tabLst>
                <a:tab pos="596900" algn="l"/>
                <a:tab pos="914400" algn="l"/>
              </a:tabLst>
            </a:pPr>
            <a:r>
              <a:rPr lang="en-US" sz="1200" dirty="0" smtClean="0">
                <a:solidFill>
                  <a:srgbClr val="000000"/>
                </a:solidFill>
                <a:effectLst/>
                <a:latin typeface="+mn-lt"/>
                <a:ea typeface="Calibri"/>
                <a:cs typeface="Times"/>
              </a:rPr>
              <a:t>whole grains should always be offered and contain less than 230mg of sodium per serving</a:t>
            </a:r>
            <a:endParaRPr lang="en-US" sz="1200" dirty="0" smtClean="0">
              <a:effectLst/>
              <a:latin typeface="+mn-lt"/>
              <a:ea typeface="Calibri"/>
              <a:cs typeface="Times New Roman"/>
            </a:endParaRPr>
          </a:p>
          <a:p>
            <a:endParaRPr lang="en-US" dirty="0" smtClean="0"/>
          </a:p>
          <a:p>
            <a:r>
              <a:rPr lang="en-US" dirty="0" smtClean="0"/>
              <a:t>Image courtesy:</a:t>
            </a:r>
          </a:p>
          <a:p>
            <a:r>
              <a:rPr lang="en-US" dirty="0" smtClean="0"/>
              <a:t>http://www.britannica.com/blogs/wp-content/uploads/2009/10/dollar.jpg</a:t>
            </a:r>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14</a:t>
            </a:fld>
            <a:endParaRPr lang="en-US"/>
          </a:p>
        </p:txBody>
      </p:sp>
    </p:spTree>
    <p:extLst>
      <p:ext uri="{BB962C8B-B14F-4D97-AF65-F5344CB8AC3E}">
        <p14:creationId xmlns:p14="http://schemas.microsoft.com/office/powerpoint/2010/main" val="1787935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1BEB88-D728-44E8-B015-01B7BCA2FAB3}" type="slidenum">
              <a:rPr lang="en-US" smtClean="0"/>
              <a:t>15</a:t>
            </a:fld>
            <a:endParaRPr lang="en-US"/>
          </a:p>
        </p:txBody>
      </p:sp>
    </p:spTree>
    <p:extLst>
      <p:ext uri="{BB962C8B-B14F-4D97-AF65-F5344CB8AC3E}">
        <p14:creationId xmlns:p14="http://schemas.microsoft.com/office/powerpoint/2010/main" val="3472572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 normal balance of electrolytes is essential to the normal function of cells and organs. Electrolytes help maintain voltages across cell membranes especially in heart, muscle, and nerve cells. They also carry electrical impulses to create nerve impulses and muscle contractions. Kidneys work to keep the electrolyte concentrations in blood constant.  In simpler terms, sodium helps maintain balance of fluids, helps transmit nerve impulses, and influences contraction and relaxation of muscles. </a:t>
            </a:r>
          </a:p>
          <a:p>
            <a:endParaRPr lang="en-US" dirty="0" smtClean="0"/>
          </a:p>
          <a:p>
            <a:endParaRPr lang="en-US" dirty="0" smtClean="0"/>
          </a:p>
          <a:p>
            <a:r>
              <a:rPr lang="en-US" dirty="0" smtClean="0"/>
              <a:t>Image courtesy:</a:t>
            </a:r>
          </a:p>
          <a:p>
            <a:r>
              <a:rPr lang="en-US" dirty="0" smtClean="0"/>
              <a:t>http://thehealthyapron.com/wp-content/uploads/2012/02/hidden-sodium.jpg</a:t>
            </a:r>
          </a:p>
        </p:txBody>
      </p:sp>
      <p:sp>
        <p:nvSpPr>
          <p:cNvPr id="4" name="Slide Number Placeholder 3"/>
          <p:cNvSpPr>
            <a:spLocks noGrp="1"/>
          </p:cNvSpPr>
          <p:nvPr>
            <p:ph type="sldNum" sz="quarter" idx="10"/>
          </p:nvPr>
        </p:nvSpPr>
        <p:spPr/>
        <p:txBody>
          <a:bodyPr/>
          <a:lstStyle/>
          <a:p>
            <a:fld id="{0F1BEB88-D728-44E8-B015-01B7BCA2FAB3}" type="slidenum">
              <a:rPr lang="en-US" smtClean="0"/>
              <a:t>2</a:t>
            </a:fld>
            <a:endParaRPr lang="en-US"/>
          </a:p>
        </p:txBody>
      </p:sp>
    </p:spTree>
    <p:extLst>
      <p:ext uri="{BB962C8B-B14F-4D97-AF65-F5344CB8AC3E}">
        <p14:creationId xmlns:p14="http://schemas.microsoft.com/office/powerpoint/2010/main" val="383250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300"/>
              </a:spcAft>
            </a:pPr>
            <a:r>
              <a:rPr lang="en-US" altLang="en-US" dirty="0" smtClean="0"/>
              <a:t>The 2010 Dietary Guidelines </a:t>
            </a:r>
            <a:r>
              <a:rPr lang="en-US" altLang="en-US" dirty="0" smtClean="0">
                <a:latin typeface="Myriad Pro" pitchFamily="34" charset="0"/>
              </a:rPr>
              <a:t>recommended Americans 2 and up reduce sodium to &lt; 2300 mg/day. Specific populations are recommended to further reduce intake to 1,500 mg/day. These populations include people </a:t>
            </a:r>
            <a:r>
              <a:rPr lang="en-US" altLang="en-US" sz="2000" dirty="0" smtClean="0">
                <a:latin typeface="Myriad Pro" pitchFamily="34" charset="0"/>
              </a:rPr>
              <a:t>≥51 years old, African Americans, and those that have high blood pressure, diabetes, or chronic kidney disease.</a:t>
            </a:r>
          </a:p>
          <a:p>
            <a:pPr>
              <a:spcBef>
                <a:spcPct val="0"/>
              </a:spcBef>
              <a:spcAft>
                <a:spcPts val="300"/>
              </a:spcAft>
            </a:pPr>
            <a:endParaRPr lang="en-US" altLang="en-US" sz="2000" dirty="0" smtClean="0">
              <a:latin typeface="Myriad Pro" pitchFamily="34" charset="0"/>
            </a:endParaRPr>
          </a:p>
          <a:p>
            <a:pPr>
              <a:spcBef>
                <a:spcPct val="0"/>
              </a:spcBef>
              <a:spcAft>
                <a:spcPts val="300"/>
              </a:spcAft>
            </a:pPr>
            <a:r>
              <a:rPr lang="en-US" altLang="en-US" sz="2000" dirty="0" smtClean="0">
                <a:latin typeface="Myriad Pro" pitchFamily="34" charset="0"/>
              </a:rPr>
              <a:t>These specific populations comprise about </a:t>
            </a:r>
            <a:r>
              <a:rPr lang="en-US" altLang="en-US" dirty="0" smtClean="0">
                <a:latin typeface="Myriad Pro" pitchFamily="34" charset="0"/>
              </a:rPr>
              <a:t>half the U.S. population and the majority of adults. </a:t>
            </a:r>
          </a:p>
          <a:p>
            <a:pPr>
              <a:spcBef>
                <a:spcPct val="0"/>
              </a:spcBef>
              <a:spcAft>
                <a:spcPts val="300"/>
              </a:spcAft>
            </a:pPr>
            <a:endParaRPr lang="en-US" altLang="en-US" dirty="0" smtClean="0">
              <a:latin typeface="Myriad Pro" pitchFamily="34" charset="0"/>
            </a:endParaRPr>
          </a:p>
          <a:p>
            <a:pPr>
              <a:spcBef>
                <a:spcPct val="0"/>
              </a:spcBef>
              <a:spcAft>
                <a:spcPts val="300"/>
              </a:spcAft>
            </a:pPr>
            <a:endParaRPr lang="en-US" altLang="en-US" dirty="0" smtClean="0">
              <a:latin typeface="Myriad Pro" pitchFamily="34" charset="0"/>
            </a:endParaRPr>
          </a:p>
          <a:p>
            <a:r>
              <a:rPr lang="en-US" altLang="en-US" dirty="0" smtClean="0">
                <a:latin typeface="Times"/>
                <a:cs typeface="Times"/>
              </a:rPr>
              <a:t>USDA and HHS. Dietary Guidelines for Americans, 2010. 7</a:t>
            </a:r>
            <a:r>
              <a:rPr lang="en-US" altLang="en-US" baseline="30000" dirty="0" smtClean="0">
                <a:latin typeface="Times"/>
                <a:cs typeface="Times"/>
              </a:rPr>
              <a:t>th</a:t>
            </a:r>
            <a:r>
              <a:rPr lang="en-US" altLang="en-US" dirty="0" smtClean="0">
                <a:latin typeface="Times"/>
                <a:cs typeface="Times"/>
              </a:rPr>
              <a:t> edition. Washington, DC: Government Printing Office; 2010.</a:t>
            </a:r>
          </a:p>
          <a:p>
            <a:r>
              <a:rPr lang="en-US" altLang="en-US" dirty="0" smtClean="0">
                <a:latin typeface="Times"/>
                <a:cs typeface="Times"/>
              </a:rPr>
              <a:t>Vital Signs: MMWR 2012; 61(Early Release);1-7</a:t>
            </a:r>
          </a:p>
          <a:p>
            <a:pPr>
              <a:spcBef>
                <a:spcPct val="0"/>
              </a:spcBef>
              <a:spcAft>
                <a:spcPts val="300"/>
              </a:spcAft>
            </a:pPr>
            <a:endParaRPr lang="en-US" altLang="en-US" dirty="0" smtClean="0">
              <a:latin typeface="Myriad Pro" pitchFamily="34" charset="0"/>
            </a:endParaRPr>
          </a:p>
          <a:p>
            <a:pPr>
              <a:spcBef>
                <a:spcPct val="0"/>
              </a:spcBef>
              <a:spcAft>
                <a:spcPts val="300"/>
              </a:spcAft>
            </a:pPr>
            <a:endParaRPr lang="en-US" altLang="en-US" dirty="0" smtClean="0">
              <a:latin typeface="Myriad Pro" pitchFamily="34" charset="0"/>
            </a:endParaRPr>
          </a:p>
          <a:p>
            <a:pPr>
              <a:spcBef>
                <a:spcPct val="0"/>
              </a:spcBef>
              <a:spcAft>
                <a:spcPts val="300"/>
              </a:spcAft>
            </a:pPr>
            <a:r>
              <a:rPr lang="en-US" altLang="en-US" dirty="0" smtClean="0">
                <a:latin typeface="Myriad Pro" pitchFamily="34" charset="0"/>
              </a:rPr>
              <a:t>Actual sodium intake greatly exceeds recommendations.  Average daily sodium intake for U.S. adults is &gt;3,300 mg/day. </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Image courtesy:</a:t>
            </a:r>
          </a:p>
          <a:p>
            <a:pPr eaLnBrk="1" hangingPunct="1">
              <a:spcBef>
                <a:spcPct val="0"/>
              </a:spcBef>
            </a:pPr>
            <a:r>
              <a:rPr lang="en-US" altLang="en-US" dirty="0" smtClean="0"/>
              <a:t>http://www.msgfacts.com/news/~/media/images/too_much_salt_360.ashx</a:t>
            </a:r>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3</a:t>
            </a:fld>
            <a:endParaRPr lang="en-US"/>
          </a:p>
        </p:txBody>
      </p:sp>
    </p:spTree>
    <p:extLst>
      <p:ext uri="{BB962C8B-B14F-4D97-AF65-F5344CB8AC3E}">
        <p14:creationId xmlns:p14="http://schemas.microsoft.com/office/powerpoint/2010/main" val="1750457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Mattes RD &amp; Donnelly D (1991). Relative contributions of dietary sodium sources. J Am </a:t>
            </a:r>
            <a:r>
              <a:rPr lang="en-US" dirty="0" err="1" smtClean="0"/>
              <a:t>Coll</a:t>
            </a:r>
            <a:r>
              <a:rPr lang="en-US" dirty="0" smtClean="0"/>
              <a:t> Nutr;10:383–93.</a:t>
            </a:r>
          </a:p>
          <a:p>
            <a:endParaRPr lang="en-US" dirty="0" smtClean="0"/>
          </a:p>
          <a:p>
            <a:r>
              <a:rPr lang="en-US" dirty="0" smtClean="0"/>
              <a:t>Image</a:t>
            </a:r>
            <a:r>
              <a:rPr lang="en-US" baseline="0" dirty="0" smtClean="0"/>
              <a:t> courtesy of: </a:t>
            </a:r>
            <a:r>
              <a:rPr lang="en-US" dirty="0" smtClean="0">
                <a:hlinkClick r:id="rId3"/>
              </a:rPr>
              <a:t>http://www.visit-micronesia.fm/report/inauguralflight/if_e.html</a:t>
            </a:r>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4</a:t>
            </a:fld>
            <a:endParaRPr lang="en-US"/>
          </a:p>
        </p:txBody>
      </p:sp>
    </p:spTree>
    <p:extLst>
      <p:ext uri="{BB962C8B-B14F-4D97-AF65-F5344CB8AC3E}">
        <p14:creationId xmlns:p14="http://schemas.microsoft.com/office/powerpoint/2010/main" val="137195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5</a:t>
            </a:fld>
            <a:endParaRPr lang="en-US"/>
          </a:p>
        </p:txBody>
      </p:sp>
    </p:spTree>
    <p:extLst>
      <p:ext uri="{BB962C8B-B14F-4D97-AF65-F5344CB8AC3E}">
        <p14:creationId xmlns:p14="http://schemas.microsoft.com/office/powerpoint/2010/main" val="360996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excess intake of sodium in one’s diet is linked to high blood pressure (hypertension) and cardiovascular disease which includes heart disease and stroke.  A reduction in population-level sodium intake can improve public health.  Understanding the sources of dietary sodium </a:t>
            </a:r>
            <a:r>
              <a:rPr lang="en-US" baseline="0" dirty="0" err="1" smtClean="0"/>
              <a:t>andcreating</a:t>
            </a:r>
            <a:r>
              <a:rPr lang="en-US" baseline="0" dirty="0" smtClean="0"/>
              <a:t> a systemic evaluation and assessment of sodium within food products can allow for informed decisions on state, community, and individual level.  </a:t>
            </a:r>
          </a:p>
          <a:p>
            <a:endParaRPr lang="en-US" baseline="0" dirty="0" smtClean="0"/>
          </a:p>
          <a:p>
            <a:pPr eaLnBrk="1" hangingPunct="1">
              <a:spcBef>
                <a:spcPct val="0"/>
              </a:spcBef>
            </a:pPr>
            <a:r>
              <a:rPr lang="en-US" altLang="en-US" dirty="0" smtClean="0"/>
              <a:t>Sodium affects blood pressure by changing blood volume. </a:t>
            </a:r>
          </a:p>
          <a:p>
            <a:pPr eaLnBrk="1" hangingPunct="1">
              <a:spcBef>
                <a:spcPct val="0"/>
              </a:spcBef>
            </a:pPr>
            <a:endParaRPr lang="en-US" altLang="en-US" dirty="0" smtClean="0"/>
          </a:p>
          <a:p>
            <a:pPr eaLnBrk="1" hangingPunct="1">
              <a:spcBef>
                <a:spcPct val="0"/>
              </a:spcBef>
            </a:pPr>
            <a:r>
              <a:rPr lang="en-US" altLang="en-US" dirty="0" smtClean="0"/>
              <a:t>Normal concentrations of sodium in extracellular compartments maintain blood pressure within normal range. </a:t>
            </a:r>
          </a:p>
          <a:p>
            <a:pPr eaLnBrk="1" hangingPunct="1">
              <a:spcBef>
                <a:spcPct val="0"/>
              </a:spcBef>
            </a:pPr>
            <a:endParaRPr lang="en-US" altLang="en-US" dirty="0" smtClean="0"/>
          </a:p>
          <a:p>
            <a:pPr eaLnBrk="1" hangingPunct="1">
              <a:spcBef>
                <a:spcPct val="0"/>
              </a:spcBef>
            </a:pPr>
            <a:r>
              <a:rPr lang="en-US" altLang="en-US" dirty="0" smtClean="0"/>
              <a:t>An increase in sodium intake leads to an increase in blood volume which translates to higher blood pressure. </a:t>
            </a:r>
          </a:p>
          <a:p>
            <a:pPr eaLnBrk="1" hangingPunct="1">
              <a:spcBef>
                <a:spcPct val="0"/>
              </a:spcBef>
            </a:pPr>
            <a:r>
              <a:rPr lang="en-US" altLang="en-US" dirty="0" smtClean="0"/>
              <a:t> </a:t>
            </a:r>
          </a:p>
          <a:p>
            <a:pPr eaLnBrk="1" hangingPunct="1">
              <a:spcBef>
                <a:spcPct val="0"/>
              </a:spcBef>
            </a:pPr>
            <a:r>
              <a:rPr lang="en-US" altLang="en-US" dirty="0" smtClean="0"/>
              <a:t>When sodium intake is reduced, a subsequent reduction in blood volume occurs which lowers blood pressure. </a:t>
            </a:r>
          </a:p>
          <a:p>
            <a:endParaRPr lang="en-US" dirty="0" smtClean="0"/>
          </a:p>
          <a:p>
            <a:r>
              <a:rPr lang="en-US" dirty="0" smtClean="0"/>
              <a:t>Image</a:t>
            </a:r>
            <a:r>
              <a:rPr lang="en-US" baseline="0" dirty="0" smtClean="0"/>
              <a:t> courtesy:</a:t>
            </a:r>
          </a:p>
          <a:p>
            <a:r>
              <a:rPr lang="en-US" baseline="0" dirty="0" smtClean="0"/>
              <a:t>http://www.blogs.va.gov/VAntage/wp-content/uploads/2013/10/Sept-blog-heart-picture-1.jpg</a:t>
            </a:r>
          </a:p>
        </p:txBody>
      </p:sp>
      <p:sp>
        <p:nvSpPr>
          <p:cNvPr id="4" name="Slide Number Placeholder 3"/>
          <p:cNvSpPr>
            <a:spLocks noGrp="1"/>
          </p:cNvSpPr>
          <p:nvPr>
            <p:ph type="sldNum" sz="quarter" idx="10"/>
          </p:nvPr>
        </p:nvSpPr>
        <p:spPr/>
        <p:txBody>
          <a:bodyPr/>
          <a:lstStyle/>
          <a:p>
            <a:fld id="{0F1BEB88-D728-44E8-B015-01B7BCA2FAB3}" type="slidenum">
              <a:rPr lang="en-US" smtClean="0"/>
              <a:t>6</a:t>
            </a:fld>
            <a:endParaRPr lang="en-US"/>
          </a:p>
        </p:txBody>
      </p:sp>
    </p:spTree>
    <p:extLst>
      <p:ext uri="{BB962C8B-B14F-4D97-AF65-F5344CB8AC3E}">
        <p14:creationId xmlns:p14="http://schemas.microsoft.com/office/powerpoint/2010/main" val="284709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Image</a:t>
            </a:r>
            <a:r>
              <a:rPr lang="en-US" baseline="0" dirty="0" smtClean="0"/>
              <a:t> courtesy of: </a:t>
            </a:r>
            <a:r>
              <a:rPr lang="en-US" dirty="0" smtClean="0">
                <a:hlinkClick r:id="rId3"/>
              </a:rPr>
              <a:t>http://www.askmen.com/sports/keywords/high-blood-pressure.html</a:t>
            </a:r>
            <a:endParaRPr lang="en-US" dirty="0" smtClean="0"/>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7</a:t>
            </a:fld>
            <a:endParaRPr lang="en-US"/>
          </a:p>
        </p:txBody>
      </p:sp>
    </p:spTree>
    <p:extLst>
      <p:ext uri="{BB962C8B-B14F-4D97-AF65-F5344CB8AC3E}">
        <p14:creationId xmlns:p14="http://schemas.microsoft.com/office/powerpoint/2010/main" val="101111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Sodium reduction benefits those with </a:t>
            </a:r>
            <a:r>
              <a:rPr lang="en-US" altLang="en-US" dirty="0" err="1" smtClean="0"/>
              <a:t>normortension</a:t>
            </a:r>
            <a:r>
              <a:rPr lang="en-US" altLang="en-US" dirty="0" smtClean="0"/>
              <a:t>, prehypertension, and hypertension. Vascular mortality increases throughout the range of blood pressures beginning at 115 mm Hg. </a:t>
            </a:r>
          </a:p>
          <a:p>
            <a:pPr eaLnBrk="1" hangingPunct="1">
              <a:spcBef>
                <a:spcPct val="0"/>
              </a:spcBef>
            </a:pPr>
            <a:endParaRPr lang="en-US" altLang="en-US" dirty="0" smtClean="0"/>
          </a:p>
          <a:p>
            <a:pPr eaLnBrk="1" hangingPunct="1">
              <a:spcBef>
                <a:spcPct val="0"/>
              </a:spcBef>
            </a:pPr>
            <a:r>
              <a:rPr lang="en-US" altLang="en-US" dirty="0" smtClean="0"/>
              <a:t>People with resistant hypertension may see even greater benefits when sodium intake is reduced. When switched from a high (5700 mg) to low (1150 mg) sodium diet an average blood pressure reduction of 22.7/9.1 mm Hg was seen. </a:t>
            </a:r>
          </a:p>
          <a:p>
            <a:pPr eaLnBrk="1" hangingPunct="1">
              <a:spcBef>
                <a:spcPct val="0"/>
              </a:spcBef>
            </a:pPr>
            <a:endParaRPr lang="en-US" altLang="en-US" dirty="0" smtClean="0"/>
          </a:p>
          <a:p>
            <a:pPr eaLnBrk="1" hangingPunct="1">
              <a:spcBef>
                <a:spcPct val="0"/>
              </a:spcBef>
            </a:pPr>
            <a:r>
              <a:rPr lang="en-US" altLang="en-US" dirty="0" smtClean="0"/>
              <a:t>In most individuals blood pressure is reduced within days to weeks of reducing sodium intake. </a:t>
            </a:r>
          </a:p>
          <a:p>
            <a:pPr eaLnBrk="1" hangingPunct="1">
              <a:spcBef>
                <a:spcPct val="0"/>
              </a:spcBef>
            </a:pPr>
            <a:endParaRPr lang="en-US" altLang="en-US" dirty="0" smtClean="0"/>
          </a:p>
          <a:p>
            <a:pPr eaLnBrk="1" hangingPunct="1">
              <a:spcBef>
                <a:spcPct val="0"/>
              </a:spcBef>
            </a:pPr>
            <a:endParaRPr lang="en-US" altLang="en-US" dirty="0" smtClean="0"/>
          </a:p>
          <a:p>
            <a:r>
              <a:rPr lang="en-US" altLang="en-US" sz="1200" dirty="0" smtClean="0">
                <a:latin typeface="Times"/>
                <a:cs typeface="Times"/>
              </a:rPr>
              <a:t>Institute of Medicine. Dietary reference intakes for water, potassium, sodium chloride, and sulfate. Washington, DC: National</a:t>
            </a:r>
          </a:p>
          <a:p>
            <a:r>
              <a:rPr lang="en-US" altLang="en-US" sz="1200" dirty="0" smtClean="0">
                <a:latin typeface="Times"/>
                <a:cs typeface="Times"/>
              </a:rPr>
              <a:t>Academies Press; 2004.</a:t>
            </a:r>
          </a:p>
          <a:p>
            <a:r>
              <a:rPr lang="en-US" altLang="en-US" sz="1200" dirty="0" err="1" smtClean="0">
                <a:latin typeface="Times"/>
                <a:cs typeface="Times"/>
              </a:rPr>
              <a:t>Pimenta</a:t>
            </a:r>
            <a:r>
              <a:rPr lang="en-US" altLang="en-US" sz="1200" dirty="0" smtClean="0">
                <a:latin typeface="Times"/>
                <a:cs typeface="Times"/>
              </a:rPr>
              <a:t> E, </a:t>
            </a:r>
            <a:r>
              <a:rPr lang="en-US" altLang="en-US" sz="1200" dirty="0" err="1" smtClean="0">
                <a:latin typeface="Times"/>
                <a:cs typeface="Times"/>
              </a:rPr>
              <a:t>Gaddam</a:t>
            </a:r>
            <a:r>
              <a:rPr lang="en-US" altLang="en-US" sz="1200" dirty="0" smtClean="0">
                <a:latin typeface="Times"/>
                <a:cs typeface="Times"/>
              </a:rPr>
              <a:t> KK, </a:t>
            </a:r>
            <a:r>
              <a:rPr lang="en-US" altLang="en-US" sz="1200" dirty="0" err="1" smtClean="0">
                <a:latin typeface="Times"/>
                <a:cs typeface="Times"/>
              </a:rPr>
              <a:t>Oparil</a:t>
            </a:r>
            <a:r>
              <a:rPr lang="en-US" altLang="en-US" sz="1200" dirty="0" smtClean="0">
                <a:latin typeface="Times"/>
                <a:cs typeface="Times"/>
              </a:rPr>
              <a:t> S, </a:t>
            </a:r>
            <a:r>
              <a:rPr lang="en-US" altLang="en-US" sz="1200" dirty="0" err="1" smtClean="0">
                <a:latin typeface="Times"/>
                <a:cs typeface="Times"/>
              </a:rPr>
              <a:t>Aban</a:t>
            </a:r>
            <a:r>
              <a:rPr lang="en-US" altLang="en-US" sz="1200" dirty="0" smtClean="0">
                <a:latin typeface="Times"/>
                <a:cs typeface="Times"/>
              </a:rPr>
              <a:t> I, Husain S, </a:t>
            </a:r>
            <a:r>
              <a:rPr lang="en-US" altLang="en-US" sz="1200" dirty="0" err="1" smtClean="0">
                <a:latin typeface="Times"/>
                <a:cs typeface="Times"/>
              </a:rPr>
              <a:t>Dell'Italia</a:t>
            </a:r>
            <a:r>
              <a:rPr lang="en-US" altLang="en-US" sz="1200" dirty="0" smtClean="0">
                <a:latin typeface="Times"/>
                <a:cs typeface="Times"/>
              </a:rPr>
              <a:t> J, Calhoun DA. Effects of dietary sodium reduction on blood</a:t>
            </a:r>
          </a:p>
          <a:p>
            <a:r>
              <a:rPr lang="en-US" altLang="en-US" sz="1200" dirty="0" smtClean="0">
                <a:latin typeface="Times"/>
                <a:cs typeface="Times"/>
              </a:rPr>
              <a:t>pressure in subjects with resistant hypertension: results from a randomized trial. </a:t>
            </a:r>
            <a:r>
              <a:rPr lang="en-US" altLang="en-US" sz="1200" i="1" dirty="0" smtClean="0">
                <a:latin typeface="Times"/>
                <a:cs typeface="Times"/>
              </a:rPr>
              <a:t>Hypertension</a:t>
            </a:r>
            <a:r>
              <a:rPr lang="en-US" altLang="en-US" sz="1200" dirty="0" smtClean="0">
                <a:latin typeface="Times"/>
                <a:cs typeface="Times"/>
              </a:rPr>
              <a:t>. 2009; 54: 475 - 481</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8</a:t>
            </a:fld>
            <a:endParaRPr lang="en-US"/>
          </a:p>
        </p:txBody>
      </p:sp>
    </p:spTree>
    <p:extLst>
      <p:ext uri="{BB962C8B-B14F-4D97-AF65-F5344CB8AC3E}">
        <p14:creationId xmlns:p14="http://schemas.microsoft.com/office/powerpoint/2010/main" val="416540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dirty="0" smtClean="0"/>
              <a:t>World Health Organization (2006). Reducing salt intake in populations: Report of a WHO forum and technical meeting. Retrieved from http://www.who.int/dietphysicalactivity/reducingsaltintake_EN.pdf</a:t>
            </a:r>
          </a:p>
          <a:p>
            <a:endParaRPr lang="en-US" dirty="0"/>
          </a:p>
        </p:txBody>
      </p:sp>
      <p:sp>
        <p:nvSpPr>
          <p:cNvPr id="4" name="Slide Number Placeholder 3"/>
          <p:cNvSpPr>
            <a:spLocks noGrp="1"/>
          </p:cNvSpPr>
          <p:nvPr>
            <p:ph type="sldNum" sz="quarter" idx="10"/>
          </p:nvPr>
        </p:nvSpPr>
        <p:spPr/>
        <p:txBody>
          <a:bodyPr/>
          <a:lstStyle/>
          <a:p>
            <a:fld id="{0F1BEB88-D728-44E8-B015-01B7BCA2FAB3}" type="slidenum">
              <a:rPr lang="en-US" smtClean="0"/>
              <a:t>9</a:t>
            </a:fld>
            <a:endParaRPr lang="en-US"/>
          </a:p>
        </p:txBody>
      </p:sp>
    </p:spTree>
    <p:extLst>
      <p:ext uri="{BB962C8B-B14F-4D97-AF65-F5344CB8AC3E}">
        <p14:creationId xmlns:p14="http://schemas.microsoft.com/office/powerpoint/2010/main" val="1238209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139775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336937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312324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40128506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C8060-49A2-4423-9E1C-5B098411F869}"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1668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5C8060-49A2-4423-9E1C-5B098411F869}"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426872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5C8060-49A2-4423-9E1C-5B098411F869}" type="datetimeFigureOut">
              <a:rPr lang="en-US" smtClean="0"/>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12073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C8060-49A2-4423-9E1C-5B098411F869}" type="datetimeFigureOut">
              <a:rPr lang="en-US" smtClean="0"/>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17732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C8060-49A2-4423-9E1C-5B098411F869}" type="datetimeFigureOut">
              <a:rPr lang="en-US" smtClean="0"/>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5798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C8060-49A2-4423-9E1C-5B098411F869}"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166734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C8060-49A2-4423-9E1C-5B098411F869}"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02375-912E-48D8-AAD0-F3A886BE77AD}" type="slidenum">
              <a:rPr lang="en-US" smtClean="0"/>
              <a:t>‹#›</a:t>
            </a:fld>
            <a:endParaRPr lang="en-US"/>
          </a:p>
        </p:txBody>
      </p:sp>
    </p:spTree>
    <p:extLst>
      <p:ext uri="{BB962C8B-B14F-4D97-AF65-F5344CB8AC3E}">
        <p14:creationId xmlns:p14="http://schemas.microsoft.com/office/powerpoint/2010/main" val="23130454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5C8060-49A2-4423-9E1C-5B098411F869}" type="datetimeFigureOut">
              <a:rPr lang="en-US" smtClean="0"/>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02375-912E-48D8-AAD0-F3A886BE77AD}" type="slidenum">
              <a:rPr lang="en-US" smtClean="0"/>
              <a:t>‹#›</a:t>
            </a:fld>
            <a:endParaRPr lang="en-US"/>
          </a:p>
        </p:txBody>
      </p:sp>
    </p:spTree>
    <p:extLst>
      <p:ext uri="{BB962C8B-B14F-4D97-AF65-F5344CB8AC3E}">
        <p14:creationId xmlns:p14="http://schemas.microsoft.com/office/powerpoint/2010/main" val="300116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adrian.bauman@sydney.edu.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dirty="0" smtClean="0"/>
              <a:t>Implement Policies on Sodium Reduction</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38400" y="2517774"/>
            <a:ext cx="4183684"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8179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lanning.maryland.gov/images/redistricting/icons/New_Law.jpg"/>
          <p:cNvPicPr>
            <a:picLocks noChangeAspect="1" noChangeArrowheads="1"/>
          </p:cNvPicPr>
          <p:nvPr/>
        </p:nvPicPr>
        <p:blipFill rotWithShape="1">
          <a:blip r:embed="rId3" cstate="email">
            <a:lum bright="70000" contrast="-70000"/>
            <a:extLst>
              <a:ext uri="{28A0092B-C50C-407E-A947-70E740481C1C}">
                <a14:useLocalDpi xmlns:a14="http://schemas.microsoft.com/office/drawing/2010/main"/>
              </a:ext>
            </a:extLst>
          </a:blip>
          <a:srcRect/>
          <a:stretch/>
        </p:blipFill>
        <p:spPr bwMode="auto">
          <a:xfrm rot="5400000">
            <a:off x="72390" y="4754090"/>
            <a:ext cx="2057400" cy="215042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planning.maryland.gov/images/redistricting/icons/New_Law.jpg"/>
          <p:cNvPicPr>
            <a:picLocks noChangeAspect="1" noChangeArrowheads="1"/>
          </p:cNvPicPr>
          <p:nvPr/>
        </p:nvPicPr>
        <p:blipFill rotWithShape="1">
          <a:blip r:embed="rId4" cstate="email">
            <a:lum bright="70000" contrast="-70000"/>
            <a:extLst>
              <a:ext uri="{28A0092B-C50C-407E-A947-70E740481C1C}">
                <a14:useLocalDpi xmlns:a14="http://schemas.microsoft.com/office/drawing/2010/main"/>
              </a:ext>
            </a:extLst>
          </a:blip>
          <a:srcRect/>
          <a:stretch/>
        </p:blipFill>
        <p:spPr bwMode="auto">
          <a:xfrm>
            <a:off x="5486400" y="152399"/>
            <a:ext cx="3657601" cy="3276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Law and Policy</a:t>
            </a:r>
            <a:endParaRPr lang="en-US" dirty="0"/>
          </a:p>
        </p:txBody>
      </p:sp>
      <p:sp>
        <p:nvSpPr>
          <p:cNvPr id="3" name="Content Placeholder 2"/>
          <p:cNvSpPr>
            <a:spLocks noGrp="1"/>
          </p:cNvSpPr>
          <p:nvPr>
            <p:ph idx="1"/>
          </p:nvPr>
        </p:nvSpPr>
        <p:spPr/>
        <p:txBody>
          <a:bodyPr>
            <a:normAutofit fontScale="92500" lnSpcReduction="20000"/>
          </a:bodyPr>
          <a:lstStyle/>
          <a:p>
            <a:r>
              <a:rPr lang="en-US" sz="3800" dirty="0" smtClean="0">
                <a:cs typeface="Times"/>
              </a:rPr>
              <a:t>Food and Drug Administration</a:t>
            </a:r>
          </a:p>
          <a:p>
            <a:pPr lvl="1"/>
            <a:r>
              <a:rPr lang="en-US" sz="3800" dirty="0" smtClean="0">
                <a:cs typeface="Times"/>
              </a:rPr>
              <a:t>Nutrition labeling </a:t>
            </a:r>
          </a:p>
          <a:p>
            <a:pPr lvl="2"/>
            <a:r>
              <a:rPr lang="en-US" sz="2800" dirty="0" smtClean="0">
                <a:cs typeface="Times"/>
              </a:rPr>
              <a:t>Improve effectiveness of the Nutrition Facts Panel through labeling</a:t>
            </a:r>
          </a:p>
          <a:p>
            <a:pPr lvl="1"/>
            <a:r>
              <a:rPr lang="en-US" sz="3600" dirty="0" smtClean="0">
                <a:cs typeface="Times"/>
              </a:rPr>
              <a:t>Menu labeling/Sodium Claims</a:t>
            </a:r>
          </a:p>
          <a:p>
            <a:pPr lvl="2"/>
            <a:r>
              <a:rPr lang="en-US" sz="2800" dirty="0" smtClean="0">
                <a:cs typeface="Times"/>
              </a:rPr>
              <a:t>Expand regulations under the Nutrition Labeling Education Act of 1990 (NLEA) to cover sodium content claims on menu items</a:t>
            </a:r>
          </a:p>
          <a:p>
            <a:pPr lvl="1"/>
            <a:r>
              <a:rPr lang="en-US" sz="3500" dirty="0" smtClean="0">
                <a:cs typeface="Times"/>
              </a:rPr>
              <a:t>Daily Value</a:t>
            </a:r>
          </a:p>
          <a:p>
            <a:pPr lvl="2"/>
            <a:r>
              <a:rPr lang="en-US" sz="2600" dirty="0" smtClean="0">
                <a:cs typeface="Times"/>
              </a:rPr>
              <a:t>Lower sodium intake to 2,300mg or less</a:t>
            </a:r>
          </a:p>
          <a:p>
            <a:pPr marL="914400" lvl="2" indent="0">
              <a:buNone/>
            </a:pPr>
            <a:endParaRPr lang="en-US" dirty="0" smtClean="0"/>
          </a:p>
        </p:txBody>
      </p:sp>
    </p:spTree>
    <p:extLst>
      <p:ext uri="{BB962C8B-B14F-4D97-AF65-F5344CB8AC3E}">
        <p14:creationId xmlns:p14="http://schemas.microsoft.com/office/powerpoint/2010/main" val="5330294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Examples</a:t>
            </a:r>
            <a:endParaRPr lang="en-US" dirty="0"/>
          </a:p>
        </p:txBody>
      </p:sp>
      <p:sp>
        <p:nvSpPr>
          <p:cNvPr id="3" name="Content Placeholder 2"/>
          <p:cNvSpPr>
            <a:spLocks noGrp="1"/>
          </p:cNvSpPr>
          <p:nvPr>
            <p:ph idx="1"/>
          </p:nvPr>
        </p:nvSpPr>
        <p:spPr>
          <a:xfrm>
            <a:off x="466725" y="1524000"/>
            <a:ext cx="8229600" cy="4525963"/>
          </a:xfrm>
        </p:spPr>
        <p:txBody>
          <a:bodyPr>
            <a:normAutofit/>
          </a:bodyPr>
          <a:lstStyle/>
          <a:p>
            <a:r>
              <a:rPr lang="en-US" dirty="0" smtClean="0">
                <a:cs typeface="Times"/>
              </a:rPr>
              <a:t>USDA School Breakfast Program</a:t>
            </a:r>
          </a:p>
          <a:p>
            <a:pPr lvl="1"/>
            <a:r>
              <a:rPr lang="en-US" sz="3200" dirty="0" smtClean="0">
                <a:cs typeface="Times"/>
              </a:rPr>
              <a:t>National School Breakfast Program guidelines</a:t>
            </a:r>
          </a:p>
          <a:p>
            <a:pPr lvl="2"/>
            <a:r>
              <a:rPr lang="en-US" dirty="0" smtClean="0">
                <a:cs typeface="Times"/>
              </a:rPr>
              <a:t>3 step reduction plan</a:t>
            </a:r>
          </a:p>
          <a:p>
            <a:pPr lvl="2"/>
            <a:r>
              <a:rPr lang="en-US" dirty="0" smtClean="0">
                <a:cs typeface="Times"/>
              </a:rPr>
              <a:t>25%-27% reduction in breakfast meals (2004-2005)</a:t>
            </a:r>
          </a:p>
          <a:p>
            <a:pPr lvl="2"/>
            <a:r>
              <a:rPr lang="en-US" dirty="0" smtClean="0">
                <a:cs typeface="Times"/>
              </a:rPr>
              <a:t>430-500 mg of sodium per meal</a:t>
            </a:r>
            <a:endParaRPr lang="en-US" dirty="0">
              <a:cs typeface="Times"/>
            </a:endParaRPr>
          </a:p>
        </p:txBody>
      </p:sp>
      <p:pic>
        <p:nvPicPr>
          <p:cNvPr id="4098" name="Picture 2" descr="http://www.ers.usda.gov/media/1014696/findings_dh1_n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0200" y="4495800"/>
            <a:ext cx="59626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156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State and Local Level</a:t>
            </a:r>
            <a:endParaRPr lang="en-US" dirty="0"/>
          </a:p>
        </p:txBody>
      </p:sp>
      <p:sp>
        <p:nvSpPr>
          <p:cNvPr id="3" name="Content Placeholder 2"/>
          <p:cNvSpPr>
            <a:spLocks noGrp="1"/>
          </p:cNvSpPr>
          <p:nvPr>
            <p:ph idx="1"/>
          </p:nvPr>
        </p:nvSpPr>
        <p:spPr/>
        <p:txBody>
          <a:bodyPr/>
          <a:lstStyle/>
          <a:p>
            <a:r>
              <a:rPr lang="en-US" dirty="0" smtClean="0">
                <a:cs typeface="Times"/>
              </a:rPr>
              <a:t>Menu Labeling</a:t>
            </a:r>
          </a:p>
          <a:p>
            <a:r>
              <a:rPr lang="en-US" dirty="0" smtClean="0">
                <a:cs typeface="Times"/>
              </a:rPr>
              <a:t>Warning Labels</a:t>
            </a:r>
          </a:p>
          <a:p>
            <a:r>
              <a:rPr lang="en-US" dirty="0" smtClean="0">
                <a:cs typeface="Times"/>
              </a:rPr>
              <a:t>Procurement Policies</a:t>
            </a:r>
          </a:p>
          <a:p>
            <a:r>
              <a:rPr lang="en-US" dirty="0" smtClean="0">
                <a:cs typeface="Times"/>
              </a:rPr>
              <a:t>Licensing/Taxing</a:t>
            </a:r>
          </a:p>
          <a:p>
            <a:pPr marL="0" indent="0">
              <a:buNone/>
            </a:pPr>
            <a:endParaRPr lang="en-US" dirty="0"/>
          </a:p>
        </p:txBody>
      </p:sp>
      <p:pic>
        <p:nvPicPr>
          <p:cNvPr id="3074" name="Picture 2" descr="http://heartcurrents.com/wp-content/uploads/2010/02/salt_cartoon_heartcurrents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219200"/>
            <a:ext cx="4572000"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793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Labeling</a:t>
            </a:r>
            <a:endParaRPr lang="en-US" dirty="0"/>
          </a:p>
        </p:txBody>
      </p:sp>
      <p:sp>
        <p:nvSpPr>
          <p:cNvPr id="3" name="Content Placeholder 2"/>
          <p:cNvSpPr>
            <a:spLocks noGrp="1"/>
          </p:cNvSpPr>
          <p:nvPr>
            <p:ph idx="1"/>
          </p:nvPr>
        </p:nvSpPr>
        <p:spPr>
          <a:xfrm>
            <a:off x="304800" y="1371600"/>
            <a:ext cx="4191000" cy="5257800"/>
          </a:xfrm>
        </p:spPr>
        <p:txBody>
          <a:bodyPr>
            <a:normAutofit/>
          </a:bodyPr>
          <a:lstStyle/>
          <a:p>
            <a:r>
              <a:rPr lang="en-US" dirty="0" smtClean="0">
                <a:cs typeface="Times"/>
              </a:rPr>
              <a:t>Menu Labeling</a:t>
            </a:r>
          </a:p>
          <a:p>
            <a:pPr lvl="1"/>
            <a:r>
              <a:rPr lang="en-US" dirty="0" smtClean="0">
                <a:cs typeface="Times"/>
              </a:rPr>
              <a:t>Disclosure of sodium content on menus </a:t>
            </a:r>
          </a:p>
          <a:p>
            <a:pPr lvl="1"/>
            <a:r>
              <a:rPr lang="en-US" dirty="0" smtClean="0">
                <a:cs typeface="Times"/>
              </a:rPr>
              <a:t>FDA Waiver</a:t>
            </a:r>
          </a:p>
          <a:p>
            <a:r>
              <a:rPr lang="en-US" dirty="0" smtClean="0">
                <a:cs typeface="Times"/>
              </a:rPr>
              <a:t>Warning Labeling</a:t>
            </a:r>
          </a:p>
          <a:p>
            <a:pPr lvl="1"/>
            <a:r>
              <a:rPr lang="en-US" sz="2800" dirty="0" smtClean="0">
                <a:cs typeface="Times"/>
              </a:rPr>
              <a:t>Under NLEA, state and local authorities can mandate warnings related to safety of food</a:t>
            </a:r>
          </a:p>
          <a:p>
            <a:pPr lvl="2"/>
            <a:endParaRPr lang="en-US" dirty="0" smtClean="0"/>
          </a:p>
          <a:p>
            <a:pPr marL="457200" lvl="1" indent="0">
              <a:buNone/>
            </a:pPr>
            <a:endParaRPr lang="en-US" dirty="0"/>
          </a:p>
        </p:txBody>
      </p:sp>
      <p:pic>
        <p:nvPicPr>
          <p:cNvPr id="5122" name="Picture 2" descr="http://www.washingtonpost.com/blogs/ezra-klein/files/2012/07/menulabeling-thumb-454x3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1905000"/>
            <a:ext cx="4191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260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britannica.com/blogs/wp-content/uploads/2009/10/dollar.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4800" y="152400"/>
            <a:ext cx="8636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Procurement, Licensing, Taxing</a:t>
            </a:r>
            <a:endParaRPr lang="en-US" dirty="0"/>
          </a:p>
        </p:txBody>
      </p:sp>
      <p:sp>
        <p:nvSpPr>
          <p:cNvPr id="3" name="Content Placeholder 2"/>
          <p:cNvSpPr>
            <a:spLocks noGrp="1"/>
          </p:cNvSpPr>
          <p:nvPr>
            <p:ph idx="1"/>
          </p:nvPr>
        </p:nvSpPr>
        <p:spPr/>
        <p:txBody>
          <a:bodyPr>
            <a:noAutofit/>
          </a:bodyPr>
          <a:lstStyle/>
          <a:p>
            <a:r>
              <a:rPr lang="en-US" dirty="0" smtClean="0">
                <a:cs typeface="Times"/>
              </a:rPr>
              <a:t>Procurement</a:t>
            </a:r>
          </a:p>
          <a:p>
            <a:pPr lvl="1"/>
            <a:r>
              <a:rPr lang="en-US" sz="2400" dirty="0" smtClean="0">
                <a:cs typeface="Times"/>
              </a:rPr>
              <a:t>Government use of purchasing power to reduce sodium</a:t>
            </a:r>
          </a:p>
          <a:p>
            <a:pPr lvl="1"/>
            <a:r>
              <a:rPr lang="en-US" sz="2400" dirty="0" smtClean="0">
                <a:cs typeface="Times"/>
              </a:rPr>
              <a:t>MA Department of Public Health </a:t>
            </a:r>
          </a:p>
          <a:p>
            <a:pPr lvl="2"/>
            <a:r>
              <a:rPr lang="en-US" dirty="0" smtClean="0">
                <a:cs typeface="Times"/>
              </a:rPr>
              <a:t>Nutritional policies for purchased and prepared foods for all state agencies</a:t>
            </a:r>
          </a:p>
          <a:p>
            <a:pPr lvl="1"/>
            <a:r>
              <a:rPr lang="en-US" sz="2400" dirty="0" smtClean="0">
                <a:cs typeface="Times"/>
              </a:rPr>
              <a:t>NYC Nutritional Purchasing Criteria</a:t>
            </a:r>
          </a:p>
          <a:p>
            <a:pPr lvl="2"/>
            <a:r>
              <a:rPr lang="en-US" dirty="0" smtClean="0">
                <a:cs typeface="Times"/>
              </a:rPr>
              <a:t>Vending machines (2011)</a:t>
            </a:r>
          </a:p>
          <a:p>
            <a:r>
              <a:rPr lang="en-US" dirty="0" smtClean="0">
                <a:cs typeface="Times"/>
              </a:rPr>
              <a:t>Licensing/Taxing</a:t>
            </a:r>
          </a:p>
          <a:p>
            <a:pPr lvl="1"/>
            <a:r>
              <a:rPr lang="en-US" sz="2400" dirty="0" smtClean="0">
                <a:cs typeface="Times"/>
              </a:rPr>
              <a:t>Inclusion of a sodium reduction requirement as part of licensing standards</a:t>
            </a:r>
          </a:p>
          <a:p>
            <a:pPr lvl="1"/>
            <a:r>
              <a:rPr lang="en-US" sz="2400" dirty="0" smtClean="0">
                <a:cs typeface="Times"/>
              </a:rPr>
              <a:t>Higher sales tax on high sodium meals</a:t>
            </a:r>
          </a:p>
        </p:txBody>
      </p:sp>
    </p:spTree>
    <p:extLst>
      <p:ext uri="{BB962C8B-B14F-4D97-AF65-F5344CB8AC3E}">
        <p14:creationId xmlns:p14="http://schemas.microsoft.com/office/powerpoint/2010/main" val="37627111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Who can I contact for more information</a:t>
            </a:r>
            <a:r>
              <a:rPr lang="en-US" u="sng"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Adrian </a:t>
            </a:r>
            <a:r>
              <a:rPr lang="en-US" dirty="0"/>
              <a:t>Bauman</a:t>
            </a:r>
          </a:p>
          <a:p>
            <a:pPr marL="0" indent="0">
              <a:buNone/>
            </a:pPr>
            <a:r>
              <a:rPr lang="en-US" dirty="0" err="1" smtClean="0"/>
              <a:t>Boden</a:t>
            </a:r>
            <a:r>
              <a:rPr lang="en-US" dirty="0" smtClean="0"/>
              <a:t> </a:t>
            </a:r>
            <a:r>
              <a:rPr lang="en-US" dirty="0"/>
              <a:t>Institute of Obesity, Nutrition and Exercise and Prevention Research Collaboration</a:t>
            </a:r>
          </a:p>
          <a:p>
            <a:pPr marL="0" indent="0">
              <a:buNone/>
            </a:pPr>
            <a:r>
              <a:rPr lang="en-US" dirty="0" smtClean="0"/>
              <a:t>University </a:t>
            </a:r>
            <a:r>
              <a:rPr lang="en-US" dirty="0"/>
              <a:t>of Sydney</a:t>
            </a:r>
          </a:p>
          <a:p>
            <a:pPr marL="0" indent="0">
              <a:buNone/>
            </a:pPr>
            <a:r>
              <a:rPr lang="en-US" dirty="0" smtClean="0"/>
              <a:t>Sydney</a:t>
            </a:r>
            <a:r>
              <a:rPr lang="en-US" dirty="0"/>
              <a:t>, Australia </a:t>
            </a:r>
          </a:p>
          <a:p>
            <a:pPr marL="0" indent="0">
              <a:buNone/>
            </a:pPr>
            <a:r>
              <a:rPr lang="en-US" dirty="0" smtClean="0"/>
              <a:t>Email</a:t>
            </a:r>
            <a:r>
              <a:rPr lang="en-US" dirty="0"/>
              <a:t>: </a:t>
            </a:r>
            <a:r>
              <a:rPr lang="en-US" dirty="0">
                <a:sym typeface="Webdings"/>
              </a:rPr>
              <a:t></a:t>
            </a:r>
            <a:r>
              <a:rPr lang="en-US" dirty="0"/>
              <a:t> </a:t>
            </a:r>
            <a:r>
              <a:rPr lang="en-US" u="sng" dirty="0">
                <a:hlinkClick r:id="rId3"/>
              </a:rPr>
              <a:t>adrian.bauman@sydney.edu.au</a:t>
            </a:r>
            <a:r>
              <a:rPr lang="en-US" dirty="0"/>
              <a:t> </a:t>
            </a:r>
          </a:p>
          <a:p>
            <a:endParaRPr lang="en-US" dirty="0"/>
          </a:p>
        </p:txBody>
      </p:sp>
    </p:spTree>
    <p:extLst>
      <p:ext uri="{BB962C8B-B14F-4D97-AF65-F5344CB8AC3E}">
        <p14:creationId xmlns:p14="http://schemas.microsoft.com/office/powerpoint/2010/main" val="35697546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Sodium?</a:t>
            </a:r>
            <a:endParaRPr lang="en-US" b="1" dirty="0"/>
          </a:p>
        </p:txBody>
      </p:sp>
      <p:sp>
        <p:nvSpPr>
          <p:cNvPr id="3" name="Content Placeholder 2"/>
          <p:cNvSpPr>
            <a:spLocks noGrp="1"/>
          </p:cNvSpPr>
          <p:nvPr>
            <p:ph idx="1"/>
          </p:nvPr>
        </p:nvSpPr>
        <p:spPr>
          <a:xfrm>
            <a:off x="457200" y="1600200"/>
            <a:ext cx="3657600" cy="4525963"/>
          </a:xfrm>
        </p:spPr>
        <p:txBody>
          <a:bodyPr>
            <a:noAutofit/>
          </a:bodyPr>
          <a:lstStyle/>
          <a:p>
            <a:r>
              <a:rPr lang="en-US" dirty="0" smtClean="0"/>
              <a:t>NaCl (table salt)</a:t>
            </a:r>
          </a:p>
          <a:p>
            <a:r>
              <a:rPr lang="en-US" dirty="0" smtClean="0"/>
              <a:t>Maintain balance of fluids</a:t>
            </a:r>
          </a:p>
          <a:p>
            <a:r>
              <a:rPr lang="en-US" dirty="0" smtClean="0"/>
              <a:t>Helps to transmit nerve impulses</a:t>
            </a:r>
          </a:p>
          <a:p>
            <a:r>
              <a:rPr lang="en-US" dirty="0" smtClean="0"/>
              <a:t>Aids in contraction and relaxation of muscles</a:t>
            </a:r>
            <a:endParaRPr lang="en-US" dirty="0"/>
          </a:p>
        </p:txBody>
      </p:sp>
      <p:pic>
        <p:nvPicPr>
          <p:cNvPr id="8199" name="Picture 7" descr="http://thehealthyapron.com/wp-content/uploads/2012/02/hidden-sodiu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375912"/>
            <a:ext cx="4686300" cy="510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901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sgfacts.com/news/%7E/media/images/too_much_salt_360.ashx"/>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380" y="3886200"/>
            <a:ext cx="9106619"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Dietary Recommendations</a:t>
            </a:r>
            <a:endParaRPr lang="en-US" dirty="0"/>
          </a:p>
        </p:txBody>
      </p:sp>
      <p:sp>
        <p:nvSpPr>
          <p:cNvPr id="3" name="Content Placeholder 2"/>
          <p:cNvSpPr>
            <a:spLocks noGrp="1"/>
          </p:cNvSpPr>
          <p:nvPr>
            <p:ph idx="1"/>
          </p:nvPr>
        </p:nvSpPr>
        <p:spPr>
          <a:xfrm>
            <a:off x="0" y="1600200"/>
            <a:ext cx="8229600" cy="4525963"/>
          </a:xfrm>
        </p:spPr>
        <p:txBody>
          <a:bodyPr>
            <a:normAutofit/>
          </a:bodyPr>
          <a:lstStyle/>
          <a:p>
            <a:pPr>
              <a:spcBef>
                <a:spcPct val="0"/>
              </a:spcBef>
              <a:spcAft>
                <a:spcPts val="300"/>
              </a:spcAft>
            </a:pPr>
            <a:r>
              <a:rPr lang="en-US" altLang="en-US" dirty="0" smtClean="0">
                <a:cs typeface="Times"/>
              </a:rPr>
              <a:t>Recommended levels of sodium intake :</a:t>
            </a:r>
          </a:p>
          <a:p>
            <a:pPr marL="2120900" indent="0">
              <a:spcBef>
                <a:spcPct val="0"/>
              </a:spcBef>
              <a:spcAft>
                <a:spcPts val="300"/>
              </a:spcAft>
              <a:buNone/>
            </a:pPr>
            <a:r>
              <a:rPr lang="en-US" altLang="en-US" sz="3200" b="1" dirty="0" smtClean="0">
                <a:solidFill>
                  <a:srgbClr val="FF0000"/>
                </a:solidFill>
                <a:cs typeface="Times"/>
              </a:rPr>
              <a:t>Less than 2,300 mg/day</a:t>
            </a:r>
          </a:p>
          <a:p>
            <a:pPr>
              <a:spcBef>
                <a:spcPct val="0"/>
              </a:spcBef>
              <a:spcAft>
                <a:spcPts val="300"/>
              </a:spcAft>
            </a:pPr>
            <a:r>
              <a:rPr lang="en-US" altLang="en-US" dirty="0" smtClean="0">
                <a:cs typeface="Times"/>
              </a:rPr>
              <a:t>Majority of adults’ actual sodium intake:</a:t>
            </a:r>
          </a:p>
          <a:p>
            <a:pPr marL="400050" lvl="1" indent="0" algn="ctr">
              <a:spcBef>
                <a:spcPct val="0"/>
              </a:spcBef>
              <a:spcAft>
                <a:spcPts val="300"/>
              </a:spcAft>
              <a:buNone/>
            </a:pPr>
            <a:r>
              <a:rPr lang="en-US" altLang="en-US" sz="3200" b="1" dirty="0" smtClean="0">
                <a:solidFill>
                  <a:srgbClr val="FF0000"/>
                </a:solidFill>
                <a:cs typeface="Times"/>
              </a:rPr>
              <a:t>More than 3,400 mg/day</a:t>
            </a:r>
          </a:p>
          <a:p>
            <a:endParaRPr lang="en-US" dirty="0"/>
          </a:p>
        </p:txBody>
      </p:sp>
      <p:pic>
        <p:nvPicPr>
          <p:cNvPr id="4" name="Picture 3" descr="ucm32737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1295400"/>
            <a:ext cx="1752600" cy="3034502"/>
          </a:xfrm>
          <a:prstGeom prst="rect">
            <a:avLst/>
          </a:prstGeom>
        </p:spPr>
      </p:pic>
    </p:spTree>
    <p:extLst>
      <p:ext uri="{BB962C8B-B14F-4D97-AF65-F5344CB8AC3E}">
        <p14:creationId xmlns:p14="http://schemas.microsoft.com/office/powerpoint/2010/main" val="9807398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Where’s the salt? </a:t>
            </a:r>
            <a:endParaRPr lang="en-US" dirty="0"/>
          </a:p>
        </p:txBody>
      </p:sp>
      <p:sp>
        <p:nvSpPr>
          <p:cNvPr id="3" name="Content Placeholder 2"/>
          <p:cNvSpPr>
            <a:spLocks noGrp="1"/>
          </p:cNvSpPr>
          <p:nvPr>
            <p:ph idx="1"/>
          </p:nvPr>
        </p:nvSpPr>
        <p:spPr/>
        <p:txBody>
          <a:bodyPr/>
          <a:lstStyle/>
          <a:p>
            <a:pPr marL="0" lvl="0" indent="0">
              <a:buNone/>
            </a:pPr>
            <a:r>
              <a:rPr lang="en-US" dirty="0"/>
              <a:t>77 percent of a person’s salt intake comes from restaurant or processed food</a:t>
            </a:r>
            <a:r>
              <a:rPr lang="en-US" dirty="0" smtClean="0"/>
              <a:t>.</a:t>
            </a:r>
            <a:endParaRPr lang="en-US" dirty="0"/>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0607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14549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Sodium Foods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905422"/>
              </p:ext>
            </p:extLst>
          </p:nvPr>
        </p:nvGraphicFramePr>
        <p:xfrm>
          <a:off x="609600" y="1676398"/>
          <a:ext cx="7924799" cy="4907280"/>
        </p:xfrm>
        <a:graphic>
          <a:graphicData uri="http://schemas.openxmlformats.org/drawingml/2006/table">
            <a:tbl>
              <a:tblPr firstRow="1" firstCol="1" bandRow="1">
                <a:tableStyleId>{5C22544A-7EE6-4342-B048-85BDC9FD1C3A}</a:tableStyleId>
              </a:tblPr>
              <a:tblGrid>
                <a:gridCol w="5427944"/>
                <a:gridCol w="2496855"/>
              </a:tblGrid>
              <a:tr h="330544">
                <a:tc>
                  <a:txBody>
                    <a:bodyPr/>
                    <a:lstStyle/>
                    <a:p>
                      <a:pPr marL="0" marR="0" algn="ctr">
                        <a:lnSpc>
                          <a:spcPct val="115000"/>
                        </a:lnSpc>
                        <a:spcBef>
                          <a:spcPts val="0"/>
                        </a:spcBef>
                        <a:spcAft>
                          <a:spcPts val="0"/>
                        </a:spcAft>
                      </a:pPr>
                      <a:r>
                        <a:rPr lang="en-US" sz="2000" dirty="0">
                          <a:effectLst/>
                        </a:rPr>
                        <a:t>Serving size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Sodium (milligrams)</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teaspoon of salt</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2,400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instant ramen noodles with flavoring</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500-1500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2 </a:t>
                      </a:r>
                      <a:r>
                        <a:rPr lang="en-US" sz="2000" dirty="0" err="1">
                          <a:effectLst/>
                        </a:rPr>
                        <a:t>oz</a:t>
                      </a:r>
                      <a:r>
                        <a:rPr lang="en-US" sz="2000" dirty="0">
                          <a:effectLst/>
                        </a:rPr>
                        <a:t> Spam (1/6 can of Spam)</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790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cup of corned beef hash</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1,230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tablespoon of soy sauce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1,000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3 links of </a:t>
                      </a:r>
                      <a:r>
                        <a:rPr lang="en-US" sz="2000" dirty="0" err="1">
                          <a:effectLst/>
                        </a:rPr>
                        <a:t>vienna</a:t>
                      </a:r>
                      <a:r>
                        <a:rPr lang="en-US" sz="2000" dirty="0">
                          <a:effectLst/>
                        </a:rPr>
                        <a:t> sausage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410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½ cup of canned corn</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360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¼ of a frozen pepperoni pizza</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480-860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a:t>
                      </a:r>
                      <a:r>
                        <a:rPr lang="en-US" sz="2000" dirty="0" err="1">
                          <a:effectLst/>
                        </a:rPr>
                        <a:t>oz</a:t>
                      </a:r>
                      <a:r>
                        <a:rPr lang="en-US" sz="2000" dirty="0">
                          <a:effectLst/>
                        </a:rPr>
                        <a:t> bag of regular potato chips (13-16 chips)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120-215 mg</a:t>
                      </a:r>
                      <a:endParaRPr lang="en-US" sz="2000">
                        <a:effectLst/>
                        <a:latin typeface="Calibri"/>
                        <a:ea typeface="Calibri"/>
                        <a:cs typeface="Times New Roman"/>
                      </a:endParaRPr>
                    </a:p>
                  </a:txBody>
                  <a:tcPr marL="68580" marR="68580" marT="0" marB="0"/>
                </a:tc>
              </a:tr>
              <a:tr h="681674">
                <a:tc>
                  <a:txBody>
                    <a:bodyPr/>
                    <a:lstStyle/>
                    <a:p>
                      <a:pPr marL="0" marR="0">
                        <a:lnSpc>
                          <a:spcPct val="115000"/>
                        </a:lnSpc>
                        <a:spcBef>
                          <a:spcPts val="0"/>
                        </a:spcBef>
                        <a:spcAft>
                          <a:spcPts val="0"/>
                        </a:spcAft>
                      </a:pPr>
                      <a:r>
                        <a:rPr lang="en-US" sz="2000" dirty="0">
                          <a:effectLst/>
                        </a:rPr>
                        <a:t>1 </a:t>
                      </a:r>
                      <a:r>
                        <a:rPr lang="en-US" sz="2000" dirty="0" err="1">
                          <a:effectLst/>
                        </a:rPr>
                        <a:t>oz</a:t>
                      </a:r>
                      <a:r>
                        <a:rPr lang="en-US" sz="2000" dirty="0">
                          <a:effectLst/>
                        </a:rPr>
                        <a:t> serving of dry roasted, salted peanuts (28-30 peanuts)</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230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1 fast food restaurant cheeseburger</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a:effectLst/>
                        </a:rPr>
                        <a:t>710-1690 mg</a:t>
                      </a:r>
                      <a:endParaRPr lang="en-US" sz="2000">
                        <a:effectLst/>
                        <a:latin typeface="Calibri"/>
                        <a:ea typeface="Calibri"/>
                        <a:cs typeface="Times New Roman"/>
                      </a:endParaRPr>
                    </a:p>
                  </a:txBody>
                  <a:tcPr marL="68580" marR="68580" marT="0" marB="0"/>
                </a:tc>
              </a:tr>
              <a:tr h="330544">
                <a:tc>
                  <a:txBody>
                    <a:bodyPr/>
                    <a:lstStyle/>
                    <a:p>
                      <a:pPr marL="0" marR="0">
                        <a:lnSpc>
                          <a:spcPct val="115000"/>
                        </a:lnSpc>
                        <a:spcBef>
                          <a:spcPts val="0"/>
                        </a:spcBef>
                        <a:spcAft>
                          <a:spcPts val="0"/>
                        </a:spcAft>
                      </a:pPr>
                      <a:r>
                        <a:rPr lang="en-US" sz="2000" dirty="0">
                          <a:effectLst/>
                        </a:rPr>
                        <a:t>¼ cup of tomato sauce</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340 mg</a:t>
                      </a:r>
                      <a:endParaRPr lang="en-US"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186571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024"/>
          <a:stretch/>
        </p:blipFill>
        <p:spPr bwMode="auto">
          <a:xfrm>
            <a:off x="5747350" y="4800600"/>
            <a:ext cx="2434087" cy="202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High Sodium Intake’s Effect on Health</a:t>
            </a:r>
            <a:endParaRPr lang="en-US" dirty="0"/>
          </a:p>
        </p:txBody>
      </p:sp>
      <p:sp>
        <p:nvSpPr>
          <p:cNvPr id="3" name="Content Placeholder 2"/>
          <p:cNvSpPr>
            <a:spLocks noGrp="1"/>
          </p:cNvSpPr>
          <p:nvPr>
            <p:ph idx="1"/>
          </p:nvPr>
        </p:nvSpPr>
        <p:spPr>
          <a:xfrm>
            <a:off x="533400" y="1447800"/>
            <a:ext cx="8229600" cy="4525963"/>
          </a:xfrm>
        </p:spPr>
        <p:txBody>
          <a:bodyPr>
            <a:noAutofit/>
          </a:bodyPr>
          <a:lstStyle/>
          <a:p>
            <a:r>
              <a:rPr lang="en-US" dirty="0" smtClean="0">
                <a:cs typeface="Times"/>
              </a:rPr>
              <a:t>Heart</a:t>
            </a:r>
            <a:r>
              <a:rPr lang="en-US" dirty="0" smtClean="0">
                <a:cs typeface="Times"/>
              </a:rPr>
              <a:t> </a:t>
            </a:r>
            <a:r>
              <a:rPr lang="en-US" dirty="0" smtClean="0">
                <a:cs typeface="Times"/>
              </a:rPr>
              <a:t>diseases</a:t>
            </a:r>
            <a:endParaRPr lang="en-US" i="1" dirty="0" smtClean="0">
              <a:cs typeface="Times"/>
            </a:endParaRPr>
          </a:p>
          <a:p>
            <a:pPr lvl="1"/>
            <a:r>
              <a:rPr lang="en-US" sz="2400" dirty="0" smtClean="0">
                <a:cs typeface="Times"/>
              </a:rPr>
              <a:t>High blood pressure / hypertension</a:t>
            </a:r>
          </a:p>
          <a:p>
            <a:pPr lvl="2"/>
            <a:r>
              <a:rPr lang="en-US" altLang="en-US" dirty="0" smtClean="0">
                <a:cs typeface="Times"/>
              </a:rPr>
              <a:t>about 68 million U.S. adults (1 in 3) have hypertension </a:t>
            </a:r>
            <a:endParaRPr lang="en-US" dirty="0" smtClean="0">
              <a:cs typeface="Times"/>
            </a:endParaRPr>
          </a:p>
          <a:p>
            <a:pPr lvl="1"/>
            <a:r>
              <a:rPr lang="en-US" sz="2400" dirty="0" smtClean="0">
                <a:cs typeface="Times"/>
              </a:rPr>
              <a:t>Heart Disease</a:t>
            </a:r>
          </a:p>
          <a:p>
            <a:pPr lvl="1"/>
            <a:r>
              <a:rPr lang="en-US" sz="2400" dirty="0" smtClean="0">
                <a:cs typeface="Times"/>
              </a:rPr>
              <a:t>Stroke</a:t>
            </a:r>
          </a:p>
          <a:p>
            <a:pPr>
              <a:spcAft>
                <a:spcPts val="600"/>
              </a:spcAft>
            </a:pPr>
            <a:r>
              <a:rPr lang="en-US" altLang="en-US" smtClean="0">
                <a:cs typeface="Times"/>
              </a:rPr>
              <a:t>Only </a:t>
            </a:r>
            <a:r>
              <a:rPr lang="en-US" altLang="en-US" smtClean="0">
                <a:cs typeface="Times"/>
              </a:rPr>
              <a:t>46 </a:t>
            </a:r>
            <a:r>
              <a:rPr lang="en-US" altLang="en-US" smtClean="0">
                <a:cs typeface="Times"/>
              </a:rPr>
              <a:t>of </a:t>
            </a:r>
            <a:r>
              <a:rPr lang="en-US" altLang="en-US" smtClean="0">
                <a:cs typeface="Times"/>
              </a:rPr>
              <a:t>100 adults </a:t>
            </a:r>
            <a:r>
              <a:rPr lang="en-US" altLang="en-US" dirty="0" smtClean="0">
                <a:cs typeface="Times"/>
              </a:rPr>
              <a:t>with hypertension had adequately controlled blood pressure</a:t>
            </a:r>
            <a:endParaRPr lang="en-US" dirty="0" smtClean="0">
              <a:solidFill>
                <a:srgbClr val="3366FF"/>
              </a:solidFill>
              <a:cs typeface="Times"/>
            </a:endParaRP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024"/>
          <a:stretch/>
        </p:blipFill>
        <p:spPr bwMode="auto">
          <a:xfrm>
            <a:off x="3313263" y="4800600"/>
            <a:ext cx="2434087" cy="202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6024"/>
          <a:stretch/>
        </p:blipFill>
        <p:spPr bwMode="auto">
          <a:xfrm>
            <a:off x="879176" y="4800600"/>
            <a:ext cx="2434087" cy="202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63019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pPr marL="0" lvl="0" indent="0">
              <a:buNone/>
            </a:pPr>
            <a:r>
              <a:rPr lang="en-US" dirty="0"/>
              <a:t>High blood pressure is known as the silent killer since usually it does not have warning signs or symptoms.</a:t>
            </a:r>
          </a:p>
          <a:p>
            <a:pPr marL="0" indent="0">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28575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4518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nteractive-biology.com/wp-content/uploads/2012/08/Checking-Blood-Pressure1.jpg"/>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895600" y="2435613"/>
            <a:ext cx="6213894" cy="4392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Sodium Reduction Benefits on Health</a:t>
            </a:r>
            <a:endParaRPr lang="en-US" dirty="0"/>
          </a:p>
        </p:txBody>
      </p:sp>
      <p:sp>
        <p:nvSpPr>
          <p:cNvPr id="3" name="Content Placeholder 2"/>
          <p:cNvSpPr>
            <a:spLocks noGrp="1"/>
          </p:cNvSpPr>
          <p:nvPr>
            <p:ph idx="1"/>
          </p:nvPr>
        </p:nvSpPr>
        <p:spPr/>
        <p:txBody>
          <a:bodyPr>
            <a:noAutofit/>
          </a:bodyPr>
          <a:lstStyle/>
          <a:p>
            <a:r>
              <a:rPr lang="en-US" altLang="en-US" dirty="0" smtClean="0">
                <a:cs typeface="Times"/>
              </a:rPr>
              <a:t>Evidence supports a strong, direct relationship between blood pressure and vascular (blood vessels) mortality </a:t>
            </a:r>
          </a:p>
          <a:p>
            <a:r>
              <a:rPr lang="en-US" altLang="en-US" dirty="0">
                <a:cs typeface="Times"/>
              </a:rPr>
              <a:t>Average blood pressure </a:t>
            </a:r>
            <a:r>
              <a:rPr lang="en-US" altLang="en-US" dirty="0" smtClean="0">
                <a:cs typeface="Times"/>
              </a:rPr>
              <a:t>was in </a:t>
            </a:r>
            <a:r>
              <a:rPr lang="en-US" altLang="en-US" dirty="0">
                <a:cs typeface="Times"/>
              </a:rPr>
              <a:t>patients with resistant hypertension (</a:t>
            </a:r>
            <a:r>
              <a:rPr lang="en-US" altLang="en-US" dirty="0" smtClean="0">
                <a:cs typeface="Times"/>
              </a:rPr>
              <a:t>high blood pressure) when </a:t>
            </a:r>
            <a:r>
              <a:rPr lang="en-US" altLang="en-US" dirty="0">
                <a:cs typeface="Times"/>
              </a:rPr>
              <a:t>switched from a high to low sodium diet </a:t>
            </a:r>
          </a:p>
          <a:p>
            <a:r>
              <a:rPr lang="en-US" altLang="en-US" dirty="0">
                <a:cs typeface="Times"/>
              </a:rPr>
              <a:t>In most individuals blood pressure is reduced within days </a:t>
            </a:r>
            <a:r>
              <a:rPr lang="en-US" altLang="en-US" dirty="0" smtClean="0">
                <a:cs typeface="Times"/>
              </a:rPr>
              <a:t>reducing </a:t>
            </a:r>
            <a:r>
              <a:rPr lang="en-US" altLang="en-US" dirty="0">
                <a:cs typeface="Times"/>
              </a:rPr>
              <a:t>sodium intake</a:t>
            </a:r>
          </a:p>
          <a:p>
            <a:endParaRPr lang="en-US" altLang="en-US" dirty="0" smtClean="0">
              <a:cs typeface="Times"/>
            </a:endParaRPr>
          </a:p>
        </p:txBody>
      </p:sp>
    </p:spTree>
    <p:extLst>
      <p:ext uri="{BB962C8B-B14F-4D97-AF65-F5344CB8AC3E}">
        <p14:creationId xmlns:p14="http://schemas.microsoft.com/office/powerpoint/2010/main" val="16468942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do?</a:t>
            </a:r>
            <a:endParaRPr lang="en-US" dirty="0"/>
          </a:p>
        </p:txBody>
      </p:sp>
      <p:sp>
        <p:nvSpPr>
          <p:cNvPr id="3" name="Content Placeholder 2"/>
          <p:cNvSpPr>
            <a:spLocks noGrp="1"/>
          </p:cNvSpPr>
          <p:nvPr>
            <p:ph idx="1"/>
          </p:nvPr>
        </p:nvSpPr>
        <p:spPr/>
        <p:txBody>
          <a:bodyPr>
            <a:normAutofit/>
          </a:bodyPr>
          <a:lstStyle/>
          <a:p>
            <a:pPr lvl="0"/>
            <a:r>
              <a:rPr lang="en-US" dirty="0"/>
              <a:t>WHO states that population-wide reductions in dietary sodium consumption are highly cost effective.  There is a need to give priority to implement national strategies and policies aiming at the reduction of dietary salt consumption. </a:t>
            </a:r>
          </a:p>
          <a:p>
            <a:endParaRPr lang="en-US" dirty="0"/>
          </a:p>
        </p:txBody>
      </p:sp>
    </p:spTree>
    <p:extLst>
      <p:ext uri="{BB962C8B-B14F-4D97-AF65-F5344CB8AC3E}">
        <p14:creationId xmlns:p14="http://schemas.microsoft.com/office/powerpoint/2010/main" val="38911961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TotalTime>
  <Words>1483</Words>
  <Application>Microsoft Macintosh PowerPoint</Application>
  <PresentationFormat>On-screen Show (4:3)</PresentationFormat>
  <Paragraphs>175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Implement Policies on Sodium Reduction</vt:lpstr>
      <vt:lpstr>What is Sodium?</vt:lpstr>
      <vt:lpstr>Dietary Recommendations</vt:lpstr>
      <vt:lpstr>Where’s the salt? </vt:lpstr>
      <vt:lpstr>High Sodium Foods </vt:lpstr>
      <vt:lpstr>High Sodium Intake’s Effect on Health</vt:lpstr>
      <vt:lpstr>Did you know?</vt:lpstr>
      <vt:lpstr>Sodium Reduction Benefits on Health</vt:lpstr>
      <vt:lpstr>What should we do?</vt:lpstr>
      <vt:lpstr>Law and Policy</vt:lpstr>
      <vt:lpstr>Program Examples</vt:lpstr>
      <vt:lpstr>State and Local Level</vt:lpstr>
      <vt:lpstr>Labeling</vt:lpstr>
      <vt:lpstr>Procurement, Licensing, Taxing</vt:lpstr>
      <vt:lpstr>Who can I contact 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Sodium Reduction</dc:title>
  <dc:creator>HAMILTON</dc:creator>
  <cp:lastModifiedBy>Erica Wong</cp:lastModifiedBy>
  <cp:revision>24</cp:revision>
  <dcterms:created xsi:type="dcterms:W3CDTF">2013-10-19T02:42:54Z</dcterms:created>
  <dcterms:modified xsi:type="dcterms:W3CDTF">2014-07-08T20:17:10Z</dcterms:modified>
</cp:coreProperties>
</file>