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3" r:id="rId5"/>
    <p:sldId id="264" r:id="rId6"/>
    <p:sldId id="265" r:id="rId7"/>
    <p:sldId id="259" r:id="rId8"/>
    <p:sldId id="258" r:id="rId9"/>
    <p:sldId id="262" r:id="rId10"/>
    <p:sldId id="261" r:id="rId11"/>
    <p:sldId id="267" r:id="rId12"/>
    <p:sldId id="268" r:id="rId13"/>
    <p:sldId id="271" r:id="rId14"/>
    <p:sldId id="269" r:id="rId15"/>
    <p:sldId id="270"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65" autoAdjust="0"/>
  </p:normalViewPr>
  <p:slideViewPr>
    <p:cSldViewPr>
      <p:cViewPr varScale="1">
        <p:scale>
          <a:sx n="64" d="100"/>
          <a:sy n="64" d="100"/>
        </p:scale>
        <p:origin x="-112" y="-2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col"/>
        <c:grouping val="stacked"/>
        <c:varyColors val="0"/>
        <c:ser>
          <c:idx val="0"/>
          <c:order val="0"/>
          <c:tx>
            <c:strRef>
              <c:f>Sheet1!$B$1</c:f>
              <c:strCache>
                <c:ptCount val="1"/>
                <c:pt idx="0">
                  <c:v>Obesity Rates</c:v>
                </c:pt>
              </c:strCache>
            </c:strRef>
          </c:tx>
          <c:spPr>
            <a:gradFill flip="none" rotWithShape="1">
              <a:gsLst>
                <a:gs pos="0">
                  <a:srgbClr val="8488C4"/>
                </a:gs>
                <a:gs pos="53000">
                  <a:srgbClr val="D4DEFF"/>
                </a:gs>
                <a:gs pos="83000">
                  <a:srgbClr val="D4DEFF"/>
                </a:gs>
                <a:gs pos="100000">
                  <a:srgbClr val="96AB94"/>
                </a:gs>
              </a:gsLst>
              <a:lin ang="0" scaled="0"/>
              <a:tileRect/>
            </a:gradFill>
          </c:spPr>
          <c:invertIfNegative val="0"/>
          <c:dPt>
            <c:idx val="1"/>
            <c:invertIfNegative val="0"/>
            <c:bubble3D val="0"/>
            <c:spPr>
              <a:gradFill flip="none" rotWithShape="1">
                <a:gsLst>
                  <a:gs pos="0">
                    <a:srgbClr val="8488C4"/>
                  </a:gs>
                  <a:gs pos="53000">
                    <a:srgbClr val="D4DEFF"/>
                  </a:gs>
                  <a:gs pos="83000">
                    <a:srgbClr val="D4DEFF"/>
                  </a:gs>
                  <a:gs pos="100000">
                    <a:srgbClr val="96AB94"/>
                  </a:gs>
                </a:gsLst>
                <a:lin ang="0" scaled="0"/>
                <a:tileRect/>
              </a:gradFill>
              <a:ln>
                <a:noFill/>
              </a:ln>
            </c:spPr>
          </c:dPt>
          <c:cat>
            <c:strRef>
              <c:f>Sheet1!$A$2:$A$5</c:f>
              <c:strCache>
                <c:ptCount val="4"/>
                <c:pt idx="0">
                  <c:v>American Samoa</c:v>
                </c:pt>
                <c:pt idx="1">
                  <c:v>RMI</c:v>
                </c:pt>
                <c:pt idx="2">
                  <c:v>FSM</c:v>
                </c:pt>
                <c:pt idx="3">
                  <c:v>USA</c:v>
                </c:pt>
              </c:strCache>
            </c:strRef>
          </c:cat>
          <c:val>
            <c:numRef>
              <c:f>Sheet1!$B$2:$B$5</c:f>
              <c:numCache>
                <c:formatCode>0%</c:formatCode>
                <c:ptCount val="4"/>
                <c:pt idx="0">
                  <c:v>0.75</c:v>
                </c:pt>
                <c:pt idx="1">
                  <c:v>0.45</c:v>
                </c:pt>
                <c:pt idx="2">
                  <c:v>0.43</c:v>
                </c:pt>
                <c:pt idx="3">
                  <c:v>0.33</c:v>
                </c:pt>
              </c:numCache>
            </c:numRef>
          </c:val>
        </c:ser>
        <c:dLbls>
          <c:showLegendKey val="0"/>
          <c:showVal val="0"/>
          <c:showCatName val="0"/>
          <c:showSerName val="0"/>
          <c:showPercent val="0"/>
          <c:showBubbleSize val="0"/>
        </c:dLbls>
        <c:gapWidth val="150"/>
        <c:overlap val="100"/>
        <c:axId val="-2138034536"/>
        <c:axId val="2127284184"/>
      </c:barChart>
      <c:catAx>
        <c:axId val="-2138034536"/>
        <c:scaling>
          <c:orientation val="minMax"/>
        </c:scaling>
        <c:delete val="0"/>
        <c:axPos val="b"/>
        <c:majorTickMark val="out"/>
        <c:minorTickMark val="none"/>
        <c:tickLblPos val="nextTo"/>
        <c:crossAx val="2127284184"/>
        <c:crosses val="autoZero"/>
        <c:auto val="1"/>
        <c:lblAlgn val="ctr"/>
        <c:lblOffset val="100"/>
        <c:noMultiLvlLbl val="0"/>
      </c:catAx>
      <c:valAx>
        <c:axId val="2127284184"/>
        <c:scaling>
          <c:orientation val="minMax"/>
        </c:scaling>
        <c:delete val="0"/>
        <c:axPos val="l"/>
        <c:majorGridlines/>
        <c:numFmt formatCode="0%" sourceLinked="1"/>
        <c:majorTickMark val="out"/>
        <c:minorTickMark val="none"/>
        <c:tickLblPos val="nextTo"/>
        <c:crossAx val="-2138034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EDED1-E35D-4CD2-87CF-C5605108372D}" type="datetimeFigureOut">
              <a:rPr lang="en-US" smtClean="0"/>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C0B93-ABC4-40E8-9B2B-F6859C3B202D}" type="slidenum">
              <a:rPr lang="en-US" smtClean="0"/>
              <a:t>‹#›</a:t>
            </a:fld>
            <a:endParaRPr lang="en-US"/>
          </a:p>
        </p:txBody>
      </p:sp>
    </p:spTree>
    <p:extLst>
      <p:ext uri="{BB962C8B-B14F-4D97-AF65-F5344CB8AC3E}">
        <p14:creationId xmlns:p14="http://schemas.microsoft.com/office/powerpoint/2010/main" val="32574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a:t>
            </a:fld>
            <a:endParaRPr lang="en-US"/>
          </a:p>
        </p:txBody>
      </p:sp>
    </p:spTree>
    <p:extLst>
      <p:ext uri="{BB962C8B-B14F-4D97-AF65-F5344CB8AC3E}">
        <p14:creationId xmlns:p14="http://schemas.microsoft.com/office/powerpoint/2010/main" val="30179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11</a:t>
            </a:fld>
            <a:endParaRPr lang="en-US"/>
          </a:p>
        </p:txBody>
      </p:sp>
    </p:spTree>
    <p:extLst>
      <p:ext uri="{BB962C8B-B14F-4D97-AF65-F5344CB8AC3E}">
        <p14:creationId xmlns:p14="http://schemas.microsoft.com/office/powerpoint/2010/main" val="264925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13</a:t>
            </a:fld>
            <a:endParaRPr lang="en-US"/>
          </a:p>
        </p:txBody>
      </p:sp>
    </p:spTree>
    <p:extLst>
      <p:ext uri="{BB962C8B-B14F-4D97-AF65-F5344CB8AC3E}">
        <p14:creationId xmlns:p14="http://schemas.microsoft.com/office/powerpoint/2010/main" val="216974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14</a:t>
            </a:fld>
            <a:endParaRPr lang="en-US"/>
          </a:p>
        </p:txBody>
      </p:sp>
    </p:spTree>
    <p:extLst>
      <p:ext uri="{BB962C8B-B14F-4D97-AF65-F5344CB8AC3E}">
        <p14:creationId xmlns:p14="http://schemas.microsoft.com/office/powerpoint/2010/main" val="2832653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15</a:t>
            </a:fld>
            <a:endParaRPr lang="en-US"/>
          </a:p>
        </p:txBody>
      </p:sp>
    </p:spTree>
    <p:extLst>
      <p:ext uri="{BB962C8B-B14F-4D97-AF65-F5344CB8AC3E}">
        <p14:creationId xmlns:p14="http://schemas.microsoft.com/office/powerpoint/2010/main" val="1040025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http://www.unfailingwaters.com/wp-content/uploads/2013/07/fruit_stand.jpg</a:t>
            </a:r>
          </a:p>
          <a:p>
            <a:r>
              <a:rPr lang="en-US" dirty="0" smtClean="0"/>
              <a:t>http://www.justbizgh.com/wp-content/uploads/2013/11/12563732-soft-drinks.jpg</a:t>
            </a:r>
          </a:p>
          <a:p>
            <a:r>
              <a:rPr lang="en-US" dirty="0" smtClean="0"/>
              <a:t>http://www.michelsbakery.com/images/pastries_photo.jpg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2</a:t>
            </a:fld>
            <a:endParaRPr lang="en-US"/>
          </a:p>
        </p:txBody>
      </p:sp>
    </p:spTree>
    <p:extLst>
      <p:ext uri="{BB962C8B-B14F-4D97-AF65-F5344CB8AC3E}">
        <p14:creationId xmlns:p14="http://schemas.microsoft.com/office/powerpoint/2010/main" val="54343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3</a:t>
            </a:fld>
            <a:endParaRPr lang="en-US"/>
          </a:p>
        </p:txBody>
      </p:sp>
    </p:spTree>
    <p:extLst>
      <p:ext uri="{BB962C8B-B14F-4D97-AF65-F5344CB8AC3E}">
        <p14:creationId xmlns:p14="http://schemas.microsoft.com/office/powerpoint/2010/main" val="1387149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http://www.heart.org/HEARTORG/GettingHealthy/NutritionCenter/HealthyDietGoals/Sugars-and-Carbohydrates_UCM_303296_Article.jsp#</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p>
          <a:p>
            <a:r>
              <a:rPr lang="en-US" dirty="0" smtClean="0"/>
              <a:t>http://s.wsj.net/public/resources/images/PJ-AR200_HEARTB_F_20090824160810.jpg</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4</a:t>
            </a:fld>
            <a:endParaRPr lang="en-US"/>
          </a:p>
        </p:txBody>
      </p:sp>
    </p:spTree>
    <p:extLst>
      <p:ext uri="{BB962C8B-B14F-4D97-AF65-F5344CB8AC3E}">
        <p14:creationId xmlns:p14="http://schemas.microsoft.com/office/powerpoint/2010/main" val="1798825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r>
              <a:rPr lang="en-US" baseline="0" dirty="0" smtClean="0"/>
              <a:t> of:</a:t>
            </a:r>
          </a:p>
          <a:p>
            <a:r>
              <a:rPr lang="en-US" dirty="0" smtClean="0"/>
              <a:t>http://authenticselfwellness.files.wordpress.com/2012/01/orange-juice.jpg</a:t>
            </a:r>
          </a:p>
          <a:p>
            <a:r>
              <a:rPr lang="en-US" dirty="0" smtClean="0"/>
              <a:t>http://www.triuk.com/media/product-images/red-bull/urb01.jpg</a:t>
            </a:r>
          </a:p>
          <a:p>
            <a:r>
              <a:rPr lang="en-US" dirty="0" smtClean="0"/>
              <a:t>http://static.comicvine.com/uploads/original/11111/111114474/3293584-banana.jpg</a:t>
            </a:r>
          </a:p>
          <a:p>
            <a:r>
              <a:rPr lang="en-US" dirty="0" smtClean="0"/>
              <a:t>http://www.bubblews.com/assets/images/news/898668677_1381754078.jpg</a:t>
            </a:r>
          </a:p>
          <a:p>
            <a:r>
              <a:rPr lang="en-US" dirty="0" smtClean="0"/>
              <a:t>http://1.bp.blogspot.com/-i-xpy7bMEwc/UTn6tkk-LrI/AAAAAAAASdY/0KRBzev7IDE/s1600/hersheybar.jpg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5</a:t>
            </a:fld>
            <a:endParaRPr lang="en-US"/>
          </a:p>
        </p:txBody>
      </p:sp>
    </p:spTree>
    <p:extLst>
      <p:ext uri="{BB962C8B-B14F-4D97-AF65-F5344CB8AC3E}">
        <p14:creationId xmlns:p14="http://schemas.microsoft.com/office/powerpoint/2010/main" val="1288083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courtesy:</a:t>
            </a:r>
          </a:p>
          <a:p>
            <a:r>
              <a:rPr lang="en-US" dirty="0" smtClean="0"/>
              <a:t>http://www.google.com/url?sa=i&amp;rct=j&amp;q=&amp;esrc=s&amp;source=images&amp;cd=&amp;cad=rja&amp;docid=ku3i6yAz57K2hM&amp;tbnid=6qPbWg7LOMgG-M:&amp;ved=0CAUQjRw&amp;url=http%3A%2F%2Fwww.johnstonefitness.com%2F2012%2F01%2F11%2Ffat-loss-101-the-scale-is-not-nearly-as-important-as-you-may-think%2F&amp;ei=fhPCUvWKMNLxoASwnIDoCA&amp;bvm=bv.58187178,d.cGU&amp;psig=AFQjCNES8vBZNb_ldfEz0L_CYLpABBR8-Q&amp;ust=1388537027356954</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6</a:t>
            </a:fld>
            <a:endParaRPr lang="en-US"/>
          </a:p>
        </p:txBody>
      </p:sp>
    </p:spTree>
    <p:extLst>
      <p:ext uri="{BB962C8B-B14F-4D97-AF65-F5344CB8AC3E}">
        <p14:creationId xmlns:p14="http://schemas.microsoft.com/office/powerpoint/2010/main" val="40318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American Heart Association (2013).  Reduce Blood Sugar. Retrieved from: http://mylifecheck.heart.org/Multitab.aspx?NavID=13&amp;CultureCode=en-US</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STEPS 2008</a:t>
            </a:r>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7</a:t>
            </a:fld>
            <a:endParaRPr lang="en-US"/>
          </a:p>
        </p:txBody>
      </p:sp>
    </p:spTree>
    <p:extLst>
      <p:ext uri="{BB962C8B-B14F-4D97-AF65-F5344CB8AC3E}">
        <p14:creationId xmlns:p14="http://schemas.microsoft.com/office/powerpoint/2010/main" val="640246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Children’s Healthy Living Program for Remote Underserved Minority Populations in the Pacific Region</a:t>
            </a:r>
          </a:p>
          <a:p>
            <a:endParaRPr lang="en-US" sz="1200" kern="1200" baseline="300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(2010). Pacific Islanders pay heavy price for abandoning traditional diet. Bulletin of the WHO, 88(7):481-560.</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Mathers</a:t>
            </a:r>
            <a:r>
              <a:rPr lang="en-US" sz="1200" kern="1200" dirty="0" smtClean="0">
                <a:solidFill>
                  <a:schemeClr val="tx1"/>
                </a:solidFill>
                <a:effectLst/>
                <a:latin typeface="+mn-lt"/>
                <a:ea typeface="+mn-ea"/>
                <a:cs typeface="+mn-cs"/>
              </a:rPr>
              <a:t> CD, </a:t>
            </a:r>
            <a:r>
              <a:rPr lang="en-US" sz="1200" kern="1200" dirty="0" err="1" smtClean="0">
                <a:solidFill>
                  <a:schemeClr val="tx1"/>
                </a:solidFill>
                <a:effectLst/>
                <a:latin typeface="+mn-lt"/>
                <a:ea typeface="+mn-ea"/>
                <a:cs typeface="+mn-cs"/>
              </a:rPr>
              <a:t>Loncar</a:t>
            </a:r>
            <a:r>
              <a:rPr lang="en-US" sz="1200" kern="1200" dirty="0" smtClean="0">
                <a:solidFill>
                  <a:schemeClr val="tx1"/>
                </a:solidFill>
                <a:effectLst/>
                <a:latin typeface="+mn-lt"/>
                <a:ea typeface="+mn-ea"/>
                <a:cs typeface="+mn-cs"/>
              </a:rPr>
              <a:t> D. Projections of global mortality and burden of disease from 2002 to 2030. </a:t>
            </a:r>
            <a:r>
              <a:rPr lang="en-US" sz="1200" i="1" kern="1200" dirty="0" err="1" smtClean="0">
                <a:solidFill>
                  <a:schemeClr val="tx1"/>
                </a:solidFill>
                <a:effectLst/>
                <a:latin typeface="+mn-lt"/>
                <a:ea typeface="+mn-ea"/>
                <a:cs typeface="+mn-cs"/>
              </a:rPr>
              <a:t>PLoS</a:t>
            </a:r>
            <a:r>
              <a:rPr lang="en-US" sz="1200" i="1" kern="1200" dirty="0" smtClean="0">
                <a:solidFill>
                  <a:schemeClr val="tx1"/>
                </a:solidFill>
                <a:effectLst/>
                <a:latin typeface="+mn-lt"/>
                <a:ea typeface="+mn-ea"/>
                <a:cs typeface="+mn-cs"/>
              </a:rPr>
              <a:t> Med</a:t>
            </a:r>
            <a:r>
              <a:rPr lang="en-US" sz="1200" kern="1200" dirty="0" smtClean="0">
                <a:solidFill>
                  <a:schemeClr val="tx1"/>
                </a:solidFill>
                <a:effectLst/>
                <a:latin typeface="+mn-lt"/>
                <a:ea typeface="+mn-ea"/>
                <a:cs typeface="+mn-cs"/>
              </a:rPr>
              <a:t>, 2006, 3(11):e442</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9</a:t>
            </a:fld>
            <a:endParaRPr lang="en-US"/>
          </a:p>
        </p:txBody>
      </p:sp>
    </p:spTree>
    <p:extLst>
      <p:ext uri="{BB962C8B-B14F-4D97-AF65-F5344CB8AC3E}">
        <p14:creationId xmlns:p14="http://schemas.microsoft.com/office/powerpoint/2010/main" val="4288068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baseline="30000" dirty="0" err="1" smtClean="0">
                <a:solidFill>
                  <a:schemeClr val="tx1"/>
                </a:solidFill>
                <a:effectLst/>
                <a:latin typeface="+mn-lt"/>
                <a:ea typeface="+mn-ea"/>
                <a:cs typeface="+mn-cs"/>
              </a:rPr>
              <a:t>Youfa</a:t>
            </a:r>
            <a:r>
              <a:rPr lang="en-US" sz="1600" kern="1200" baseline="30000" dirty="0" smtClean="0">
                <a:solidFill>
                  <a:schemeClr val="tx1"/>
                </a:solidFill>
                <a:effectLst/>
                <a:latin typeface="+mn-lt"/>
                <a:ea typeface="+mn-ea"/>
                <a:cs typeface="+mn-cs"/>
              </a:rPr>
              <a:t> Wang et al. (2008). Will All Americans Become Overweight or Obese? Estimating the Progression and Cost of the US Obesity Epidemic, 16 OBESITY 2324</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Cawley</a:t>
            </a:r>
            <a:r>
              <a:rPr lang="en-US" sz="1200" kern="1200" dirty="0" smtClean="0">
                <a:solidFill>
                  <a:schemeClr val="tx1"/>
                </a:solidFill>
                <a:effectLst/>
                <a:latin typeface="+mn-lt"/>
                <a:ea typeface="+mn-ea"/>
                <a:cs typeface="+mn-cs"/>
              </a:rPr>
              <a:t>, J and </a:t>
            </a:r>
            <a:r>
              <a:rPr lang="en-US" sz="1200" kern="1200" dirty="0" err="1" smtClean="0">
                <a:solidFill>
                  <a:schemeClr val="tx1"/>
                </a:solidFill>
                <a:effectLst/>
                <a:latin typeface="+mn-lt"/>
                <a:ea typeface="+mn-ea"/>
                <a:cs typeface="+mn-cs"/>
              </a:rPr>
              <a:t>Meyerhoefer</a:t>
            </a:r>
            <a:r>
              <a:rPr lang="en-US" sz="1200" kern="1200" dirty="0" smtClean="0">
                <a:solidFill>
                  <a:schemeClr val="tx1"/>
                </a:solidFill>
                <a:effectLst/>
                <a:latin typeface="+mn-lt"/>
                <a:ea typeface="+mn-ea"/>
                <a:cs typeface="+mn-cs"/>
              </a:rPr>
              <a:t>, C. The medical care costs of obesity: An instrumental variables approach. Journal of Health Economics, 2012; 31 (1): 219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Health Organization (2002). Diet, nutrition, and the prevention of chronic diseases: WHO Technical Report Series 916. Geneva: World Health Organization..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courtesy</a:t>
            </a:r>
            <a:r>
              <a:rPr lang="en-US" sz="1200" kern="1200" baseline="0" dirty="0" smtClean="0">
                <a:solidFill>
                  <a:schemeClr val="tx1"/>
                </a:solidFill>
                <a:effectLst/>
                <a:latin typeface="+mn-lt"/>
                <a:ea typeface="+mn-ea"/>
                <a:cs typeface="+mn-cs"/>
              </a:rPr>
              <a:t> of:</a:t>
            </a:r>
          </a:p>
          <a:p>
            <a:r>
              <a:rPr lang="en-US" sz="1200" kern="1200" dirty="0" smtClean="0">
                <a:solidFill>
                  <a:schemeClr val="tx1"/>
                </a:solidFill>
                <a:effectLst/>
                <a:latin typeface="+mn-lt"/>
                <a:ea typeface="+mn-ea"/>
                <a:cs typeface="+mn-cs"/>
              </a:rPr>
              <a:t>http://thumbs.dreamstime.com/z/gold-coins-dollar-sign-clipart-2638170.jpg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World Cancer Research Fund and American Institute for Cancer Research (1997). Food, nutrition and the prevention of cancer: a global perspective. </a:t>
            </a:r>
          </a:p>
          <a:p>
            <a:r>
              <a:rPr lang="en-US" sz="1200" kern="1200" dirty="0" smtClean="0">
                <a:solidFill>
                  <a:schemeClr val="tx1"/>
                </a:solidFill>
                <a:effectLst/>
                <a:latin typeface="+mn-lt"/>
                <a:ea typeface="+mn-ea"/>
                <a:cs typeface="+mn-cs"/>
              </a:rPr>
              <a:t>Washington, DC: American Institute for Cancer Research: 530–34.</a:t>
            </a:r>
          </a:p>
          <a:p>
            <a:endParaRPr lang="en-US" dirty="0"/>
          </a:p>
        </p:txBody>
      </p:sp>
      <p:sp>
        <p:nvSpPr>
          <p:cNvPr id="4" name="Slide Number Placeholder 3"/>
          <p:cNvSpPr>
            <a:spLocks noGrp="1"/>
          </p:cNvSpPr>
          <p:nvPr>
            <p:ph type="sldNum" sz="quarter" idx="10"/>
          </p:nvPr>
        </p:nvSpPr>
        <p:spPr/>
        <p:txBody>
          <a:bodyPr/>
          <a:lstStyle/>
          <a:p>
            <a:fld id="{451C0B93-ABC4-40E8-9B2B-F6859C3B202D}" type="slidenum">
              <a:rPr lang="en-US" smtClean="0"/>
              <a:t>10</a:t>
            </a:fld>
            <a:endParaRPr lang="en-US"/>
          </a:p>
        </p:txBody>
      </p:sp>
    </p:spTree>
    <p:extLst>
      <p:ext uri="{BB962C8B-B14F-4D97-AF65-F5344CB8AC3E}">
        <p14:creationId xmlns:p14="http://schemas.microsoft.com/office/powerpoint/2010/main" val="24697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483496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12222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8476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2372644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91650F-9283-471C-82C7-309A3EAC8B77}" type="datetimeFigureOut">
              <a:rPr lang="en-US" smtClean="0"/>
              <a:t>7/8/14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08102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76224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91650F-9283-471C-82C7-309A3EAC8B77}" type="datetimeFigureOut">
              <a:rPr lang="en-US" smtClean="0"/>
              <a:t>7/8/14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342401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91650F-9283-471C-82C7-309A3EAC8B77}" type="datetimeFigureOut">
              <a:rPr lang="en-US" smtClean="0"/>
              <a:t>7/8/14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025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91650F-9283-471C-82C7-309A3EAC8B77}" type="datetimeFigureOut">
              <a:rPr lang="en-US" smtClean="0"/>
              <a:t>7/8/14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153549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395772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91650F-9283-471C-82C7-309A3EAC8B77}" type="datetimeFigureOut">
              <a:rPr lang="en-US" smtClean="0"/>
              <a:t>7/8/14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348F9-C380-4B59-B0A0-31EF2CA6C516}" type="slidenum">
              <a:rPr lang="en-US" smtClean="0"/>
              <a:t>‹#›</a:t>
            </a:fld>
            <a:endParaRPr lang="en-US"/>
          </a:p>
        </p:txBody>
      </p:sp>
    </p:spTree>
    <p:extLst>
      <p:ext uri="{BB962C8B-B14F-4D97-AF65-F5344CB8AC3E}">
        <p14:creationId xmlns:p14="http://schemas.microsoft.com/office/powerpoint/2010/main" val="264329334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91650F-9283-471C-82C7-309A3EAC8B77}" type="datetimeFigureOut">
              <a:rPr lang="en-US" smtClean="0"/>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348F9-C380-4B59-B0A0-31EF2CA6C516}" type="slidenum">
              <a:rPr lang="en-US" smtClean="0"/>
              <a:t>‹#›</a:t>
            </a:fld>
            <a:endParaRPr lang="en-US"/>
          </a:p>
        </p:txBody>
      </p:sp>
    </p:spTree>
    <p:extLst>
      <p:ext uri="{BB962C8B-B14F-4D97-AF65-F5344CB8AC3E}">
        <p14:creationId xmlns:p14="http://schemas.microsoft.com/office/powerpoint/2010/main" val="3673443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adrian.bauman@sydney.edu.a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b="1" dirty="0" smtClean="0"/>
              <a:t>Policies that Promote Sugar Reduction</a:t>
            </a:r>
            <a:endParaRPr lang="en-US"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2061249"/>
            <a:ext cx="5957887" cy="427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654198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78671">
            <a:off x="6370256" y="3304192"/>
            <a:ext cx="2690082" cy="3118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Why Policies in Reducing Sugar Intake?</a:t>
            </a:r>
            <a:endParaRPr lang="en-US" dirty="0"/>
          </a:p>
        </p:txBody>
      </p:sp>
      <p:sp>
        <p:nvSpPr>
          <p:cNvPr id="3" name="Content Placeholder 2"/>
          <p:cNvSpPr>
            <a:spLocks noGrp="1"/>
          </p:cNvSpPr>
          <p:nvPr>
            <p:ph idx="1"/>
          </p:nvPr>
        </p:nvSpPr>
        <p:spPr>
          <a:xfrm>
            <a:off x="304800" y="1600200"/>
            <a:ext cx="8229600" cy="4525963"/>
          </a:xfrm>
        </p:spPr>
        <p:txBody>
          <a:bodyPr>
            <a:noAutofit/>
          </a:bodyPr>
          <a:lstStyle/>
          <a:p>
            <a:pPr lvl="0">
              <a:spcBef>
                <a:spcPts val="0"/>
              </a:spcBef>
            </a:pPr>
            <a:r>
              <a:rPr lang="en-US" sz="3000" dirty="0" smtClean="0"/>
              <a:t>Impact of obesity includes the value of income lost from decreased productivity and absenteeism.</a:t>
            </a:r>
          </a:p>
          <a:p>
            <a:pPr lvl="0">
              <a:spcBef>
                <a:spcPts val="0"/>
              </a:spcBef>
            </a:pPr>
            <a:r>
              <a:rPr lang="en-US" sz="3000" dirty="0"/>
              <a:t>T</a:t>
            </a:r>
            <a:r>
              <a:rPr lang="en-US" sz="3000" dirty="0" smtClean="0"/>
              <a:t>he U.S. spends an estimated $190b on obesity-related conditions annually.</a:t>
            </a:r>
          </a:p>
          <a:p>
            <a:pPr lvl="0">
              <a:spcBef>
                <a:spcPts val="0"/>
              </a:spcBef>
            </a:pPr>
            <a:r>
              <a:rPr lang="en-US" sz="3000" dirty="0" smtClean="0"/>
              <a:t>About 80% of heart diseases, stroke</a:t>
            </a:r>
          </a:p>
          <a:p>
            <a:pPr marL="238125" lvl="0" indent="109538">
              <a:spcBef>
                <a:spcPts val="0"/>
              </a:spcBef>
              <a:buNone/>
            </a:pPr>
            <a:r>
              <a:rPr lang="en-US" sz="3000" dirty="0" smtClean="0"/>
              <a:t>and type-2 diabetes and 40% of cancer </a:t>
            </a:r>
          </a:p>
          <a:p>
            <a:pPr marL="238125" lvl="0" indent="109538">
              <a:spcBef>
                <a:spcPts val="0"/>
              </a:spcBef>
              <a:buNone/>
            </a:pPr>
            <a:r>
              <a:rPr lang="en-US" sz="3000" dirty="0" smtClean="0"/>
              <a:t>can be prevented through inexpensive</a:t>
            </a:r>
          </a:p>
          <a:p>
            <a:pPr marL="238125" lvl="0" indent="109538">
              <a:spcBef>
                <a:spcPts val="0"/>
              </a:spcBef>
              <a:buNone/>
            </a:pPr>
            <a:r>
              <a:rPr lang="en-US" sz="3000" dirty="0" smtClean="0"/>
              <a:t>and cost-effective interventions.</a:t>
            </a:r>
            <a:endParaRPr lang="en-US" sz="3000" dirty="0"/>
          </a:p>
        </p:txBody>
      </p:sp>
    </p:spTree>
    <p:extLst>
      <p:ext uri="{BB962C8B-B14F-4D97-AF65-F5344CB8AC3E}">
        <p14:creationId xmlns:p14="http://schemas.microsoft.com/office/powerpoint/2010/main" val="53751466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err="1"/>
              <a:t>ChangeLab</a:t>
            </a:r>
            <a:r>
              <a:rPr lang="en-US" dirty="0"/>
              <a:t> Solutions’ Model Sugar-Sweetened Beverages Tax </a:t>
            </a:r>
            <a:r>
              <a:rPr lang="en-US" dirty="0" smtClean="0"/>
              <a:t>Legislation</a:t>
            </a:r>
          </a:p>
          <a:p>
            <a:r>
              <a:rPr lang="en-US" dirty="0" smtClean="0"/>
              <a:t>The </a:t>
            </a:r>
            <a:r>
              <a:rPr lang="en-US" dirty="0"/>
              <a:t>USAPI jurisdictions can help reduce the amount of sugar-sweetened beverages consumed by imposing an excise tax on sugar-sweetened beverages.  These funds can raise money that can be dedicated to non-communicable disease prevention and treatment programs.  There are examples of policies (including tax per ounce of beverage and tax per teaspoon of added caloric sweetener) starting from page 9.</a:t>
            </a:r>
          </a:p>
          <a:p>
            <a:pPr marL="0" indent="0">
              <a:buNone/>
            </a:pPr>
            <a:endParaRPr lang="en-US" dirty="0"/>
          </a:p>
        </p:txBody>
      </p:sp>
    </p:spTree>
    <p:extLst>
      <p:ext uri="{BB962C8B-B14F-4D97-AF65-F5344CB8AC3E}">
        <p14:creationId xmlns:p14="http://schemas.microsoft.com/office/powerpoint/2010/main" val="35078894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School Policy Framework: Implementation of the WHO global strategy on diet, physical activity and health is to guide policymakers at the ministries of education and health in the development and implementation of policies that promote healthy eating in the schools.  Policy options that can be considered are:</a:t>
            </a:r>
          </a:p>
          <a:p>
            <a:pPr lvl="0"/>
            <a:r>
              <a:rPr lang="en-US" dirty="0"/>
              <a:t>Nutritional standards for school food</a:t>
            </a:r>
          </a:p>
          <a:p>
            <a:pPr lvl="0"/>
            <a:r>
              <a:rPr lang="en-US" dirty="0"/>
              <a:t>School food programs</a:t>
            </a:r>
          </a:p>
          <a:p>
            <a:pPr lvl="0"/>
            <a:r>
              <a:rPr lang="en-US" dirty="0"/>
              <a:t>Vending machines and school snack bars</a:t>
            </a:r>
          </a:p>
          <a:p>
            <a:pPr lvl="0"/>
            <a:r>
              <a:rPr lang="en-US" dirty="0"/>
              <a:t>Food availability near schools</a:t>
            </a:r>
          </a:p>
          <a:p>
            <a:pPr marL="0" indent="0">
              <a:buNone/>
            </a:pPr>
            <a:endParaRPr lang="en-US" dirty="0"/>
          </a:p>
        </p:txBody>
      </p:sp>
    </p:spTree>
    <p:extLst>
      <p:ext uri="{BB962C8B-B14F-4D97-AF65-F5344CB8AC3E}">
        <p14:creationId xmlns:p14="http://schemas.microsoft.com/office/powerpoint/2010/main" val="32862406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a:xfrm>
            <a:off x="457200" y="1447800"/>
            <a:ext cx="8229600" cy="4678363"/>
          </a:xfrm>
        </p:spPr>
        <p:txBody>
          <a:bodyPr>
            <a:normAutofit fontScale="55000" lnSpcReduction="20000"/>
          </a:bodyPr>
          <a:lstStyle/>
          <a:p>
            <a:pPr marL="0" indent="0">
              <a:buNone/>
            </a:pPr>
            <a:r>
              <a:rPr lang="en-US" sz="4400" dirty="0" smtClean="0"/>
              <a:t>Centers of Disease Control and Prevention recommends these strategies:</a:t>
            </a:r>
          </a:p>
          <a:p>
            <a:r>
              <a:rPr lang="en-US" sz="4000" dirty="0" smtClean="0"/>
              <a:t>Ensure ready access to potable drinking water</a:t>
            </a:r>
          </a:p>
          <a:p>
            <a:r>
              <a:rPr lang="en-US" sz="4000" dirty="0" smtClean="0"/>
              <a:t>Limit access to sugar-sweetened beverages (SSB)</a:t>
            </a:r>
          </a:p>
          <a:p>
            <a:r>
              <a:rPr lang="en-US" sz="4000" dirty="0"/>
              <a:t>Promote access to and consumption of more healthful alternatives to </a:t>
            </a:r>
            <a:r>
              <a:rPr lang="en-US" sz="4000" dirty="0" smtClean="0"/>
              <a:t>SSBs</a:t>
            </a:r>
            <a:endParaRPr lang="en-US" sz="4000" dirty="0"/>
          </a:p>
          <a:p>
            <a:r>
              <a:rPr lang="en-US" sz="4000" dirty="0" smtClean="0"/>
              <a:t>Limit </a:t>
            </a:r>
            <a:r>
              <a:rPr lang="en-US" sz="4000" dirty="0"/>
              <a:t>marketing of SSBs and minimize marketing’s impact on children </a:t>
            </a:r>
            <a:endParaRPr lang="en-US" sz="4000" dirty="0" smtClean="0"/>
          </a:p>
          <a:p>
            <a:r>
              <a:rPr lang="en-US" sz="4000" dirty="0" smtClean="0"/>
              <a:t>Decrease </a:t>
            </a:r>
            <a:r>
              <a:rPr lang="en-US" sz="4000" dirty="0"/>
              <a:t>the relative cost of more healthful beverage alternatives through differential </a:t>
            </a:r>
            <a:r>
              <a:rPr lang="en-US" sz="4000" dirty="0" smtClean="0"/>
              <a:t>pricing </a:t>
            </a:r>
            <a:r>
              <a:rPr lang="en-US" sz="4000" dirty="0"/>
              <a:t>of </a:t>
            </a:r>
            <a:r>
              <a:rPr lang="en-US" sz="4000" dirty="0" smtClean="0"/>
              <a:t>SSBs</a:t>
            </a:r>
          </a:p>
          <a:p>
            <a:r>
              <a:rPr lang="en-US" sz="4000" dirty="0" smtClean="0"/>
              <a:t>Include </a:t>
            </a:r>
            <a:r>
              <a:rPr lang="en-US" sz="4000" dirty="0"/>
              <a:t>screening and counseling about SSB consumption as part of routine medical </a:t>
            </a:r>
            <a:r>
              <a:rPr lang="en-US" sz="4000" dirty="0" smtClean="0"/>
              <a:t>care </a:t>
            </a:r>
          </a:p>
          <a:p>
            <a:r>
              <a:rPr lang="en-US" sz="4000" dirty="0" smtClean="0"/>
              <a:t>Expand </a:t>
            </a:r>
            <a:r>
              <a:rPr lang="en-US" sz="4000" dirty="0"/>
              <a:t>the knowledge and skills of medical care providers to conduct nutrition </a:t>
            </a:r>
            <a:r>
              <a:rPr lang="en-US" sz="4000" dirty="0" smtClean="0"/>
              <a:t>screening </a:t>
            </a:r>
            <a:r>
              <a:rPr lang="en-US" sz="4000" dirty="0"/>
              <a:t>and counseling regarding SSB consumption</a:t>
            </a:r>
          </a:p>
        </p:txBody>
      </p:sp>
    </p:spTree>
    <p:extLst>
      <p:ext uri="{BB962C8B-B14F-4D97-AF65-F5344CB8AC3E}">
        <p14:creationId xmlns:p14="http://schemas.microsoft.com/office/powerpoint/2010/main" val="27591431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policies</a:t>
            </a:r>
            <a:endParaRPr lang="en-US" dirty="0"/>
          </a:p>
        </p:txBody>
      </p:sp>
      <p:sp>
        <p:nvSpPr>
          <p:cNvPr id="3" name="Content Placeholder 2"/>
          <p:cNvSpPr>
            <a:spLocks noGrp="1"/>
          </p:cNvSpPr>
          <p:nvPr>
            <p:ph idx="1"/>
          </p:nvPr>
        </p:nvSpPr>
        <p:spPr>
          <a:xfrm>
            <a:off x="457200" y="1371600"/>
            <a:ext cx="8229600" cy="4754563"/>
          </a:xfrm>
        </p:spPr>
        <p:txBody>
          <a:bodyPr>
            <a:normAutofit fontScale="70000" lnSpcReduction="20000"/>
          </a:bodyPr>
          <a:lstStyle/>
          <a:p>
            <a:pPr marL="0" lvl="0" indent="0">
              <a:buNone/>
            </a:pPr>
            <a:r>
              <a:rPr lang="en-US" sz="3400" dirty="0"/>
              <a:t>All beverages served and sold in Burlingame facilities, including vending machines and city-sponsored meetings, much comply with this beverage standard.  </a:t>
            </a:r>
          </a:p>
          <a:p>
            <a:pPr lvl="0"/>
            <a:r>
              <a:rPr lang="en-US" dirty="0"/>
              <a:t>Water with no added sweeteners</a:t>
            </a:r>
          </a:p>
          <a:p>
            <a:pPr lvl="0"/>
            <a:r>
              <a:rPr lang="en-US" dirty="0"/>
              <a:t>Unflavored non-fat or 1% cow’s milk with no added sweeteners </a:t>
            </a:r>
          </a:p>
          <a:p>
            <a:pPr lvl="0"/>
            <a:r>
              <a:rPr lang="en-US" dirty="0"/>
              <a:t>Unflavored non-dairy milk alternatives with no added sweeteners</a:t>
            </a:r>
          </a:p>
          <a:p>
            <a:pPr lvl="1"/>
            <a:r>
              <a:rPr lang="en-US" dirty="0"/>
              <a:t>No more than 2.5 grams of fat per 8 fluid ounces </a:t>
            </a:r>
          </a:p>
          <a:p>
            <a:pPr lvl="0"/>
            <a:r>
              <a:rPr lang="en-US" dirty="0"/>
              <a:t>Fruit or vegetable-based juice drinks that have a maximum of 160 calories and 230 mg of sodium per container and no added sweeteners</a:t>
            </a:r>
          </a:p>
          <a:p>
            <a:pPr lvl="0"/>
            <a:r>
              <a:rPr lang="en-US" dirty="0"/>
              <a:t>100% fruit or vegetable juices with a maximum of 160 calories, 230 mg of sodium per container and no added sweeteners</a:t>
            </a:r>
          </a:p>
          <a:p>
            <a:pPr lvl="0"/>
            <a:r>
              <a:rPr lang="en-US" dirty="0"/>
              <a:t>Coffee and tea with no added sweeteners </a:t>
            </a:r>
          </a:p>
          <a:p>
            <a:pPr lvl="0"/>
            <a:r>
              <a:rPr lang="en-US" dirty="0"/>
              <a:t>Diet beverages with non-caloric sweeteners</a:t>
            </a:r>
          </a:p>
          <a:p>
            <a:pPr marL="0" indent="0">
              <a:buNone/>
            </a:pPr>
            <a:endParaRPr lang="en-US" dirty="0"/>
          </a:p>
        </p:txBody>
      </p:sp>
    </p:spTree>
    <p:extLst>
      <p:ext uri="{BB962C8B-B14F-4D97-AF65-F5344CB8AC3E}">
        <p14:creationId xmlns:p14="http://schemas.microsoft.com/office/powerpoint/2010/main" val="2513652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policies</a:t>
            </a:r>
            <a:endParaRPr lang="en-US" dirty="0"/>
          </a:p>
        </p:txBody>
      </p:sp>
      <p:sp>
        <p:nvSpPr>
          <p:cNvPr id="3" name="Content Placeholder 2"/>
          <p:cNvSpPr>
            <a:spLocks noGrp="1"/>
          </p:cNvSpPr>
          <p:nvPr>
            <p:ph idx="1"/>
          </p:nvPr>
        </p:nvSpPr>
        <p:spPr/>
        <p:txBody>
          <a:bodyPr>
            <a:normAutofit fontScale="92500" lnSpcReduction="20000"/>
          </a:bodyPr>
          <a:lstStyle/>
          <a:p>
            <a:pPr marL="0" lvl="0" indent="0">
              <a:buNone/>
            </a:pPr>
            <a:r>
              <a:rPr lang="en-US" dirty="0"/>
              <a:t>New York City created a comprehensive food procurement that outlines standards for any food purchased or served on government property, including schools and correctional facilities. </a:t>
            </a:r>
            <a:r>
              <a:rPr lang="en-US" dirty="0" smtClean="0"/>
              <a:t> For example:</a:t>
            </a:r>
          </a:p>
          <a:p>
            <a:r>
              <a:rPr lang="en-US" dirty="0" smtClean="0"/>
              <a:t>Restriction on </a:t>
            </a:r>
            <a:r>
              <a:rPr lang="en-US" dirty="0" err="1" smtClean="0"/>
              <a:t>transfat</a:t>
            </a:r>
            <a:r>
              <a:rPr lang="en-US" dirty="0" smtClean="0"/>
              <a:t> foods</a:t>
            </a:r>
          </a:p>
          <a:p>
            <a:r>
              <a:rPr lang="en-US" dirty="0" smtClean="0"/>
              <a:t>No food prepared by deep frying</a:t>
            </a:r>
          </a:p>
          <a:p>
            <a:r>
              <a:rPr lang="en-US" dirty="0" smtClean="0"/>
              <a:t>Must have 480 mg or less of sodium</a:t>
            </a:r>
          </a:p>
          <a:p>
            <a:r>
              <a:rPr lang="en-US" dirty="0" smtClean="0"/>
              <a:t>Require 100% fruit juice</a:t>
            </a:r>
          </a:p>
          <a:p>
            <a:r>
              <a:rPr lang="en-US" dirty="0" smtClean="0"/>
              <a:t>Milk be 1% or non-fat and ≤ 100 calories per 8oz</a:t>
            </a:r>
          </a:p>
          <a:p>
            <a:endParaRPr lang="en-US" dirty="0" smtClean="0"/>
          </a:p>
          <a:p>
            <a:endParaRPr lang="en-US" dirty="0"/>
          </a:p>
        </p:txBody>
      </p:sp>
    </p:spTree>
    <p:extLst>
      <p:ext uri="{BB962C8B-B14F-4D97-AF65-F5344CB8AC3E}">
        <p14:creationId xmlns:p14="http://schemas.microsoft.com/office/powerpoint/2010/main" val="40018384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You Contact?</a:t>
            </a:r>
            <a:endParaRPr lang="en-US" dirty="0"/>
          </a:p>
        </p:txBody>
      </p:sp>
      <p:sp>
        <p:nvSpPr>
          <p:cNvPr id="3" name="Content Placeholder 2"/>
          <p:cNvSpPr>
            <a:spLocks noGrp="1"/>
          </p:cNvSpPr>
          <p:nvPr>
            <p:ph idx="1"/>
          </p:nvPr>
        </p:nvSpPr>
        <p:spPr/>
        <p:txBody>
          <a:bodyPr/>
          <a:lstStyle/>
          <a:p>
            <a:pPr marL="0" indent="0">
              <a:buNone/>
            </a:pPr>
            <a:r>
              <a:rPr lang="en-US" dirty="0"/>
              <a:t>Adrian Bauman</a:t>
            </a:r>
          </a:p>
          <a:p>
            <a:pPr marL="0" indent="0">
              <a:buNone/>
            </a:pPr>
            <a:r>
              <a:rPr lang="en-US" dirty="0" err="1" smtClean="0"/>
              <a:t>Boden</a:t>
            </a:r>
            <a:r>
              <a:rPr lang="en-US" dirty="0" smtClean="0"/>
              <a:t> </a:t>
            </a:r>
            <a:r>
              <a:rPr lang="en-US" dirty="0"/>
              <a:t>Institute of Obesity, Nutrition and Exercise and Prevention Research Collaboration</a:t>
            </a:r>
          </a:p>
          <a:p>
            <a:pPr marL="0" indent="0">
              <a:buNone/>
            </a:pPr>
            <a:r>
              <a:rPr lang="en-US" dirty="0" smtClean="0"/>
              <a:t>University </a:t>
            </a:r>
            <a:r>
              <a:rPr lang="en-US" dirty="0"/>
              <a:t>of Sydney</a:t>
            </a:r>
          </a:p>
          <a:p>
            <a:pPr marL="0" indent="0">
              <a:buNone/>
            </a:pPr>
            <a:r>
              <a:rPr lang="en-US" dirty="0" smtClean="0"/>
              <a:t>Sydney</a:t>
            </a:r>
            <a:r>
              <a:rPr lang="en-US" dirty="0"/>
              <a:t>, Australia </a:t>
            </a:r>
          </a:p>
          <a:p>
            <a:pPr marL="0" indent="0">
              <a:buNone/>
            </a:pPr>
            <a:r>
              <a:rPr lang="en-US" dirty="0" smtClean="0"/>
              <a:t>Email</a:t>
            </a:r>
            <a:r>
              <a:rPr lang="en-US" dirty="0"/>
              <a:t>: </a:t>
            </a:r>
            <a:r>
              <a:rPr lang="en-US" dirty="0">
                <a:sym typeface="Webdings"/>
              </a:rPr>
              <a:t></a:t>
            </a:r>
            <a:r>
              <a:rPr lang="en-US" dirty="0"/>
              <a:t> </a:t>
            </a:r>
            <a:r>
              <a:rPr lang="en-US" u="sng" dirty="0">
                <a:hlinkClick r:id="rId2"/>
              </a:rPr>
              <a:t>adrian.bauman@sydney.edu.au</a:t>
            </a:r>
            <a:r>
              <a:rPr lang="en-US" dirty="0"/>
              <a:t> </a:t>
            </a:r>
          </a:p>
          <a:p>
            <a:pPr marL="0" indent="0">
              <a:buNone/>
            </a:pPr>
            <a:endParaRPr lang="en-US" dirty="0"/>
          </a:p>
        </p:txBody>
      </p:sp>
    </p:spTree>
    <p:extLst>
      <p:ext uri="{BB962C8B-B14F-4D97-AF65-F5344CB8AC3E}">
        <p14:creationId xmlns:p14="http://schemas.microsoft.com/office/powerpoint/2010/main" val="15999935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Natural Sugars VS Added Sugars</a:t>
            </a:r>
            <a:endParaRPr lang="en-US" b="1" dirty="0"/>
          </a:p>
        </p:txBody>
      </p:sp>
      <p:sp>
        <p:nvSpPr>
          <p:cNvPr id="3" name="Content Placeholder 2"/>
          <p:cNvSpPr>
            <a:spLocks noGrp="1"/>
          </p:cNvSpPr>
          <p:nvPr>
            <p:ph idx="1"/>
          </p:nvPr>
        </p:nvSpPr>
        <p:spPr/>
        <p:txBody>
          <a:bodyPr numCol="2">
            <a:normAutofit/>
          </a:bodyPr>
          <a:lstStyle/>
          <a:p>
            <a:r>
              <a:rPr lang="en-US" dirty="0" smtClean="0"/>
              <a:t>Natural sugars</a:t>
            </a:r>
          </a:p>
          <a:p>
            <a:pPr lvl="1"/>
            <a:r>
              <a:rPr lang="en-US" dirty="0" smtClean="0"/>
              <a:t>Fruits</a:t>
            </a:r>
          </a:p>
          <a:p>
            <a:pPr lvl="2"/>
            <a:r>
              <a:rPr lang="en-US" dirty="0" smtClean="0"/>
              <a:t>Apples</a:t>
            </a:r>
          </a:p>
          <a:p>
            <a:pPr lvl="2"/>
            <a:r>
              <a:rPr lang="en-US" dirty="0" smtClean="0"/>
              <a:t>Bananas</a:t>
            </a:r>
          </a:p>
          <a:p>
            <a:pPr lvl="2"/>
            <a:r>
              <a:rPr lang="en-US" dirty="0" smtClean="0"/>
              <a:t>Mango</a:t>
            </a:r>
          </a:p>
          <a:p>
            <a:pPr marL="914400" lvl="2" indent="0">
              <a:buNone/>
            </a:pPr>
            <a:endParaRPr lang="en-US" dirty="0" smtClean="0"/>
          </a:p>
          <a:p>
            <a:pPr lvl="1"/>
            <a:endParaRPr lang="en-US" dirty="0"/>
          </a:p>
          <a:p>
            <a:pPr lvl="1"/>
            <a:endParaRPr lang="en-US" dirty="0" smtClean="0"/>
          </a:p>
          <a:p>
            <a:pPr lvl="1"/>
            <a:endParaRPr lang="en-US" dirty="0"/>
          </a:p>
          <a:p>
            <a:r>
              <a:rPr lang="en-US" dirty="0" smtClean="0"/>
              <a:t>Added sugars</a:t>
            </a:r>
          </a:p>
          <a:p>
            <a:pPr lvl="1"/>
            <a:r>
              <a:rPr lang="en-US" dirty="0" smtClean="0"/>
              <a:t>soft drinks</a:t>
            </a:r>
          </a:p>
          <a:p>
            <a:pPr lvl="1"/>
            <a:r>
              <a:rPr lang="en-US" dirty="0" smtClean="0"/>
              <a:t>candy</a:t>
            </a:r>
          </a:p>
          <a:p>
            <a:pPr lvl="1"/>
            <a:r>
              <a:rPr lang="en-US" dirty="0" smtClean="0"/>
              <a:t>fruit drinks</a:t>
            </a:r>
          </a:p>
          <a:p>
            <a:pPr lvl="1"/>
            <a:r>
              <a:rPr lang="en-US" dirty="0" smtClean="0"/>
              <a:t>pastries</a:t>
            </a:r>
          </a:p>
          <a:p>
            <a:endParaRPr lang="en-US" dirty="0"/>
          </a:p>
        </p:txBody>
      </p:sp>
      <p:pic>
        <p:nvPicPr>
          <p:cNvPr id="3074" name="Picture 2" descr="http://www.michelsbakery.com/images/pastries_phot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95800" y="4590607"/>
            <a:ext cx="1981200" cy="20624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encrypted-tbn3.gstatic.com/images?q=tbn:ANd9GcTGnRWp5rJ4xmfxYhOBIVdoDa89m474zkrHM5w9KLwtW3dmmdmtmQ"/>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029200"/>
            <a:ext cx="2314759" cy="154036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unfailingwaters.com/wp-content/uploads/2013/07/fruit_stand.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4800" y="4114800"/>
            <a:ext cx="4018193" cy="253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1387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Added Sugars Links to</a:t>
            </a:r>
            <a:br>
              <a:rPr lang="en-US" b="1" dirty="0" smtClean="0"/>
            </a:br>
            <a:r>
              <a:rPr lang="en-US" b="1" dirty="0" smtClean="0">
                <a:sym typeface="Wingdings" panose="05000000000000000000" pitchFamily="2" charset="2"/>
              </a:rPr>
              <a:t> Obesity &amp; Diabetes</a:t>
            </a:r>
            <a:endParaRPr lang="en-US" b="1" dirty="0"/>
          </a:p>
        </p:txBody>
      </p:sp>
      <p:sp>
        <p:nvSpPr>
          <p:cNvPr id="3" name="Content Placeholder 2"/>
          <p:cNvSpPr>
            <a:spLocks noGrp="1"/>
          </p:cNvSpPr>
          <p:nvPr>
            <p:ph idx="1"/>
          </p:nvPr>
        </p:nvSpPr>
        <p:spPr>
          <a:xfrm>
            <a:off x="457200" y="1905000"/>
            <a:ext cx="8229600" cy="4221163"/>
          </a:xfrm>
        </p:spPr>
        <p:txBody>
          <a:bodyPr>
            <a:normAutofit/>
          </a:bodyPr>
          <a:lstStyle/>
          <a:p>
            <a:pPr marL="0" indent="0">
              <a:buNone/>
            </a:pPr>
            <a:r>
              <a:rPr lang="en-US" dirty="0" smtClean="0"/>
              <a:t>				</a:t>
            </a:r>
            <a:r>
              <a:rPr lang="en-US" dirty="0">
                <a:sym typeface="Wingdings" panose="05000000000000000000" pitchFamily="2" charset="2"/>
              </a:rPr>
              <a:t> </a:t>
            </a:r>
            <a:r>
              <a:rPr lang="en-US" dirty="0" smtClean="0">
                <a:sym typeface="Wingdings" panose="05000000000000000000" pitchFamily="2" charset="2"/>
              </a:rPr>
              <a:t> </a:t>
            </a:r>
            <a:endParaRPr lang="en-US" dirty="0" smtClean="0"/>
          </a:p>
          <a:p>
            <a:pPr marL="0" indent="0">
              <a:buNone/>
            </a:pPr>
            <a:endParaRPr lang="en-US" dirty="0" smtClean="0"/>
          </a:p>
          <a:p>
            <a:endParaRPr lang="en-US" dirty="0"/>
          </a:p>
        </p:txBody>
      </p:sp>
      <p:pic>
        <p:nvPicPr>
          <p:cNvPr id="5122" name="Picture 2" descr="http://kansasgrains.files.wordpress.com/2012/03/aisl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76800" y="3483864"/>
            <a:ext cx="3898537" cy="29809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S4czXkF5lKwXnwWUN933w-GG1rFyeu-MjV89PoBRR5r0-Rc_gv"/>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0999" y="3505200"/>
            <a:ext cx="4249561" cy="3019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9178" y="1752600"/>
            <a:ext cx="4131381" cy="1384995"/>
          </a:xfrm>
          <a:prstGeom prst="rect">
            <a:avLst/>
          </a:prstGeom>
          <a:noFill/>
        </p:spPr>
        <p:txBody>
          <a:bodyPr wrap="square" rtlCol="0">
            <a:spAutoFit/>
          </a:bodyPr>
          <a:lstStyle/>
          <a:p>
            <a:r>
              <a:rPr lang="en-US" sz="2800" dirty="0"/>
              <a:t>Grocery stores are filled with products containing added sugar</a:t>
            </a:r>
          </a:p>
        </p:txBody>
      </p:sp>
      <p:sp>
        <p:nvSpPr>
          <p:cNvPr id="6" name="TextBox 5"/>
          <p:cNvSpPr txBox="1"/>
          <p:nvPr/>
        </p:nvSpPr>
        <p:spPr>
          <a:xfrm>
            <a:off x="4876800" y="1816894"/>
            <a:ext cx="3898537" cy="1231106"/>
          </a:xfrm>
          <a:prstGeom prst="rect">
            <a:avLst/>
          </a:prstGeom>
          <a:noFill/>
        </p:spPr>
        <p:txBody>
          <a:bodyPr wrap="square" rtlCol="0">
            <a:spAutoFit/>
          </a:bodyPr>
          <a:lstStyle/>
          <a:p>
            <a:r>
              <a:rPr lang="en-US" sz="2800" dirty="0" smtClean="0"/>
              <a:t>Consumption </a:t>
            </a:r>
            <a:r>
              <a:rPr lang="en-US" sz="2800" dirty="0"/>
              <a:t>of added sugars is on the rise</a:t>
            </a:r>
          </a:p>
          <a:p>
            <a:endParaRPr lang="en-US" dirty="0"/>
          </a:p>
        </p:txBody>
      </p:sp>
    </p:spTree>
    <p:extLst>
      <p:ext uri="{BB962C8B-B14F-4D97-AF65-F5344CB8AC3E}">
        <p14:creationId xmlns:p14="http://schemas.microsoft.com/office/powerpoint/2010/main" val="40004956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sugar do you need?</a:t>
            </a:r>
            <a:endParaRPr lang="en-US" dirty="0"/>
          </a:p>
        </p:txBody>
      </p:sp>
      <p:sp>
        <p:nvSpPr>
          <p:cNvPr id="3" name="Content Placeholder 2"/>
          <p:cNvSpPr>
            <a:spLocks noGrp="1"/>
          </p:cNvSpPr>
          <p:nvPr>
            <p:ph idx="1"/>
          </p:nvPr>
        </p:nvSpPr>
        <p:spPr/>
        <p:txBody>
          <a:bodyPr numCol="2" spcCol="457200">
            <a:normAutofit lnSpcReduction="10000"/>
          </a:bodyPr>
          <a:lstStyle/>
          <a:p>
            <a:pPr marL="0" lvl="0" indent="0">
              <a:buNone/>
            </a:pPr>
            <a:r>
              <a:rPr lang="en-US" b="1" dirty="0" smtClean="0"/>
              <a:t>Women</a:t>
            </a:r>
            <a:r>
              <a:rPr lang="en-US" dirty="0" smtClean="0"/>
              <a:t>: 6 </a:t>
            </a:r>
            <a:r>
              <a:rPr lang="en-US" dirty="0"/>
              <a:t>teaspoons of </a:t>
            </a:r>
            <a:r>
              <a:rPr lang="en-US" dirty="0" smtClean="0"/>
              <a:t>sugar </a:t>
            </a:r>
            <a:r>
              <a:rPr lang="en-US" dirty="0"/>
              <a:t>or 24 </a:t>
            </a:r>
            <a:r>
              <a:rPr lang="en-US" dirty="0" smtClean="0"/>
              <a:t>grams</a:t>
            </a:r>
          </a:p>
          <a:p>
            <a:pPr marL="0" lvl="0" indent="0">
              <a:buNone/>
            </a:pPr>
            <a:endParaRPr lang="en-US" dirty="0" smtClean="0"/>
          </a:p>
          <a:p>
            <a:pPr marL="0" lvl="0" indent="0">
              <a:buNone/>
            </a:pPr>
            <a:endParaRPr lang="en-US" dirty="0" smtClean="0"/>
          </a:p>
          <a:p>
            <a:pPr marL="0" lvl="0" indent="0">
              <a:buNone/>
            </a:pPr>
            <a:endParaRPr lang="en-US" dirty="0"/>
          </a:p>
          <a:p>
            <a:pPr marL="0" lvl="0" indent="0">
              <a:buNone/>
            </a:pPr>
            <a:endParaRPr lang="en-US" dirty="0" smtClean="0"/>
          </a:p>
          <a:p>
            <a:pPr marL="0" lvl="0" indent="0">
              <a:buNone/>
            </a:pPr>
            <a:endParaRPr lang="en-US" dirty="0" smtClean="0"/>
          </a:p>
          <a:p>
            <a:pPr marL="0" lvl="0" indent="0">
              <a:buNone/>
            </a:pPr>
            <a:endParaRPr lang="en-US" b="1" smtClean="0"/>
          </a:p>
          <a:p>
            <a:pPr marL="0" lvl="0" indent="0">
              <a:buNone/>
            </a:pPr>
            <a:r>
              <a:rPr lang="en-US" b="1" smtClean="0"/>
              <a:t>Men</a:t>
            </a:r>
            <a:r>
              <a:rPr lang="en-US" dirty="0" smtClean="0"/>
              <a:t>: 9 teaspoons of sugar or </a:t>
            </a:r>
            <a:r>
              <a:rPr lang="en-US" dirty="0"/>
              <a:t>36 </a:t>
            </a:r>
            <a:r>
              <a:rPr lang="en-US" dirty="0" smtClean="0"/>
              <a:t>gram</a:t>
            </a:r>
          </a:p>
          <a:p>
            <a:pPr marL="0" lvl="0" indent="0">
              <a:buNone/>
            </a:pPr>
            <a:endParaRPr lang="en-US" dirty="0"/>
          </a:p>
          <a:p>
            <a:pPr marL="0" indent="0">
              <a:buNone/>
            </a:pPr>
            <a:endParaRPr lang="en-US"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2663949"/>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334799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03111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467507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25780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601019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2595601"/>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192546"/>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3875668"/>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451962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102350"/>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5854745"/>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4420337"/>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376723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3824" y="5272022"/>
            <a:ext cx="1905000" cy="752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787366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http://www.bubblews.com/assets/images/news/898668677_138175407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20961947">
            <a:off x="7305787" y="4882895"/>
            <a:ext cx="1731804" cy="12442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Examples of Sugar Content in Products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8153638"/>
              </p:ext>
            </p:extLst>
          </p:nvPr>
        </p:nvGraphicFramePr>
        <p:xfrm>
          <a:off x="228600" y="1447800"/>
          <a:ext cx="7010400" cy="5240274"/>
        </p:xfrm>
        <a:graphic>
          <a:graphicData uri="http://schemas.openxmlformats.org/drawingml/2006/table">
            <a:tbl>
              <a:tblPr firstRow="1" firstCol="1" bandRow="1">
                <a:tableStyleId>{5C22544A-7EE6-4342-B048-85BDC9FD1C3A}</a:tableStyleId>
              </a:tblPr>
              <a:tblGrid>
                <a:gridCol w="4416552"/>
                <a:gridCol w="2593848"/>
              </a:tblGrid>
              <a:tr h="762000">
                <a:tc>
                  <a:txBody>
                    <a:bodyPr/>
                    <a:lstStyle/>
                    <a:p>
                      <a:pPr marL="0" marR="0" algn="ctr">
                        <a:lnSpc>
                          <a:spcPct val="115000"/>
                        </a:lnSpc>
                        <a:spcBef>
                          <a:spcPts val="0"/>
                        </a:spcBef>
                        <a:spcAft>
                          <a:spcPts val="0"/>
                        </a:spcAft>
                      </a:pPr>
                      <a:r>
                        <a:rPr lang="en-US" sz="2300" b="1" dirty="0">
                          <a:effectLst/>
                        </a:rPr>
                        <a:t>Serving size</a:t>
                      </a:r>
                    </a:p>
                    <a:p>
                      <a:pPr marL="0" marR="0" algn="ctr">
                        <a:lnSpc>
                          <a:spcPct val="115000"/>
                        </a:lnSpc>
                        <a:spcBef>
                          <a:spcPts val="0"/>
                        </a:spcBef>
                        <a:spcAft>
                          <a:spcPts val="0"/>
                        </a:spcAft>
                      </a:pPr>
                      <a:r>
                        <a:rPr lang="en-US" sz="2300" b="1" dirty="0">
                          <a:effectLst/>
                        </a:rPr>
                        <a:t>(Examples of common foods)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Estimated Sugar Content (grams)</a:t>
                      </a:r>
                      <a:endParaRPr lang="en-US" sz="2300" b="1"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teaspoon of sugar</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Coca Cola (12 oz)</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39g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can RedBull Energy Drink (8.3 oz)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27g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orange juice</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8 oz Nesquik chocolate milk</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29g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coffee with sugar </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6-8g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½ cup fruit cocktail (in a can)</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23g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small papaya </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12g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medium sized banana</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14g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a:effectLst/>
                        </a:rPr>
                        <a:t>1 cup of breadfruit</a:t>
                      </a:r>
                      <a:endParaRPr lang="en-US" sz="2300" b="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r h="349250">
                <a:tc>
                  <a:txBody>
                    <a:bodyPr/>
                    <a:lstStyle/>
                    <a:p>
                      <a:pPr marL="0" marR="0">
                        <a:lnSpc>
                          <a:spcPct val="115000"/>
                        </a:lnSpc>
                        <a:spcBef>
                          <a:spcPts val="0"/>
                        </a:spcBef>
                        <a:spcAft>
                          <a:spcPts val="0"/>
                        </a:spcAft>
                      </a:pPr>
                      <a:r>
                        <a:rPr lang="en-US" sz="2300" b="0" dirty="0">
                          <a:effectLst/>
                        </a:rPr>
                        <a:t>1 Hershey’s milk chocolate bar</a:t>
                      </a:r>
                      <a:endParaRPr lang="en-US" sz="2300" b="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0" dirty="0">
                          <a:effectLst/>
                        </a:rPr>
                        <a:t>24g</a:t>
                      </a:r>
                      <a:endParaRPr lang="en-US" sz="2300" b="0" dirty="0">
                        <a:effectLst/>
                        <a:latin typeface="Calibri"/>
                        <a:ea typeface="Calibri"/>
                        <a:cs typeface="Times New Roman"/>
                      </a:endParaRPr>
                    </a:p>
                  </a:txBody>
                  <a:tcPr marL="68580" marR="68580" marT="0" marB="0"/>
                </a:tc>
              </a:tr>
            </a:tbl>
          </a:graphicData>
        </a:graphic>
      </p:graphicFrame>
      <p:pic>
        <p:nvPicPr>
          <p:cNvPr id="1026" name="Picture 2" descr="https://encrypted-tbn2.gstatic.com/images?q=tbn:ANd9GcTkIJcB8t73RjLN1Q1vrNs4OGVvkZ547ZcMjo311QdhEHVaPJ3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96103" y="1219200"/>
            <a:ext cx="1595497"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1.bp.blogspot.com/-i-xpy7bMEwc/UTn6tkk-LrI/AAAAAAAASdY/0KRBzev7IDE/s1600/hersheyba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43800" y="6032911"/>
            <a:ext cx="1447800" cy="7882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Q8zALMhnsK3cjcr1q6KSJtv9NhN4Up4HNRzYCGt9PW6aDkr90Q"/>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806740">
            <a:off x="8294945" y="3257819"/>
            <a:ext cx="854196" cy="171414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77708">
            <a:off x="7307442" y="2847113"/>
            <a:ext cx="1227857" cy="1158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7246687" y="4044656"/>
            <a:ext cx="1042670" cy="945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833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p:txBody>
          <a:bodyPr/>
          <a:lstStyle/>
          <a:p>
            <a:r>
              <a:rPr lang="en-US" dirty="0" smtClean="0"/>
              <a:t>Studies have linked sugar intake to diabetes, cancer and heart disease</a:t>
            </a:r>
          </a:p>
          <a:p>
            <a:r>
              <a:rPr lang="en-US" dirty="0" smtClean="0"/>
              <a:t>Reducing intake of sugar is recommended to weight management</a:t>
            </a:r>
          </a:p>
        </p:txBody>
      </p:sp>
      <p:sp>
        <p:nvSpPr>
          <p:cNvPr id="4" name="AutoShape 2"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TEhUUExQVFRUXFxYUFxYXFxgYFxoVFxgXFhgVGBcYHCggHB0lHBUYITEhJSorLi4uFx8zODMsNygtLisBCgoKDg0OGhAQGywkHyQsLCwsLC0uLCwsLC4sLCwsLCwsLCwsLCwsLCwsLCwsLCwsLCwsLCwsLCwsLCwsLCwsLP/AABEIAOQA3QMBIgACEQEDEQH/xAAcAAABBAMBAAAAAAAAAAAAAAAFAgMEBgABBwj/xABKEAACAQIDBAYHBAcGBQMFAAABAgMAEQQSIQUxQVEGEyJhcYEHMkJScpGhI2KxwRQzgpLC0fAkQ3Oi4fEVNFOy0oOzwwglY2ST/8QAGQEAAwEBAQAAAAAAAAAAAAAAAAEDAgQF/8QAKREAAgIBBAEDAwUBAAAAAAAAAAECEQMSITFBYQRR8CJxwRMygZHxI//aAAwDAQACEQMRAD8A6ns7TCxcuqT6qK8qbZxPWYieQm+eaV7/ABOxr0/icT1eAD+7AG/djzflXlSJSbAAkmwA4knS3zoAvfow2SGZ8Sw9TsJf3iLs3iAQPM1e8Q2tRNg7M/RsNHDvYC7kcZG1byBNvKpjREVwZZ6pHp4YaYpEYitqKWy1i1FlhN6XGNa2Fp+FKEBNwsfdU2U6WqNCbHSn5W31vok3uc49L2Py4eOEHWR8x+FB/wCTD5VycVZfSHtPr8a9jdY/shyupOb/ADE/Kq2BXdijUUefllqmzAK3WwK3aqExBFapZFaIoAQauvo5x2skJ4jOvlo35VSyKl7IxphmSQeywv3qdGHyvWZx1Ropilpkmdw2W+lqIE3oJgJtdOP+9FFfXWvOPUYsmnFrSinVXSssQkjjSbU5kvSQKANrVH9K+yR1ceIUaqerc81a5UnwbT9qr1kJ3VC2zs39Iglgb21IU8nGqn5gVXHLS0SyR1RaOEA16O9DmJzbLhvrlzp5K7AfQV5xZSCQdCCQR3jQiu7egrEXwEi+7O48iqN/Ea9A80PdM58mxpD/APqEfvR5P4q5D6Puj+f+1SC6qbRA7i43v+zuHf4V0v0nYjJsU/eihT95o6D7IVcNs/D5zc9UpAHvP27DnqxqWZtR2Oj00FKe5LTHojolrs5t9CSfkDUmeQUG2RhiZDNILORZV9xe/wC8fpRlI++uFne1TGstaC0u+tOKtZodmlSn41psi1NmS1NIXIRhGu+o23Mb1MMkm/IjPb4VJ/KpGCW4vVV9J2O6vBSC+shWJfM3b/Kp+dViraRKbpM4nI5YljvJJPidTWBa0opwV3nmmAVut1lAGiK1alVlADTLSLU8abIoA6p0RxefDxNxAynxXT+VXOIXArmXo3xXZkjPBg48GFj/ANo+ddHwz9muDJGpM9TFLVBMmotSctD4Hoim6ptGmNEa0lhTr0znrNAKjnykX3UJn2+sjumUo6Egg9x0PmLEdxow6qQPG1BdubHDMkqW61dO5190944Hvt4aQRqyldOejXZbFxDvmUbtf70fmPPnVq9Acw6nFLykQ/NLfw0deBJsHMqjVopFcMLFSVbQiqR6FMQQMUP8A/MSj8q7cLbjucPqYpT2LR6XZbbIhG/N+jj6ZrD92mdgbDlhw8SzOZJEUWDWtGtv1a+A0uddOAp30pYtYsHs52F1XEYV2HNUR2I+lEdp4+NFEiEOHF0IN8wbUEeNxWc/FGvS/uA21MYsRUDV3IAXjc/19KnwKwUA6k6k9/8AKoGB2eSTNJrKbj4AfZHfzP5UQwuMUEJ7Rvby31x+EdzHRHTkYvwpuWQ60vAzqSQTa1h5nWw8rHzppGGxbpWo4LmnWYE2HCpuCjoS3DVSMhg05VyT0wY8l4oQdBmc+Pqj+L5113bO0EhiZmIAUEk7tBXnLpHtQ4rEPLwOi/CN3866cUd79jmzS+n7g1BSxWAUquo4zVqy1brKAMrRFbrVACSKbYU7aksKADPQvFZMQBwYEfLX8Aa65gwSK4Xhpijq671II/lXY+iW1lkQG+hFx3dx7wdK5s8ezt9NPZxLDFFUuIVkJXfWLML3rmZ03aH2huKjiC+lSsZtBFiZt2VS3dprqeFDEmLG67r0pKjMbYrEYBipFyBvBG8EagjvFRtnY8hSsovMvqruD8mHdz5bqkY3aLIyo3qvubk3FT+I86ibXWOyILmW+cFd6D3ye/3ePlSNLfkb2jgGmjkiEjpJIuRnTv4N907rb7Gqd6MZDBJi0eyspiRhyZDMpHzq87P2umHVpMYQirrnAJDH3QN+Y20Fcs2HtHPNiZbW61+styzPI1v81dnp+Dk9X+5F69NLf2HAj7yn5Q/61D9GmxQMMJ7ZndnAueyiqctlG4Em5NSfTV/yez/P/wBpKr3o86ax4SNoMRm6ssXjdRfKx9ZSBrY2vcd9VyJuJHDJRlbLvtNxEpkvlO499udDOj8DNmxD6M/6tTwj4ebb/C3fTcC/prGdr9Re8atpn19bKdcvjv8ADeQkkKA5tw3HlXBLbZHprdCNt7YWGIltDu/0AoR0MWZ3eebsq2kaHfw7R5aAU5hMH17CeX1f7tTy98jmeHdVgTDAgZTa261O6VCcbZJghJN9aMLII1uxoXg3dfW1HPcaoHpJ6Ytrh4jYkdojgp4DvNaxx1Mnlelbgr0j9LziHMMR+zU9oj2mHAdw+pqlIKTGlTcFgpJWyxoztyUXt48B512pKKPOlJzZHFbAq47H9H80pHWSxwjjvdv8ul/M1bYugmyMPb9JxbytxVTbxHZ/0NGtdD/Tl2chtWsw5iu6bOw2xl0h2dLP944d5f8AM+lWPCR4K112aEHIx4ZSO6xkBHypppmZRa5PNArK9Cba/wCGqD1uymYW1dMPGwF+GeImx86qU+y9hSjsifDt3kgX5ds0OSQ4wbOUVoirpjOhiHWKVwOBZQy/NdR9aB47o1iI9cnWL70faHmvrD5VlZIvs1LDOKugIy0T6PbcbDPxKE9ocu8d9D6Sy1pq1TMRk07R2/ZW1BIgZTcEaEcqlyEk6Vxzo1t9sM4DXMZOo937w/MV1jC7WDIClmuBa24+dcWTHpZ6WHIpryElxACMrW7SlbHvFvzqnbC21Nh2EEujL2Qx9VwNxB524VYUheRrvw4Dd/rSdo7PjYZXt+Y778COdYT2o3STslSOkkbdYbqRqSbeFuRvutQ/ZbGJskvt+pKR63c3JgOHHh3I2Xhz1ixSm4GqNwYczwzCrdhtl9dYZQV00tw8efKkkzTaiCOmGFjj2XimfVTGFW+t5Cw6sjvzWPkeVcf6PHWT9j+KjXpH2/LLiHwvWBsPh5GWNVFgSNCzH2mF2W/cedB+ji3Mngn8dd2OOlHl5Z6pWdD9NX/KbP8AP/2krkrrpXW/TWP7Hs/+v7pP5VyUVQmd86KY6DF4SN4suZUVJE4oygDLbgNNDxFqg7Vw3WSLBuzEkjjkXUjwO7zri2FxUkTZ4pHjb3kYqbcjbeO6iOx+k08OLTEu7zMLqwdic0baMoJ3c/EVCWG+Drx+p08o7OuywRuBbw3W4DkO6mXiEJFzbNw8PyqbsTpDhcUgeGRSbXMZIWQdzKfx3d9VrpZ0hgw7M0kgeU6BFsxVeCgblHed9SUemi6n3exL6QbeWOJjewA1NcWZXxM5KqzO7EhQLn+gONGy+I2nLlXsRqQT7qjmx9puQ/3roOxNixYVerhTNKy5jewZlH95I50jiHM6cgTVV9G3ZCf/AF8RRWdjdB1QZ8UwNhcoGsgH334+Vh3mrZhcLoqQxhVOqjKVUjmqAZm+I2GvrUXw+zBbrZXUKvaMrC0a8upRt7cpHBY+yFBvSJNtHVcIoiUntTSjNK/G4Q7t97ub67tdRYpT3kZeaOPaCGJdghADiZSikE2vlWw5hSB3WLG96yDGYGIDqoZJdwuiZUJY2ADHKu/S+tR8PgGk7UoZ5DcFpCSb80v6txqLAWFuNTjgcyHMSTb4e0vHjuIHzqyxxRCWWcuxGOxxkyiPDLFvHbluxIBOrIL8OdCsZsp2Zb5QzXP6yVwAtiR2jpv4VYYsMtg4AI7LcTpdSePuk1JxUIEkQyrZjLw17KZtDVKRLUyo4zBShtAgBBICSSgALwCtfnxqXgpUzZZ0lYWUkqIpLA31AjCEA2PAnSrBi8GuexVdAp3a21J+gqAmAUliAQbhTY3vYDge8n5UnFDUmAMbDg1l7DlQTfOiujj/ABIwFe27tASd9qmy7NmjUSdmWM2KyggAjmJkGX99U8amSbMDA+rICc1mHLlfcNN48aZ2ViMThdUe2rEwy3aPKTcKG9ZTbebkXvpUpYosvDPKIE2lsKDEkh0Ky2vuCTAe9bdIveMw7xVE270alw92/WRf9RRu+NfZ8d3fXbMO2Gxdowgw8x7Qge4jZuLwutijfejsRxU7qHY7DtExEoaw3uQC6jd9qBpIh/6qj4hep1KHBRuGTnZ/OTg7pV69HW0lI6pzqpuAeK93gb/On+lXQcgGXDLrbMYV1BU654TxH3flyqhRuysHQlWBuCNCDW3U4k1qxSO/T4pFXyqPDs4NZ/Wvrf8AlVJ6PdPI2ATFjI27rALqfiG9fLTwq/7IjBAfDyxyRNvGdbLzKm+nhUNOnlHXrUlsxH/DjZslgVVnW47IZQSCe47j41R9oelvEPh+qghTDkizSBi7WO/ICAFPfr+dWP0gdM4IMO+Gw0iyYiUFHdTmEaHRu0NMxFwAN17ndXGRVcWPtnPmyt7JiqtXQSAsZrAmwi3f+pVVroXoihzHFdwg/wDmqxzh/wBNCf2DAtbcyC/jCf8Ax+lcgrtHpmT/AO14Q8pIfrDIK4uBQBqtEUoitWoAakjvU7YWw2xMgRdANXfgq8zzJ3AcfnTeEwryuscalndgqqOLHQCuw9FtgJDGQo6xIyAbb8RimsFUfcubDkovvY1mTrjk3CKe74QrY2yVgVIoVXMVzgP6qpxxM54jTRfaItooo91UcEeeQM3WNdEa3XYiQbpZeSj2U9VRbjoH4skCPJKc9mBkKgXxGJ3CNBwjQ9lR3E8NR+FDzO0s/rtcWuLZRqI4h7oB1508eNcseXK+EMY5ZZSJJmUhdbbo4hzQe01t7HU79BoXosOE7QF+bHfbXUcBa9+76UQk0Fja3s/+J7+//c72Zs5gcrD7O113br26sjfpwPLla5q2c6IowpWVWtZZSImPDOATGT3HVL8ygorDstgx1FjY+e4jwIHzqL0kxwhjiiVFcysVUOTlAhQzFiQb37C2PM34awG6aZgzRRhgrQIYteuYzpmDqB7KsbHQ3AY6Wsc7G6DuB2TlTKxJtdQR7t2C8PdIv4U9i8MOtgPZAVpLgnUho2TQcdSKY6MY/ETI5xEKQlWChVk6zW12uQLCxIFuYNQNtMS+LPFI4CndZg9x50pS0ophw/qSr5yl+QxiNnKWLai9gfDl8tPOh8WynCWzDMc5JGnadixI8L2HhR0G6g8wD8wDQDpPt44bIEQO7LNJYkgZIYzI2oG89lRyvfW1qdkqIm1MBfJDYEMCWA4Qx2zC3uklUtxzHlSZ0ucpAYb2vrodw8d/1peH2rNJi06vDr1EiR2naWzmPqxNpFbcDKBcaXIF70Sx2EIDNGt2JGnC50ueQA18Ad9IZXMVsxZFKjUXBYG+ZeRU8G037x42NP4ba2XLDjGLR3+yxOgkiO4CU7rbhmtY3sw5kFh6tQupc+RLHex5fgBYDgKjbRwoYa5cxFiLAB9DpY+emvGnSapitp2jJtndTdCOxq9kFwo4zwDeF3Z4uG8d9A6edDs2fEQgdao6yVF1WWPf+kRW9ob2A3+tvDXuPR7HsmXCzkqpb+zSXzNDJwiYneLbuBBK3OhYoICOxbqyH7I/6M+/Kp/6Um8X3E27hFxcXa/0vGSlGn/nzs83lb0nqxV19IXRwQSdfEuWKRiHQbop97IOSNqy8u0OAqn2rad7k2qdM0Bat1sCspiMtXW/QNgc64xvvQr8hIfzrkhNdy/+nqK2GxT851X92NT/AB0APelrC5tjRN7n6M/zGQ/99cJr1FtjZP6VszqOMmHVAeT5AUP7wFeX2QgkMLMCQRxBBsR86AE1qlWpUELOyqouzEKo5sxCgfMigC9ejjZBIM9u3ITBB3X0lk+RyA978q6sIxGqxx6BCYoz/wDkt9viP2QSg+8TwIoP0X2eIVJj1ECLh4fvTN2cxtxLMWPx1J25JkQohNyRhYjx0uZZL8ywf9wGsLd2Vf0qvbf+fn5II/tMwYaQQXSJeBto0h7zuB5Dv1KGMSdlhY7wBvBHtIw4i+/fuvv0Zw2DyIqRkLl7rgnkePyINEtnLmazoQV15qTzDgb9eNj3Vfwc3O4/gIGUmOVc2l1lA7LgcGX2JBfduO8cQCCrVN6ZYhxM9iR1WGSWO3CQ4lAWHfZbeBI41WcWzJK36UZYs36ccUyhlLQI8E0RjbQNocikHs5wO6k2aSOgdItkPNJhHQAiKVzIpNrxyRNGxHgSNOV6rw6JzriIZI7JJEI1WdcuQxdVIJUkX1mbrGABt6tt2tWfors4QYZEAYE/aMGcuys/ayFjqcoIXyovWTQF6EYaaPCxxTxlHRcrXZWLyZnaSS6k3Vrgi9jfN3U5jcLFK2YSgCULG4se0EZSLHh6wFzp2hRi1wRzBHzoIuyX7NwPZUi+4KYe159U3+WsT44L4KTu6Csc4cdm9uGlgRYEFb7xrvqudMdkSymN4VzsqYiErcDSeIoGueAcLfuudaN7KiZYwrAgjSxINhwAI3i3PWpbmtLgjNJSaRVNk7KngxViM8X6NhoEkzDKgi/WqVJDXY6iwN9L7qs2WlgVUOmjMZQlyFTCYqccLSplyP4rbT4jTEWbGqAubIXbRQFHaNzoL8BfeToKBz4Mo2eQgvbS18qg+xGN/nvY+QDOxsTJ+lucqXlXDsw7dwpiLsw0tfdfvZaO7UjFs5UkjQWBY68AB+PzoEVba2BEyG4I5gGx7jcbiN4troPCpOxscZ4W63WaACKcjfJAdY5wR7S+tcbiHp8o5OY9ke6NSfiO7yXxuaGRyDC4qOUCyMerkFtCrnebaaNY3PAmh7oIumSOkGzhPG8ctu39jKRwkFjFOPHssPMc7cGxuFaKR43FnRijDvU2PlXovHYYBjGfVP2JP3SC8D37rlPHw1416QIMzpibdprwTf48IAv+0hXzRuVYRSS2+3xFTrK1W60YMr0L6CcPl2Zm9+eVvIZU/grz0TXqT0YbOMGzMKhFiY+sI75CX/ioALbPTNhIgN/VJbxyi1c66VdE8JNKWePKz9sugCkkm9zltc66k3vXQujEt8PGOSqPoKrfTGLKQeRa3ge0PxPyrMuDUOTk+1fR8VJ6qYHkHH8Q3fKl9F+izwSriZ2jAjJZEVszNIAQrEW7KgnNc6kgaVYpccb76jxku4TXtMF+ZtUpTkjohijL+C+bLj6mCG41VJMU3e1rID+/bxFDZ9JQDciCJcxsTeWTtvoNb2CG1vaFWbaiDKwHFooh8OYEj5VX4NWkcAkySueF7KSg379EUeVXgqf2OebtX7sdwSrIT1bDNftZSLj415+Io9FlQKrMoJ0FyFzNxygnU9woVhMNHI1njBIGhI1W3Jxqp13X40D6WqVkkAv9nhYjHcliGOJU3BOt7qo/ZFbJFmxuCw875mdS0Ys4Ei+oHD5ZBfRQyA623EcTUXEbLgxZmMjpNnjMFo2BEcROewKkkMxAYsbeqLCw1HhHE+NDsREwZ5exa8KwkEo1/WuwUb75WPCiPRKCJYA0aJGZrYhkTcBIOwDzsigX4kE8aTY0FNnYIRIFDM/N3ILMQAoJIAG5QN3CpNarCaQzGaszUL/43EZ3w+a0qANlYWzKR6yE+sOBtup2bacSevIiX3ZmVb/M0DJxrKZSYEXGoO404DQAqoW0tkxz2z30zDQ2ujizofusAL+AqbW46QDBiVXaVmAGUKL2VUUanUm2ptr91RwrJcSgKgugL+oCygvpfsC/a8qF9LnITD8ji8OG7xmJAP7QX5CudHCT/oplysYxGIoWBHYkgxrGPS9xcGwIv6opgdF2lhbXZmsm/flA+Jj/ADHK1AcX1csTKnaUKbZRZSDcWVjZT86sW0cBF2pHTM973a8mUmw7CsSF8rULke59U2Ol9Lbuf8qBC8LMZ8LC5/WFGhfn10DEqfmrnv0qidOcBmXFWGjJFjV+JCVkt+yXJ8aumwSRHiV07GIilUchKFRv8wY/tVA6TYNgInVblDIlrXBjLWRSOIyDXxNSm63L41qde9nCq0WtXTsN0VwTPf8AR5FtqyPiCUHwhFz27i1WTZ+zYYtYoVT/AAolRvEyS3fzvSlmihr083uco6MbBfE4vDwlHCyuLkqwBjXWQgkajKCLjmK9YxIAAALAAADuqt9G8Lc52DC3aAZ2c7rA3bdfU28KK7RxBBAXlc+f+1UTtWRkqdAvotNZUX3kX5gCt9NcFnhLAaqCw8VBa3mMw8xUHZr5UiYcFQ/QVaplzppxAI8d4+tHOwJ07OC4trHz+nOp2wGvioL8Zov+8VL2/soLMUUWG9fgOqjyBy/smlbKwOWaFvdlib5OtR2a3Ommm64Z0DaTer/jj6Rv/KgWFDZFAK37WhBOpYneN1HNqjS/LEJ8mUr/ABUBjS4XtFfW3Ej2jyq6OZ8IK7NdrnMFAtY2ZjY8NGUfjUvE4GKRlZ1DMm43I4hrEA2YZlU2NxcA1FwMdl1dmzGwzE+Fhm131WZOk2IeRkhCHrTio8OGG58OY7O5vqrAuTyCjvrVmaLqIVvISM3WWDX1GULlCfDqxtzZudM7NwEcC5Ilyryuzd29iTbkNw4VUWx+0+qiZXwhaRmGbKxVrsqRCPW7EgO+4dnwq6qN1zfnSAdvWnrS1p6BnOPSniEUwFbicMWR1NiqjfqO8i3n31yzESEsxY3Y7yTcnxJro3pUw5E0T+yUKX+8rFreYb6GufT4e+tIAz0V6Ry4V1KkmO4zx37JXjYcDyNdzwWJDqrKbggEHmCLg151jFq7H0B2okmGjVT2o1WNgd4IFvkbaGgC40pDTStelUAIx2HSVCjjMpsbXIN1IZSCCCCCAQRqCKh/8LjtEoFoorFIx6uZdVZidWIOovx1Nzapua5rn6dOZeraUhSskcksNl1RY8QYSW17QyZX8bjcaALzjs2RsoBPebDxvlP4VWpzJe5KAXG5Xf6kgedqKbE2mZVkzOCglaOGXsr1seVSHAFhcFipsN6HQUOx2GIuDK58SfzFAGtnCz4zl1UbDxV2ottLACVMpGYAg2vbcq/PfQ3CL/zR5rCn70n+9WCT1X8PyUflWWrdG02kmvP4BWx8Et27C3Nhe2tT02MobMToNSOdPbISy1OK5iq8zr4DfRoTBTkuGTdnR2S53nXy4fShcsmZmbmfpwoptGTKhtx7I/rwoTGK0YB2B/VR/Av4CrFsabMmXiunlwqv7PH2UfwL+AqdsufLIOTaH8qQwV002dqJVGqkX+Em/wBCW/eFBJY8rrwuR/oa6HtbDB0N91iD8J3ny0PlVU27s4hEcb0Iv3gVOcey0J8Jhbaouk3wpMBx+zOb8qreIgTMwe1szbzZbNZ/4t/dVqT+7beCMh5ZSNLjv/Oq5MmTfe6ExHTMbp6mgF9Y2U1Tsl0P7IwsAPZgjDDtB+qF9+8OwuT3iq1i+iMzNIquqhRjTA19S2LCWVgBoFAdb8cw76sEE75gVUL3ufK+VblvC60ZlIUFjuUEnwGtMyVltmYovg5csf2AdDDnFlzQpGJA9rMQysbW3MBzq1xKQBc3Nhc7rnibcKGR7WBsMn2hKgJm3hk60HNbTs92/SncFtfrGULE+RgCJNMvqByPEXArOtFXgnV0EhWGl2pJWtkgTt3ZEeJjMcguDqOYI3MDwNc32l0BmU9hlccL9k+Y3V1s028YNNOhNWef32bIZOrynrM2XLxv/Wt6vWx+iM+GAmikvONcm6N19qI8dRubgbGrNtjYRZlmhyrOnqkjssOKP3EaX3ipWyceswI1R00kia2ZT38xyI0NDroSvsf2LtNJ4hIlxvDKfWRxoyMOBBomgvVZ2ipw0v6TGCY2suJUe7uE6j3l48x4UdkxYVVI7WZlVLHQlyAuvLW96y9jaTbpEnLY1R8N0OlQOqsg6uLEw4ck3zDETdb2xY5bKSnHffhVm/42pCkLcWUvc2yZn6scNe1v7tak4DFGQMcoXK7Ja99UNidw41lST4NyxTiraBGyNipBDIrxoYzK8qRECURq1uwC2/cfnxoXNg4M3ZjjQk2sq5D5Kdw8KsO2pXAATKQb3BuCba6MLjyK68xQXrSTYqwtc7gwNt1iCcu/dWiZNwKXX/ExAA+GJc5P75I+VFpGvG55/wATFx9CKg4eHKwUf3SZP/Vks7/Ux/Wia4e6ryuT5bh9BSXuafSFbMSy28zRPZqXLP8Asjw41DCWAUbzpRRiI0+EfX/emZB205sz24L+PGo6Ujfqd9OLQAPwH6qP4F/AUt6Rs8fZR/Av4CnmFIZYMHN1kYJ5WPjuND54dCp8PLgfl+BpGxZ8rFDuOo8aIY6P2vI/l9fxpiBeGS8ZQ6EaDxG40O2nHcrJuEoEbd0yXyHz1X9yi9rG/wA6j4mBTmRvUl0NuD8COR3G/Ok0NPcAKGO85RyG/wCZ3DuAv31LxGIWRWhQlnKMrWFwhy6B23KSbC1767qh47DNmIdiCthIFOXNf1JbjUK1je25rg6U/gsSEsiKMg000C67hzPd43PM5Q94sixYN+sWcqwCmNStjmssARjb4rCpfR+GSNskim4jjVNDlAILSa7r5rDvsKMI991VbHdJpI53sM0STjDdWB2mcwmTPm33z5VtutfjWFjSdl5epco6WvH9FxFY1UlOksxRGR0cMcMGbq9FkmLq8NrjVcoYX1swvwq6A1Q5hLUg04abNACKG7V2UJCJEbq5l9WVRqR7jj2l7jRKsFAFefbLgGORFWYa9WT2Jk49U5015HwPOhOwtpqzCBCzJFJHNFcHMIgQXiI33TNp3A8qldP3zWh0sIZcQdBfNHYKLncNTe1uFV6LZUsLGXDtmKp1hUWLLFILKSdxYgE2tuS/dSas1GWl2WuHZbhCMp+1UD4SJg2vLsa+RFFcIWiSUsjkdbI4CjMxVmvmCjUjjz5A0x0V2gZcNG7SdY+oc6Ahr+rYAW0tU3G43KOyAx8eHPvPd41mONRZXJ6iU1TBuNxCyWeNwVta41FwTcMN4txGhvScCLXkYXy2sOLNeyLfmWsPKok0AlfMtxITbMujX5MDv5ajS/eaPbKwodhbWOM2BG6SU9ksPujVV/aPKtMil2xeGwpCgE3b1mPN3ub/ADZm8MvKieX6aUqRdbb7XuebHf8AIaUh+Q3nQU/AvJIwEd2LcBoPHif676b2tNchBw1PjwFTRaNO4D5n/U0EZiSSd51oAwU4opApa0gIGz/1UfwL+Ap5qa2d+pj+BfwFPmgYzexBG8a1ZInEiA8GGv8AKq8wqdsaexKHcdR48qEIW4sbHeND/P8AOkugYFTUzHRbmHgfyP8AXOohFMAfi8MZBbQTIDlJ9V1O9W+6beRAPCgTsfVUWIOWzb0PJgN/dbRtNeItrJe3AjcaH7U2UJx/05gLBuDDflIG8ceY3jjSrtGk72YL2bKIzl3lzqTvJHtE8gPLcBwvDxGxj+lAh0VWm/S117fWRxdWRlt6ocoxPfbiK0haNisqsJALkbyVHtL7y967r6hbm8rATlQ0ri7sBx9VB6ka/MnvYnwAnYmmgZD0WmCAKUUmTCyMCxZS8IbrJdB7TEdkd+7SpvSXbckUhVGA6qD9IfQEP9rHFl1vYWdjpru10owu0FAGbQkqtt/aYgADzP0vQzpBsJp3zIVAeLqJL3v1fWJJmW289i1tN++mIE4rpJLmZg+VWbFRhcqkxmFBLGbkb2AIa99+lqtOzcQTho5HJYmJZWNgN6BzoNONCcfsATSsyxiMLHKgYixkldOrDm2uVUuLneXNt16MbMwhjgSJyHyoIyQLAgLl3EnhQBSJukWK6iVg5ztho8VEQinq2MpRkOmqZSupuQb666GJNoyPiMEqSSojNJHMrxorM0cfWX1XS5sDa2h4VmE6MmNJA9pfsBho0BIzIshkBcm1iTkBt7p52ohiNinNhSjgdQzsxIJLF1IYgX3kljc8+NAGdJNhHEFWRlVurkhbNf1JQLkWG8EXtx5io6bKMDzv1iLA4ViTfMoSIxZW0tl3G/C26jmIxCpbMbXNh49/Lx7xzqHLtIXyhb3HHd3gjw+etAFVTZMuzlWSN+t7OWZLWDAe2nw9/wDMVPw8oIDxdpX7WUab+K8jfeu4+PrbVyh6uxKAEx7uyoPqE8AL6Em1tL6XqVsXZBscgyKxLkjs2B0tHcdlT79gTc5QKQ0iTgsJnZlXfukcaZQN8YPvWJzH2QbbzVoiURooUW0sgtaw94jhpw4CwqGuFMQjy2CXy9XuLCxNwOAB1sfE1IZiSSd5/qw7qdUJuzVP4CK5L+Q/M/l8+dR2UkhRvb6Dif64kUQlcRp3AWA/CgCFtWe5CDhqfHgKhAVrUm53nWlgUAapS1qtrQBC2d+pj+BfwFP2pnZv6qP4F/AU+aQxJFI1BBG8a06aSRQIO4aUSIDzFiO/jUJ0INj8+Y51G2dicjWPqn6HnRmaIMPwNMAZSxY6HyPEVrEDIO3oOfs/6edMRTBhdSGXmpuPpQBm0cOjLlnXOu9WGjA+8GFiD3ix8aruK2XIusLrMt7hWsr3+isf3T41ZnlFrHcao3T2OWFVkjXNAAc/Z6xQeGZd4H3hu7qWm2NSaFNtECQCZWiZbkKwIOY6Zt1/VLC/3jRXAYu5JVgy6CwNxYalgOG+1OdHujySQRtmZ1KglRL1sJJFyVWXOvH2SDTG1uh1jmhTTl1jRsOepDL9Vopodxfg3gtohY5JCNXkeTyLdWg/dRaek2zoCF0zKNeKlwpt5E1WZEaJurlTEKBbs542UjhY3NEMVjoowvW4fFDMAVIBYEA3Buikb6Ymgwu2Rp2eDE669kgEW8DemMJjLPMq8XEouNAJFF7+LI3zFRoI1l7S4bFjvKsl7i29kGlqJ4XoxG4zOtidLO7M2m69mI8qA+4GlxKlSjOWa2XTtOLaK2ntCwPiKeiwuIlAsgjGl2bn90flrv8AKrVhNiqgsqgeAAH1/lURSyybiWjkEb6nM0bC91A5XHyNKmO0uBGzOjyqbt22vc358yD+LeQo2QE72vfKDu7yTx7z5UiXF2GnYHL2v9KaU3Gmn9cafBluzGuSWJuTp3Ae6OQ/GsY2FzWyQNTS8Phy5DNcKNQD7R5nuoAe2fCQMx3tw5LwHjx/2qDtDEZ2sPVH1POpu0sTlGUbz9BzoUooAUK3WhW6AMra1qtrQBD2cPsY/gX8BUmo+zf1MfwL+Ap+1IDK1W63agBphUvA7QKdl9V4Hl491MWpJSgCwqwYXFiDUCbY0RbOFyP7y6E+Nt9DI2ZNVJHdw+VTYNsHc6+a/wAjTAcbBEDUZu8b/kf50K2jgHteGRom7xdT3EH8qsEOOjbcwvyOh+tP0Ac8w+OxGELXwwAbVnw5ADH3jGRbN32BqRH0rxA7SPG49yeJopP/AOkZK/NKuzYRD7I8tPwqDiej8D71t4G34UDVdlD2rtN53LupQ2AtHKrCw81Pzre1trhliEST3VMrFRGtzzJMmtW2TobhzvuRyJJFRpegkB9XsfCP/K9J2NaSPgelqBFH6LIpAAu7xAGw1N8xNTYOmEftBRyCEv8AVVtSYehcS+0T4gfw2qVD0TgX2E/cB/7r0vq8D+jyQZ+lAYkKGPIXC/hdqhfpeLkNkTIvFgpA82arXBspF3XHgAv/AGgU+MGnu38dfxop9sHKPSAWAw2UdpjI3G2vkLUSGHkbcMne2/8AdH86JAADlUeXHRrvYE8hqfpWjAmHAAasS53i+4E66ClYzFhBzJ3CoE+1GOiC3ed/yqIF4k3J3k0AKZixudSawCtit0AardZWqAMvW1rQpS0gIuzh9lH8C/gKkWrKygDAtbtW6ygDWWsy1usoASFrRQVlZTAaeIVpHK+qzDwNbrKAH02nIOIPiP5UTweJL77eVZWUAS6wVlZQBlYaysoAh4zFFNwHnf8AnQ1tpyE2uB4AfnWVlADLMW9ZmPiaUsQrKygBzJSgtarKAN2rVqysoAwrWZaysoAy1bUVqsoA/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86400" y="3421759"/>
            <a:ext cx="3019425" cy="31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8732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a:xfrm>
            <a:off x="457200" y="1371600"/>
            <a:ext cx="8229600" cy="4754563"/>
          </a:xfrm>
        </p:spPr>
        <p:txBody>
          <a:bodyPr>
            <a:noAutofit/>
          </a:bodyPr>
          <a:lstStyle/>
          <a:p>
            <a:pPr lvl="0"/>
            <a:r>
              <a:rPr lang="en-US" sz="2400" dirty="0" smtClean="0"/>
              <a:t>Obesity </a:t>
            </a:r>
            <a:r>
              <a:rPr lang="en-US" sz="2400" dirty="0"/>
              <a:t>rates in the Pacific are among the highest in the world: </a:t>
            </a:r>
            <a:endParaRPr lang="en-US" sz="2400" dirty="0" smtClean="0"/>
          </a:p>
        </p:txBody>
      </p:sp>
      <p:graphicFrame>
        <p:nvGraphicFramePr>
          <p:cNvPr id="4" name="Chart 3"/>
          <p:cNvGraphicFramePr/>
          <p:nvPr>
            <p:extLst>
              <p:ext uri="{D42A27DB-BD31-4B8C-83A1-F6EECF244321}">
                <p14:modId xmlns:p14="http://schemas.microsoft.com/office/powerpoint/2010/main" val="3646957312"/>
              </p:ext>
            </p:extLst>
          </p:nvPr>
        </p:nvGraphicFramePr>
        <p:xfrm>
          <a:off x="838200" y="2133600"/>
          <a:ext cx="7467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41245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Added Sugars Links to</a:t>
            </a:r>
            <a:br>
              <a:rPr lang="en-US" dirty="0" smtClean="0"/>
            </a:br>
            <a:r>
              <a:rPr lang="en-US" dirty="0" smtClean="0">
                <a:sym typeface="Wingdings" panose="05000000000000000000" pitchFamily="2" charset="2"/>
              </a:rPr>
              <a:t> Obesity &amp; Diabetes</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p>
            <a:pPr marL="0" indent="0">
              <a:buNone/>
            </a:pPr>
            <a:r>
              <a:rPr lang="en-US" i="1" dirty="0" smtClean="0"/>
              <a:t>Dietary Guidelines for Americans 2005:</a:t>
            </a:r>
          </a:p>
          <a:p>
            <a:r>
              <a:rPr lang="en-US" dirty="0" smtClean="0"/>
              <a:t>the healthiest way to reduce caloric intake is to decrease consumption of added sugars, fats, and alcohol</a:t>
            </a:r>
          </a:p>
          <a:p>
            <a:r>
              <a:rPr lang="en-US" dirty="0" smtClean="0"/>
              <a:t>Reduction of high caloric diet few or no essential nutrients</a:t>
            </a:r>
          </a:p>
          <a:p>
            <a:endParaRPr lang="en-US" dirty="0"/>
          </a:p>
        </p:txBody>
      </p:sp>
    </p:spTree>
    <p:extLst>
      <p:ext uri="{BB962C8B-B14F-4D97-AF65-F5344CB8AC3E}">
        <p14:creationId xmlns:p14="http://schemas.microsoft.com/office/powerpoint/2010/main" val="19202619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Impacts in the Pacific</a:t>
            </a:r>
            <a:endParaRPr lang="en-US" dirty="0"/>
          </a:p>
        </p:txBody>
      </p:sp>
      <p:sp>
        <p:nvSpPr>
          <p:cNvPr id="3" name="Content Placeholder 2"/>
          <p:cNvSpPr>
            <a:spLocks noGrp="1"/>
          </p:cNvSpPr>
          <p:nvPr>
            <p:ph idx="1"/>
          </p:nvPr>
        </p:nvSpPr>
        <p:spPr/>
        <p:txBody>
          <a:bodyPr>
            <a:normAutofit fontScale="85000" lnSpcReduction="20000"/>
          </a:bodyPr>
          <a:lstStyle/>
          <a:p>
            <a:pPr lvl="0"/>
            <a:r>
              <a:rPr lang="en-US" sz="3500" dirty="0" smtClean="0"/>
              <a:t>There are 25-47% of young children who are overweight or obese in American Samoa, CNMI, Guam and Hawaii</a:t>
            </a:r>
          </a:p>
          <a:p>
            <a:pPr lvl="0"/>
            <a:endParaRPr lang="en-US" sz="2400" dirty="0" smtClean="0"/>
          </a:p>
          <a:p>
            <a:pPr lvl="0"/>
            <a:r>
              <a:rPr lang="en-US" sz="3500" dirty="0" smtClean="0"/>
              <a:t>Diabetes prevalence among adults in the Pacific region is among the highest in the world:</a:t>
            </a:r>
          </a:p>
          <a:p>
            <a:pPr lvl="1"/>
            <a:r>
              <a:rPr lang="en-US" sz="2400" dirty="0" smtClean="0"/>
              <a:t> 47% in American Samoa compared with 13% in mainland USA</a:t>
            </a:r>
          </a:p>
          <a:p>
            <a:pPr lvl="1"/>
            <a:endParaRPr lang="en-US" sz="2400" dirty="0" smtClean="0"/>
          </a:p>
          <a:p>
            <a:pPr lvl="0"/>
            <a:r>
              <a:rPr lang="en-US" sz="3800" dirty="0" smtClean="0"/>
              <a:t>Women who are diagnosed with diabetes while pregnant have gestational diabetes</a:t>
            </a:r>
          </a:p>
          <a:p>
            <a:pPr lvl="1"/>
            <a:r>
              <a:rPr lang="en-US" sz="2400" dirty="0" smtClean="0"/>
              <a:t>They have a 35% to 60% chance of developing diabetes in the next 10-20 years.  </a:t>
            </a:r>
            <a:endParaRPr lang="en-US" sz="2400" dirty="0"/>
          </a:p>
        </p:txBody>
      </p:sp>
    </p:spTree>
    <p:extLst>
      <p:ext uri="{BB962C8B-B14F-4D97-AF65-F5344CB8AC3E}">
        <p14:creationId xmlns:p14="http://schemas.microsoft.com/office/powerpoint/2010/main" val="35307290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1457</Words>
  <Application>Microsoft Macintosh PowerPoint</Application>
  <PresentationFormat>On-screen Show (4:3)</PresentationFormat>
  <Paragraphs>169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Policies that Promote Sugar Reduction</vt:lpstr>
      <vt:lpstr>Natural Sugars VS Added Sugars</vt:lpstr>
      <vt:lpstr>Added Sugars Links to  Obesity &amp; Diabetes</vt:lpstr>
      <vt:lpstr>How much sugar do you need?</vt:lpstr>
      <vt:lpstr>Examples of Sugar Content in Products</vt:lpstr>
      <vt:lpstr>Added Sugars Links to  Obesity &amp; Diabetes</vt:lpstr>
      <vt:lpstr>Health Impacts in the Pacific</vt:lpstr>
      <vt:lpstr>Added Sugars Links to  Obesity &amp; Diabetes</vt:lpstr>
      <vt:lpstr>Health Impacts in the Pacific</vt:lpstr>
      <vt:lpstr>Why Policies in Reducing Sugar Intake?</vt:lpstr>
      <vt:lpstr>Examples of policies</vt:lpstr>
      <vt:lpstr>Examples of policies</vt:lpstr>
      <vt:lpstr>Examples of policies</vt:lpstr>
      <vt:lpstr>Examples of policies</vt:lpstr>
      <vt:lpstr>Example of policies</vt:lpstr>
      <vt:lpstr>Who Can You Contact?</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Sugar Reduction</dc:title>
  <dc:creator>Dioreme Navasca</dc:creator>
  <cp:lastModifiedBy>Erica Wong</cp:lastModifiedBy>
  <cp:revision>16</cp:revision>
  <dcterms:created xsi:type="dcterms:W3CDTF">2013-12-30T23:34:12Z</dcterms:created>
  <dcterms:modified xsi:type="dcterms:W3CDTF">2014-07-08T20:20:38Z</dcterms:modified>
</cp:coreProperties>
</file>