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63" r:id="rId5"/>
    <p:sldId id="264" r:id="rId6"/>
    <p:sldId id="260" r:id="rId7"/>
    <p:sldId id="268" r:id="rId8"/>
    <p:sldId id="261" r:id="rId9"/>
    <p:sldId id="259" r:id="rId10"/>
    <p:sldId id="262" r:id="rId11"/>
    <p:sldId id="267" r:id="rId12"/>
    <p:sldId id="269" r:id="rId13"/>
    <p:sldId id="270" r:id="rId14"/>
    <p:sldId id="271" r:id="rId15"/>
    <p:sldId id="272"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05" autoAdjust="0"/>
  </p:normalViewPr>
  <p:slideViewPr>
    <p:cSldViewPr snapToGrid="0" snapToObjects="1">
      <p:cViewPr varScale="1">
        <p:scale>
          <a:sx n="57" d="100"/>
          <a:sy n="57" d="100"/>
        </p:scale>
        <p:origin x="-86" y="-21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4B5E4-F47E-E141-9E63-FA8101D9A7AE}" type="datetimeFigureOut">
              <a:rPr lang="en-US" smtClean="0"/>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8FC77-A2AD-EB44-AC62-6162B9DAE6A2}" type="slidenum">
              <a:rPr lang="en-US" smtClean="0"/>
              <a:t>‹#›</a:t>
            </a:fld>
            <a:endParaRPr lang="en-US"/>
          </a:p>
        </p:txBody>
      </p:sp>
    </p:spTree>
    <p:extLst>
      <p:ext uri="{BB962C8B-B14F-4D97-AF65-F5344CB8AC3E}">
        <p14:creationId xmlns:p14="http://schemas.microsoft.com/office/powerpoint/2010/main" val="3741994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ublichealthlawcenter.org/sites/default/files/resources/tclc-guide-state-taxation-cigs-201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mediacentre/factsheets/fs33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a:t>
            </a:fld>
            <a:endParaRPr lang="en-US"/>
          </a:p>
        </p:txBody>
      </p:sp>
    </p:spTree>
    <p:extLst>
      <p:ext uri="{BB962C8B-B14F-4D97-AF65-F5344CB8AC3E}">
        <p14:creationId xmlns:p14="http://schemas.microsoft.com/office/powerpoint/2010/main" val="84026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u="sng" kern="1200" dirty="0" smtClean="0">
                <a:solidFill>
                  <a:schemeClr val="tx1"/>
                </a:solidFill>
                <a:effectLst/>
                <a:latin typeface="+mn-lt"/>
                <a:ea typeface="+mn-ea"/>
                <a:cs typeface="+mn-cs"/>
                <a:hlinkClick r:id="rId3"/>
              </a:rPr>
              <a:t>http://publichealthlawcenter.org/sites/default/files/resources/tclc-guide-state-taxation-cigs-2012.pdf</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11</a:t>
            </a:fld>
            <a:endParaRPr lang="en-US"/>
          </a:p>
        </p:txBody>
      </p:sp>
    </p:spTree>
    <p:extLst>
      <p:ext uri="{BB962C8B-B14F-4D97-AF65-F5344CB8AC3E}">
        <p14:creationId xmlns:p14="http://schemas.microsoft.com/office/powerpoint/2010/main" val="69055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12</a:t>
            </a:fld>
            <a:endParaRPr lang="en-US"/>
          </a:p>
        </p:txBody>
      </p:sp>
    </p:spTree>
    <p:extLst>
      <p:ext uri="{BB962C8B-B14F-4D97-AF65-F5344CB8AC3E}">
        <p14:creationId xmlns:p14="http://schemas.microsoft.com/office/powerpoint/2010/main" val="138202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2</a:t>
            </a:fld>
            <a:endParaRPr lang="en-US"/>
          </a:p>
        </p:txBody>
      </p:sp>
    </p:spTree>
    <p:extLst>
      <p:ext uri="{BB962C8B-B14F-4D97-AF65-F5344CB8AC3E}">
        <p14:creationId xmlns:p14="http://schemas.microsoft.com/office/powerpoint/2010/main" val="15916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sz="1200" kern="1200" baseline="30000" dirty="0" smtClean="0">
                <a:solidFill>
                  <a:schemeClr val="tx1"/>
                </a:solidFill>
                <a:effectLst/>
                <a:latin typeface="+mn-lt"/>
                <a:ea typeface="+mn-ea"/>
                <a:cs typeface="+mn-cs"/>
              </a:rPr>
              <a:t>World Health Organization Tobacco Fact Sheet (July 2013).  http://www.who.int/mediacentre/factsheets/fs339/en/</a:t>
            </a:r>
          </a:p>
          <a:p>
            <a:r>
              <a:rPr lang="en-US" dirty="0" smtClean="0"/>
              <a:t>U.S. Department of Health and Human Services. The Health Consequences of Involuntary Exposure to Tobacco Smoke: A Report of the Surgeon General. Atlanta: U.S. Department of Health and Human Services, Centers for Disease Control and Prevention, Coordinating Center for Health Promotion, National Center for Chronic Disease Prevention and Health Promotion, Office on Smoking and Health, 2006.</a:t>
            </a:r>
          </a:p>
          <a:p>
            <a:r>
              <a:rPr lang="en-US" dirty="0" smtClean="0"/>
              <a:t>World Health Organization Tobacco Fact Sheet (July 2013).  </a:t>
            </a:r>
            <a:r>
              <a:rPr lang="en-US" u="sng" dirty="0" smtClean="0">
                <a:hlinkClick r:id="rId3"/>
              </a:rPr>
              <a:t>http://www.who.int/mediacentre/factsheets/fs339/en/</a:t>
            </a:r>
            <a:endParaRPr lang="en-US" u="sng" dirty="0" smtClean="0"/>
          </a:p>
          <a:p>
            <a:endParaRPr lang="en-US" u="sng" dirty="0" smtClean="0"/>
          </a:p>
          <a:p>
            <a:r>
              <a:rPr lang="en-US" u="sng" dirty="0" smtClean="0"/>
              <a:t>Image:</a:t>
            </a:r>
          </a:p>
          <a:p>
            <a:r>
              <a:rPr lang="en-US" dirty="0" smtClean="0"/>
              <a:t>http://thehearingprofessionals.files.wordpress.com/2011/09/second-hand-smoke-1.jpg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A8FC77-A2AD-EB44-AC62-6162B9DAE6A2}" type="slidenum">
              <a:rPr lang="en-US" smtClean="0"/>
              <a:t>3</a:t>
            </a:fld>
            <a:endParaRPr lang="en-US"/>
          </a:p>
        </p:txBody>
      </p:sp>
    </p:spTree>
    <p:extLst>
      <p:ext uri="{BB962C8B-B14F-4D97-AF65-F5344CB8AC3E}">
        <p14:creationId xmlns:p14="http://schemas.microsoft.com/office/powerpoint/2010/main" val="29341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estimated that two people die each minute from tobacco-related</a:t>
            </a:r>
            <a:r>
              <a:rPr lang="en-US" baseline="0" dirty="0" smtClean="0"/>
              <a:t> disease in the Western Pacific Region.</a:t>
            </a:r>
          </a:p>
          <a:p>
            <a:endParaRPr lang="en-US" dirty="0" smtClean="0"/>
          </a:p>
          <a:p>
            <a:r>
              <a:rPr lang="en-US" dirty="0" smtClean="0"/>
              <a:t>Source: www.euro.who.int</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4</a:t>
            </a:fld>
            <a:endParaRPr lang="en-US"/>
          </a:p>
        </p:txBody>
      </p:sp>
    </p:spTree>
    <p:extLst>
      <p:ext uri="{BB962C8B-B14F-4D97-AF65-F5344CB8AC3E}">
        <p14:creationId xmlns:p14="http://schemas.microsoft.com/office/powerpoint/2010/main" val="410635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Task Force on Community Preventive Services. (2001). Recommendations regarding interventions to reduce tobacco use and exposure to environmental tobacco smoke. </a:t>
            </a:r>
            <a:r>
              <a:rPr lang="en-US" sz="1200" i="1" kern="1200" dirty="0" smtClean="0">
                <a:solidFill>
                  <a:schemeClr val="tx1"/>
                </a:solidFill>
                <a:effectLst/>
                <a:latin typeface="+mn-lt"/>
                <a:ea typeface="+mn-ea"/>
                <a:cs typeface="+mn-cs"/>
              </a:rPr>
              <a:t>Am J </a:t>
            </a:r>
            <a:r>
              <a:rPr lang="en-US" sz="1200" i="1" kern="1200" dirty="0" err="1" smtClean="0">
                <a:solidFill>
                  <a:schemeClr val="tx1"/>
                </a:solidFill>
                <a:effectLst/>
                <a:latin typeface="+mn-lt"/>
                <a:ea typeface="+mn-ea"/>
                <a:cs typeface="+mn-cs"/>
              </a:rPr>
              <a:t>Prev</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20(2S):10-5.</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5</a:t>
            </a:fld>
            <a:endParaRPr lang="en-US"/>
          </a:p>
        </p:txBody>
      </p:sp>
    </p:spTree>
    <p:extLst>
      <p:ext uri="{BB962C8B-B14F-4D97-AF65-F5344CB8AC3E}">
        <p14:creationId xmlns:p14="http://schemas.microsoft.com/office/powerpoint/2010/main" val="312365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http://taxfoundation.org/blog/monday-map-state-cigarette-tax-rates-2013</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7</a:t>
            </a:fld>
            <a:endParaRPr lang="en-US"/>
          </a:p>
        </p:txBody>
      </p:sp>
    </p:spTree>
    <p:extLst>
      <p:ext uri="{BB962C8B-B14F-4D97-AF65-F5344CB8AC3E}">
        <p14:creationId xmlns:p14="http://schemas.microsoft.com/office/powerpoint/2010/main" val="261959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Gilbert, A. &amp; </a:t>
            </a:r>
            <a:r>
              <a:rPr lang="en-US" dirty="0" err="1" smtClean="0"/>
              <a:t>Cornuz</a:t>
            </a:r>
            <a:r>
              <a:rPr lang="en-US" dirty="0" smtClean="0"/>
              <a:t>, J. (2003). Which are the most effective and cost-effective interventions for tobacco control? </a:t>
            </a:r>
            <a:endParaRPr lang="en-US" sz="1400" dirty="0" smtClean="0"/>
          </a:p>
          <a:p>
            <a:r>
              <a:rPr lang="en-US" dirty="0" smtClean="0"/>
              <a:t>Copenhagen, </a:t>
            </a:r>
            <a:r>
              <a:rPr lang="en-US" i="1" dirty="0" smtClean="0"/>
              <a:t>WHO Regional Office for Europe,</a:t>
            </a:r>
            <a:r>
              <a:rPr lang="en-US" dirty="0" smtClean="0"/>
              <a:t> (Health Evidence Network report; http://www.euro.who.int/document/e82993.pdf)</a:t>
            </a:r>
            <a:endParaRPr lang="en-US" sz="1400" dirty="0" smtClean="0"/>
          </a:p>
          <a:p>
            <a:endParaRPr lang="en-US" dirty="0" smtClean="0"/>
          </a:p>
          <a:p>
            <a:endParaRPr lang="en-US" dirty="0" smtClean="0"/>
          </a:p>
          <a:p>
            <a:r>
              <a:rPr lang="en-US" dirty="0" smtClean="0"/>
              <a:t>Image courtesy:</a:t>
            </a:r>
          </a:p>
          <a:p>
            <a:r>
              <a:rPr lang="en-US" dirty="0" smtClean="0"/>
              <a:t>http://www.toonaripost.com/2012/08/us-news/clarkson-university-hosts-contest-for-free-tuition/</a:t>
            </a:r>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8</a:t>
            </a:fld>
            <a:endParaRPr lang="en-US"/>
          </a:p>
        </p:txBody>
      </p:sp>
    </p:spTree>
    <p:extLst>
      <p:ext uri="{BB962C8B-B14F-4D97-AF65-F5344CB8AC3E}">
        <p14:creationId xmlns:p14="http://schemas.microsoft.com/office/powerpoint/2010/main" val="36147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solidFill>
                  <a:srgbClr val="FF0000"/>
                </a:solidFill>
              </a:rPr>
              <a:t>Image </a:t>
            </a:r>
            <a:r>
              <a:rPr lang="en-US" baseline="0" dirty="0" smtClean="0">
                <a:solidFill>
                  <a:srgbClr val="FF0000"/>
                </a:solidFill>
              </a:rPr>
              <a:t>courtesy:</a:t>
            </a:r>
          </a:p>
          <a:p>
            <a:r>
              <a:rPr lang="en-US" dirty="0" smtClean="0">
                <a:solidFill>
                  <a:srgbClr val="FF0000"/>
                </a:solidFill>
              </a:rPr>
              <a:t>http://atlantablackstar.com/wp-content/uploads/2012/08/youth-smoking-f.jpg</a:t>
            </a:r>
          </a:p>
          <a:p>
            <a:r>
              <a:rPr lang="en-US" dirty="0" smtClean="0">
                <a:solidFill>
                  <a:srgbClr val="FF0000"/>
                </a:solidFill>
              </a:rPr>
              <a:t>http://tools.cdc.gov/ecards/message.aspx?cardid=635</a:t>
            </a:r>
          </a:p>
        </p:txBody>
      </p:sp>
      <p:sp>
        <p:nvSpPr>
          <p:cNvPr id="4" name="Slide Number Placeholder 3"/>
          <p:cNvSpPr>
            <a:spLocks noGrp="1"/>
          </p:cNvSpPr>
          <p:nvPr>
            <p:ph type="sldNum" sz="quarter" idx="10"/>
          </p:nvPr>
        </p:nvSpPr>
        <p:spPr/>
        <p:txBody>
          <a:bodyPr/>
          <a:lstStyle/>
          <a:p>
            <a:fld id="{C0A8FC77-A2AD-EB44-AC62-6162B9DAE6A2}" type="slidenum">
              <a:rPr lang="en-US" smtClean="0"/>
              <a:t>9</a:t>
            </a:fld>
            <a:endParaRPr lang="en-US"/>
          </a:p>
        </p:txBody>
      </p:sp>
    </p:spTree>
    <p:extLst>
      <p:ext uri="{BB962C8B-B14F-4D97-AF65-F5344CB8AC3E}">
        <p14:creationId xmlns:p14="http://schemas.microsoft.com/office/powerpoint/2010/main" val="5375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Link</a:t>
            </a:r>
            <a:r>
              <a:rPr lang="en-US" baseline="0" dirty="0" smtClean="0"/>
              <a:t> source: </a:t>
            </a:r>
            <a:r>
              <a:rPr lang="en-US" dirty="0" smtClean="0">
                <a:hlinkClick r:id="rId3"/>
              </a:rPr>
              <a:t>http://www.who.int/tobacco/economics/taxsim/en/index.html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0A8FC77-A2AD-EB44-AC62-6162B9DAE6A2}" type="slidenum">
              <a:rPr lang="en-US" smtClean="0"/>
              <a:t>10</a:t>
            </a:fld>
            <a:endParaRPr lang="en-US"/>
          </a:p>
        </p:txBody>
      </p:sp>
    </p:spTree>
    <p:extLst>
      <p:ext uri="{BB962C8B-B14F-4D97-AF65-F5344CB8AC3E}">
        <p14:creationId xmlns:p14="http://schemas.microsoft.com/office/powerpoint/2010/main" val="120968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15611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84067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54997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17618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52E9F-7F54-1B46-ADFE-35F9B6843786}"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5132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3049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152E9F-7F54-1B46-ADFE-35F9B6843786}" type="datetimeFigureOut">
              <a:rPr lang="en-US" smtClean="0"/>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77806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52E9F-7F54-1B46-ADFE-35F9B6843786}" type="datetimeFigureOut">
              <a:rPr lang="en-US" smtClean="0"/>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94721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2E9F-7F54-1B46-ADFE-35F9B6843786}" type="datetimeFigureOut">
              <a:rPr lang="en-US" smtClean="0"/>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39794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14309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52E9F-7F54-1B46-ADFE-35F9B6843786}"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9E96F-7313-BA49-89CE-1BE4D81CAAEE}" type="slidenum">
              <a:rPr lang="en-US" smtClean="0"/>
              <a:t>‹#›</a:t>
            </a:fld>
            <a:endParaRPr lang="en-US"/>
          </a:p>
        </p:txBody>
      </p:sp>
    </p:spTree>
    <p:extLst>
      <p:ext uri="{BB962C8B-B14F-4D97-AF65-F5344CB8AC3E}">
        <p14:creationId xmlns:p14="http://schemas.microsoft.com/office/powerpoint/2010/main" val="201033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52E9F-7F54-1B46-ADFE-35F9B6843786}" type="datetimeFigureOut">
              <a:rPr lang="en-US" smtClean="0"/>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9E96F-7313-BA49-89CE-1BE4D81CAAEE}" type="slidenum">
              <a:rPr lang="en-US" smtClean="0"/>
              <a:t>‹#›</a:t>
            </a:fld>
            <a:endParaRPr lang="en-US"/>
          </a:p>
        </p:txBody>
      </p:sp>
    </p:spTree>
    <p:extLst>
      <p:ext uri="{BB962C8B-B14F-4D97-AF65-F5344CB8AC3E}">
        <p14:creationId xmlns:p14="http://schemas.microsoft.com/office/powerpoint/2010/main" val="91468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who.int/tobacco/economics/taxsim/e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arickj@wpro.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9925"/>
            <a:ext cx="7772400" cy="1470025"/>
          </a:xfrm>
        </p:spPr>
        <p:txBody>
          <a:bodyPr/>
          <a:lstStyle/>
          <a:p>
            <a:r>
              <a:rPr lang="en-US" b="1" dirty="0" smtClean="0"/>
              <a:t>Continue Increasing Taxes on Tobacco Products</a:t>
            </a:r>
            <a:endParaRPr lang="en-US" b="1"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618"/>
          <a:stretch/>
        </p:blipFill>
        <p:spPr bwMode="auto">
          <a:xfrm>
            <a:off x="6818080" y="3317466"/>
            <a:ext cx="2303618" cy="159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932"/>
          <a:stretch/>
        </p:blipFill>
        <p:spPr bwMode="auto">
          <a:xfrm>
            <a:off x="88554" y="3178913"/>
            <a:ext cx="2486025" cy="172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43100" y="2347158"/>
            <a:ext cx="5270500" cy="395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55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Increasing taxation on tobacco products</a:t>
            </a:r>
          </a:p>
          <a:p>
            <a:pPr lvl="1"/>
            <a:r>
              <a:rPr lang="en-US" dirty="0" smtClean="0"/>
              <a:t>Type of tax: Import duty, excise, and sales tax </a:t>
            </a:r>
          </a:p>
          <a:p>
            <a:pPr lvl="1"/>
            <a:r>
              <a:rPr lang="en-US" dirty="0" smtClean="0"/>
              <a:t>Tax cigarettes</a:t>
            </a:r>
            <a:endParaRPr lang="en-US" dirty="0"/>
          </a:p>
          <a:p>
            <a:r>
              <a:rPr lang="en-US" dirty="0" smtClean="0">
                <a:hlinkClick r:id="rId3"/>
              </a:rPr>
              <a:t>WHO tax stimulation model</a:t>
            </a:r>
            <a:r>
              <a:rPr lang="en-US" dirty="0" smtClean="0"/>
              <a:t> (TaXSim)</a:t>
            </a:r>
          </a:p>
          <a:p>
            <a:pPr lvl="1"/>
            <a:r>
              <a:rPr lang="en-US" dirty="0" smtClean="0"/>
              <a:t>Very accessible simulator</a:t>
            </a:r>
            <a:endParaRPr lang="en-US" dirty="0"/>
          </a:p>
        </p:txBody>
      </p:sp>
    </p:spTree>
    <p:extLst>
      <p:ext uri="{BB962C8B-B14F-4D97-AF65-F5344CB8AC3E}">
        <p14:creationId xmlns:p14="http://schemas.microsoft.com/office/powerpoint/2010/main" val="283344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3" name="Content Placeholder 2"/>
          <p:cNvSpPr>
            <a:spLocks noGrp="1"/>
          </p:cNvSpPr>
          <p:nvPr>
            <p:ph idx="1"/>
          </p:nvPr>
        </p:nvSpPr>
        <p:spPr/>
        <p:txBody>
          <a:bodyPr/>
          <a:lstStyle/>
          <a:p>
            <a:pPr lvl="0"/>
            <a:r>
              <a:rPr lang="en-US" dirty="0"/>
              <a:t>Raise cigarette tax by at least 10% of a state’s average retail price per pack to achieve public health benefits.  Anything less does not produce significant public health gains. </a:t>
            </a:r>
          </a:p>
          <a:p>
            <a:pPr lvl="0"/>
            <a:r>
              <a:rPr lang="en-US" dirty="0"/>
              <a:t>Include the definition of tobacco products, include little cigars, roll-your-own tobacco and other loose tobacco.  </a:t>
            </a:r>
          </a:p>
          <a:p>
            <a:endParaRPr lang="en-US" dirty="0"/>
          </a:p>
        </p:txBody>
      </p:sp>
    </p:spTree>
    <p:extLst>
      <p:ext uri="{BB962C8B-B14F-4D97-AF65-F5344CB8AC3E}">
        <p14:creationId xmlns:p14="http://schemas.microsoft.com/office/powerpoint/2010/main" val="109821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churches do?</a:t>
            </a:r>
            <a:endParaRPr lang="en-US" b="1" dirty="0"/>
          </a:p>
        </p:txBody>
      </p:sp>
      <p:sp>
        <p:nvSpPr>
          <p:cNvPr id="3" name="Content Placeholder 2"/>
          <p:cNvSpPr>
            <a:spLocks noGrp="1"/>
          </p:cNvSpPr>
          <p:nvPr>
            <p:ph idx="1"/>
          </p:nvPr>
        </p:nvSpPr>
        <p:spPr/>
        <p:txBody>
          <a:bodyPr/>
          <a:lstStyle/>
          <a:p>
            <a:pPr lvl="0"/>
            <a:r>
              <a:rPr lang="en-US" dirty="0"/>
              <a:t>Encourage youth to involve themselves in church activities</a:t>
            </a:r>
          </a:p>
          <a:p>
            <a:pPr lvl="0"/>
            <a:r>
              <a:rPr lang="en-US" dirty="0"/>
              <a:t>Educate your community about the harmful effects of tobacco and secondhand smoke</a:t>
            </a:r>
          </a:p>
          <a:p>
            <a:pPr lvl="0"/>
            <a:r>
              <a:rPr lang="en-US" dirty="0"/>
              <a:t>Support those who are struggling with tobacco use, including betel nut</a:t>
            </a:r>
          </a:p>
          <a:p>
            <a:pPr lvl="0"/>
            <a:r>
              <a:rPr lang="en-US" dirty="0"/>
              <a:t>Ban tobacco use at church related events </a:t>
            </a:r>
          </a:p>
          <a:p>
            <a:pPr marL="0" indent="0">
              <a:buNone/>
            </a:pPr>
            <a:endParaRPr lang="en-US" dirty="0"/>
          </a:p>
        </p:txBody>
      </p:sp>
    </p:spTree>
    <p:extLst>
      <p:ext uri="{BB962C8B-B14F-4D97-AF65-F5344CB8AC3E}">
        <p14:creationId xmlns:p14="http://schemas.microsoft.com/office/powerpoint/2010/main" val="121189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schools do?</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dirty="0"/>
              <a:t>Educate your youth about the harmful effects of tobacco and the problems it can have on </a:t>
            </a:r>
          </a:p>
          <a:p>
            <a:r>
              <a:rPr lang="en-US" dirty="0"/>
              <a:t>their health</a:t>
            </a:r>
          </a:p>
          <a:p>
            <a:pPr lvl="0"/>
            <a:r>
              <a:rPr lang="en-US" dirty="0"/>
              <a:t>Enforce rules about not smoking at school</a:t>
            </a:r>
          </a:p>
          <a:p>
            <a:pPr lvl="0"/>
            <a:r>
              <a:rPr lang="en-US" dirty="0"/>
              <a:t>Promote school activities or a week of awareness to discuss the problems associated </a:t>
            </a:r>
          </a:p>
          <a:p>
            <a:r>
              <a:rPr lang="en-US" dirty="0"/>
              <a:t>with tobacco use and their harmful effects</a:t>
            </a:r>
          </a:p>
          <a:p>
            <a:pPr lvl="0"/>
            <a:r>
              <a:rPr lang="en-US" dirty="0"/>
              <a:t>Ban smoking at school events and other school </a:t>
            </a:r>
            <a:r>
              <a:rPr lang="en-US" dirty="0" smtClean="0"/>
              <a:t>activities</a:t>
            </a:r>
            <a:endParaRPr lang="en-US" dirty="0"/>
          </a:p>
        </p:txBody>
      </p:sp>
    </p:spTree>
    <p:extLst>
      <p:ext uri="{BB962C8B-B14F-4D97-AF65-F5344CB8AC3E}">
        <p14:creationId xmlns:p14="http://schemas.microsoft.com/office/powerpoint/2010/main" val="366098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communities do?</a:t>
            </a:r>
            <a:endParaRPr lang="en-US" b="1" dirty="0"/>
          </a:p>
        </p:txBody>
      </p:sp>
      <p:sp>
        <p:nvSpPr>
          <p:cNvPr id="3" name="Content Placeholder 2"/>
          <p:cNvSpPr>
            <a:spLocks noGrp="1"/>
          </p:cNvSpPr>
          <p:nvPr>
            <p:ph idx="1"/>
          </p:nvPr>
        </p:nvSpPr>
        <p:spPr/>
        <p:txBody>
          <a:bodyPr>
            <a:normAutofit fontScale="92500" lnSpcReduction="10000"/>
          </a:bodyPr>
          <a:lstStyle/>
          <a:p>
            <a:pPr lvl="0"/>
            <a:r>
              <a:rPr lang="en-US" dirty="0"/>
              <a:t>Strictly enforce smoke-free policies</a:t>
            </a:r>
          </a:p>
          <a:p>
            <a:pPr lvl="0"/>
            <a:r>
              <a:rPr lang="en-US" dirty="0"/>
              <a:t>Initiate smoke-free community events and ban tobacco ads at community gatherings and activities</a:t>
            </a:r>
          </a:p>
          <a:p>
            <a:pPr lvl="0"/>
            <a:r>
              <a:rPr lang="en-US" dirty="0"/>
              <a:t>Work together to help increase taxes on tobacco</a:t>
            </a:r>
          </a:p>
          <a:p>
            <a:pPr lvl="0"/>
            <a:r>
              <a:rPr lang="en-US" dirty="0"/>
              <a:t>Educate your community about the harmful effects of tobacco and secondhand smoke</a:t>
            </a:r>
          </a:p>
          <a:p>
            <a:pPr lvl="0"/>
            <a:r>
              <a:rPr lang="en-US" dirty="0"/>
              <a:t>Investigate local information on tobacco harms in your community and collect </a:t>
            </a:r>
            <a:r>
              <a:rPr lang="en-US" dirty="0" smtClean="0"/>
              <a:t>information</a:t>
            </a:r>
            <a:endParaRPr lang="en-US" dirty="0"/>
          </a:p>
        </p:txBody>
      </p:sp>
    </p:spTree>
    <p:extLst>
      <p:ext uri="{BB962C8B-B14F-4D97-AF65-F5344CB8AC3E}">
        <p14:creationId xmlns:p14="http://schemas.microsoft.com/office/powerpoint/2010/main" val="299092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I do?</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Form or join a coalition to strategize for a tobacco tax campaign</a:t>
            </a:r>
          </a:p>
          <a:p>
            <a:pPr lvl="0"/>
            <a:r>
              <a:rPr lang="en-US" dirty="0"/>
              <a:t>Talk to people that you know are interested in taking action in your community</a:t>
            </a:r>
          </a:p>
          <a:p>
            <a:pPr lvl="0"/>
            <a:r>
              <a:rPr lang="en-US" dirty="0"/>
              <a:t>Find out where your community stands about tobacco taxes </a:t>
            </a:r>
          </a:p>
          <a:p>
            <a:pPr lvl="0"/>
            <a:r>
              <a:rPr lang="en-US" dirty="0"/>
              <a:t>Reach out to people in the public health sector or local government to address this concern</a:t>
            </a:r>
          </a:p>
          <a:p>
            <a:pPr lvl="0"/>
            <a:r>
              <a:rPr lang="en-US" dirty="0"/>
              <a:t>Put together a project with a team/working group who can help you speak at community meetings to help educate others about the harms of tobacco and importance of increasing tobacco tax </a:t>
            </a:r>
          </a:p>
        </p:txBody>
      </p:sp>
    </p:spTree>
    <p:extLst>
      <p:ext uri="{BB962C8B-B14F-4D97-AF65-F5344CB8AC3E}">
        <p14:creationId xmlns:p14="http://schemas.microsoft.com/office/powerpoint/2010/main" val="179834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a:t>James </a:t>
            </a:r>
            <a:r>
              <a:rPr lang="en-US" dirty="0" err="1"/>
              <a:t>Rarick</a:t>
            </a:r>
            <a:endParaRPr lang="en-US" dirty="0"/>
          </a:p>
          <a:p>
            <a:pPr marL="0" indent="0" algn="ctr">
              <a:buNone/>
            </a:pPr>
            <a:r>
              <a:rPr lang="en-US" dirty="0"/>
              <a:t>Technical Officer, Tobacco Free Initiative</a:t>
            </a:r>
          </a:p>
          <a:p>
            <a:pPr marL="0" indent="0" algn="ctr">
              <a:buNone/>
            </a:pPr>
            <a:r>
              <a:rPr lang="en-US" dirty="0"/>
              <a:t>WHO Western Pacific Regional Office</a:t>
            </a:r>
          </a:p>
          <a:p>
            <a:pPr marL="0" indent="0" algn="ctr">
              <a:buNone/>
            </a:pPr>
            <a:r>
              <a:rPr lang="en-US" dirty="0"/>
              <a:t>Manila, Philippines	 </a:t>
            </a:r>
            <a:endParaRPr lang="en-US" dirty="0" smtClean="0"/>
          </a:p>
          <a:p>
            <a:pPr marL="0" indent="0" algn="ctr">
              <a:buNone/>
            </a:pPr>
            <a:r>
              <a:rPr lang="en-US" dirty="0" smtClean="0"/>
              <a:t>E-mail</a:t>
            </a:r>
            <a:r>
              <a:rPr lang="en-US" dirty="0"/>
              <a:t>: </a:t>
            </a:r>
            <a:r>
              <a:rPr lang="en-US" dirty="0">
                <a:sym typeface="Webdings"/>
              </a:rPr>
              <a:t></a:t>
            </a:r>
            <a:r>
              <a:rPr lang="en-US" dirty="0"/>
              <a:t> </a:t>
            </a:r>
            <a:r>
              <a:rPr lang="en-US" u="sng" dirty="0">
                <a:hlinkClick r:id="rId2"/>
              </a:rPr>
              <a:t>rarickj@wpro.who.int</a:t>
            </a:r>
            <a:r>
              <a:rPr lang="en-US" dirty="0"/>
              <a:t> </a:t>
            </a:r>
          </a:p>
        </p:txBody>
      </p:sp>
    </p:spTree>
    <p:extLst>
      <p:ext uri="{BB962C8B-B14F-4D97-AF65-F5344CB8AC3E}">
        <p14:creationId xmlns:p14="http://schemas.microsoft.com/office/powerpoint/2010/main" val="209472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457199" y="1809843"/>
            <a:ext cx="4690197" cy="4089515"/>
          </a:xfrm>
        </p:spPr>
        <p:txBody>
          <a:bodyPr>
            <a:no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r>
              <a:rPr lang="en-US" dirty="0" smtClean="0"/>
              <a:t>Hypertension</a:t>
            </a:r>
          </a:p>
          <a:p>
            <a:r>
              <a:rPr lang="en-US" dirty="0" smtClean="0"/>
              <a:t>Secondhand smoke cause premature birth and miscarriages</a:t>
            </a:r>
          </a:p>
        </p:txBody>
      </p:sp>
      <p:sp>
        <p:nvSpPr>
          <p:cNvPr id="4" name="Content Placeholder 2"/>
          <p:cNvSpPr txBox="1">
            <a:spLocks/>
          </p:cNvSpPr>
          <p:nvPr/>
        </p:nvSpPr>
        <p:spPr>
          <a:xfrm>
            <a:off x="4865077" y="1600200"/>
            <a:ext cx="382172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p:cNvSpPr txBox="1"/>
          <p:nvPr/>
        </p:nvSpPr>
        <p:spPr>
          <a:xfrm>
            <a:off x="727925" y="953869"/>
            <a:ext cx="6369539" cy="646331"/>
          </a:xfrm>
          <a:prstGeom prst="rect">
            <a:avLst/>
          </a:prstGeom>
          <a:noFill/>
        </p:spPr>
        <p:txBody>
          <a:bodyPr wrap="square" rtlCol="0">
            <a:spAutoFit/>
          </a:bodyPr>
          <a:lstStyle/>
          <a:p>
            <a:pPr algn="ctr"/>
            <a:r>
              <a:rPr lang="en-US" sz="3600" dirty="0" smtClean="0"/>
              <a:t>Misuse and abuse of tobacco</a:t>
            </a:r>
            <a:endParaRPr lang="en-US" sz="3600" dirty="0"/>
          </a:p>
        </p:txBody>
      </p:sp>
      <p:pic>
        <p:nvPicPr>
          <p:cNvPr id="8" name="Picture 7"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9928" y="2248494"/>
            <a:ext cx="4424072" cy="4372589"/>
          </a:xfrm>
          <a:prstGeom prst="rect">
            <a:avLst/>
          </a:prstGeom>
        </p:spPr>
      </p:pic>
    </p:spTree>
    <p:extLst>
      <p:ext uri="{BB962C8B-B14F-4D97-AF65-F5344CB8AC3E}">
        <p14:creationId xmlns:p14="http://schemas.microsoft.com/office/powerpoint/2010/main" val="364437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 on Tobacco Use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Tobacco use accounts for 6 million deaths per year</a:t>
            </a:r>
          </a:p>
          <a:p>
            <a:pPr lvl="1"/>
            <a:r>
              <a:rPr lang="en-US" dirty="0" smtClean="0"/>
              <a:t>Tobacco </a:t>
            </a:r>
            <a:r>
              <a:rPr lang="en-US" dirty="0"/>
              <a:t>kills up to </a:t>
            </a:r>
            <a:r>
              <a:rPr lang="en-US" dirty="0" smtClean="0">
                <a:solidFill>
                  <a:srgbClr val="FF0000"/>
                </a:solidFill>
              </a:rPr>
              <a:t>HALF </a:t>
            </a:r>
            <a:r>
              <a:rPr lang="en-US" dirty="0" smtClean="0"/>
              <a:t>of </a:t>
            </a:r>
            <a:r>
              <a:rPr lang="en-US" dirty="0"/>
              <a:t>its </a:t>
            </a:r>
            <a:r>
              <a:rPr lang="en-US" dirty="0" smtClean="0"/>
              <a:t>users</a:t>
            </a:r>
            <a:endParaRPr lang="en-US" dirty="0"/>
          </a:p>
          <a:p>
            <a:r>
              <a:rPr lang="en-US" dirty="0" smtClean="0"/>
              <a:t>Predicted deaths to increase up to </a:t>
            </a:r>
          </a:p>
          <a:p>
            <a:pPr marL="0" indent="338138">
              <a:buNone/>
            </a:pPr>
            <a:r>
              <a:rPr lang="en-US" dirty="0" smtClean="0"/>
              <a:t>8 million by 2030</a:t>
            </a:r>
          </a:p>
          <a:p>
            <a:pPr lvl="0"/>
            <a:r>
              <a:rPr lang="en-US" dirty="0" smtClean="0"/>
              <a:t>over </a:t>
            </a:r>
            <a:r>
              <a:rPr lang="en-US" dirty="0"/>
              <a:t>7,000 known chemicals </a:t>
            </a:r>
            <a:endParaRPr lang="en-US" dirty="0" smtClean="0"/>
          </a:p>
          <a:p>
            <a:pPr marL="0" lvl="0" indent="280988">
              <a:buNone/>
            </a:pPr>
            <a:r>
              <a:rPr lang="en-US" dirty="0" smtClean="0"/>
              <a:t>found </a:t>
            </a:r>
            <a:r>
              <a:rPr lang="en-US" dirty="0"/>
              <a:t>in secondhand </a:t>
            </a:r>
            <a:r>
              <a:rPr lang="en-US" dirty="0" smtClean="0"/>
              <a:t>smoke</a:t>
            </a:r>
            <a:endParaRPr lang="en-US" dirty="0"/>
          </a:p>
        </p:txBody>
      </p:sp>
      <p:pic>
        <p:nvPicPr>
          <p:cNvPr id="3076" name="Picture 4" descr="http://thehearingprofessionals.files.wordpress.com/2011/09/second-hand-smok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0730" y="3851029"/>
            <a:ext cx="3214457" cy="2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fographic-smoking-prevalence-region-64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132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Preventative Services Task Force</a:t>
            </a:r>
            <a:endParaRPr lang="en-US" dirty="0"/>
          </a:p>
        </p:txBody>
      </p:sp>
      <p:sp>
        <p:nvSpPr>
          <p:cNvPr id="3" name="Content Placeholder 2"/>
          <p:cNvSpPr>
            <a:spLocks noGrp="1"/>
          </p:cNvSpPr>
          <p:nvPr>
            <p:ph idx="1"/>
          </p:nvPr>
        </p:nvSpPr>
        <p:spPr/>
        <p:txBody>
          <a:bodyPr/>
          <a:lstStyle/>
          <a:p>
            <a:r>
              <a:rPr lang="en-US" dirty="0" smtClean="0"/>
              <a:t>Reviewed 116 studies on increasing tobacco products</a:t>
            </a:r>
          </a:p>
          <a:p>
            <a:pPr lvl="1"/>
            <a:r>
              <a:rPr lang="en-US" dirty="0"/>
              <a:t>Reduces the total amount of tobacco consumed</a:t>
            </a:r>
          </a:p>
          <a:p>
            <a:pPr lvl="1"/>
            <a:r>
              <a:rPr lang="en-US" dirty="0"/>
              <a:t>Reduces the prevalence of tobacco use</a:t>
            </a:r>
          </a:p>
          <a:p>
            <a:pPr lvl="1"/>
            <a:r>
              <a:rPr lang="en-US" dirty="0"/>
              <a:t>Increases the number of tobacco users who quit</a:t>
            </a:r>
          </a:p>
          <a:p>
            <a:pPr lvl="1"/>
            <a:r>
              <a:rPr lang="en-US" dirty="0"/>
              <a:t>Reduces initiation of tobacco use among young people</a:t>
            </a:r>
          </a:p>
          <a:p>
            <a:pPr lvl="1"/>
            <a:r>
              <a:rPr lang="en-US" dirty="0"/>
              <a:t>Reduces tobacco-related morbidity and mortality</a:t>
            </a:r>
          </a:p>
          <a:p>
            <a:pPr marL="0" indent="0">
              <a:buNone/>
            </a:pPr>
            <a:endParaRPr lang="en-US" dirty="0"/>
          </a:p>
        </p:txBody>
      </p:sp>
    </p:spTree>
    <p:extLst>
      <p:ext uri="{BB962C8B-B14F-4D97-AF65-F5344CB8AC3E}">
        <p14:creationId xmlns:p14="http://schemas.microsoft.com/office/powerpoint/2010/main" val="45099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Tobacco Effects</a:t>
            </a:r>
            <a:endParaRPr lang="en-US" dirty="0"/>
          </a:p>
        </p:txBody>
      </p:sp>
      <p:sp>
        <p:nvSpPr>
          <p:cNvPr id="3" name="Content Placeholder 2"/>
          <p:cNvSpPr>
            <a:spLocks noGrp="1"/>
          </p:cNvSpPr>
          <p:nvPr>
            <p:ph idx="1"/>
          </p:nvPr>
        </p:nvSpPr>
        <p:spPr>
          <a:xfrm>
            <a:off x="457200" y="1459275"/>
            <a:ext cx="8229600" cy="2255476"/>
          </a:xfrm>
        </p:spPr>
        <p:txBody>
          <a:bodyPr/>
          <a:lstStyle/>
          <a:p>
            <a:r>
              <a:rPr lang="en-US" dirty="0" smtClean="0"/>
              <a:t>Increase tobacco prices will decrease smoking prevalence</a:t>
            </a:r>
          </a:p>
          <a:p>
            <a:r>
              <a:rPr lang="en-US" dirty="0" smtClean="0"/>
              <a:t>Decrease in tobacco use, decreases the level of poverty </a:t>
            </a:r>
          </a:p>
          <a:p>
            <a:endParaRPr lang="en-US" dirty="0" smtClean="0"/>
          </a:p>
          <a:p>
            <a:endParaRPr lang="en-US" dirty="0"/>
          </a:p>
        </p:txBody>
      </p:sp>
      <p:pic>
        <p:nvPicPr>
          <p:cNvPr id="6" name="Picture 5" descr="032008smoking1.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8100" y="3611880"/>
            <a:ext cx="6630258" cy="316611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57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 State Cigarette Tax Rates, 2013</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596558"/>
            <a:ext cx="666750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9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oonaripost.com/wp-content/themes/Yen/timthumb.php?src=http://www.toonaripost.com/wp-content/uploads/2012/05/YOMYOMF-Champions-Youth-Smoking-Prevention-Campaign.jpg&amp;w=580&amp;zc=1"/>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p:txBody>
          <a:bodyPr>
            <a:normAutofit/>
          </a:bodyPr>
          <a:lstStyle/>
          <a:p>
            <a:r>
              <a:rPr lang="en-US" dirty="0" smtClean="0"/>
              <a:t>Tobacco tax revenues can be used to support health promotion and disease prevention programs </a:t>
            </a:r>
          </a:p>
          <a:p>
            <a:r>
              <a:rPr lang="en-US" dirty="0" smtClean="0"/>
              <a:t>If tobacco prices increase by 10%:</a:t>
            </a:r>
          </a:p>
          <a:p>
            <a:pPr lvl="1"/>
            <a:r>
              <a:rPr lang="en-US" dirty="0" smtClean="0"/>
              <a:t>decreased smoking cigarettes in many countries</a:t>
            </a:r>
          </a:p>
          <a:p>
            <a:pPr lvl="1"/>
            <a:r>
              <a:rPr lang="en-US" dirty="0" smtClean="0"/>
              <a:t>Youth and adult smokers decrease by 2.5% to 5%</a:t>
            </a:r>
          </a:p>
          <a:p>
            <a:pPr lvl="1"/>
            <a:endParaRPr lang="en-US" dirty="0" smtClean="0"/>
          </a:p>
        </p:txBody>
      </p:sp>
    </p:spTree>
    <p:extLst>
      <p:ext uri="{BB962C8B-B14F-4D97-AF65-F5344CB8AC3E}">
        <p14:creationId xmlns:p14="http://schemas.microsoft.com/office/powerpoint/2010/main" val="14543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Tobacco</a:t>
            </a:r>
            <a:endParaRPr lang="en-US" dirty="0"/>
          </a:p>
        </p:txBody>
      </p:sp>
      <p:sp>
        <p:nvSpPr>
          <p:cNvPr id="3" name="Content Placeholder 2"/>
          <p:cNvSpPr>
            <a:spLocks noGrp="1"/>
          </p:cNvSpPr>
          <p:nvPr>
            <p:ph idx="1"/>
          </p:nvPr>
        </p:nvSpPr>
        <p:spPr/>
        <p:txBody>
          <a:bodyPr/>
          <a:lstStyle/>
          <a:p>
            <a:r>
              <a:rPr lang="en-US" dirty="0" smtClean="0"/>
              <a:t>Decline </a:t>
            </a:r>
            <a:r>
              <a:rPr lang="en-US" dirty="0"/>
              <a:t>in tobacco use </a:t>
            </a:r>
            <a:r>
              <a:rPr lang="en-US" dirty="0" smtClean="0"/>
              <a:t>among youths </a:t>
            </a:r>
            <a:r>
              <a:rPr lang="en-US" dirty="0"/>
              <a:t>in </a:t>
            </a:r>
            <a:r>
              <a:rPr lang="en-US" dirty="0" smtClean="0"/>
              <a:t>Guam </a:t>
            </a:r>
            <a:r>
              <a:rPr lang="en-US" dirty="0"/>
              <a:t>and the Mariana Islands due to increased tobacco taxation </a:t>
            </a:r>
            <a:r>
              <a:rPr lang="en-US" dirty="0" smtClean="0"/>
              <a:t>of </a:t>
            </a:r>
            <a:r>
              <a:rPr lang="en-US" dirty="0"/>
              <a:t>about $1.36 per </a:t>
            </a:r>
            <a:r>
              <a:rPr lang="en-US" dirty="0" smtClean="0"/>
              <a:t>pack</a:t>
            </a:r>
          </a:p>
        </p:txBody>
      </p:sp>
      <p:pic>
        <p:nvPicPr>
          <p:cNvPr id="1026" name="Picture 2" descr="http://atlantablackstar.com/wp-content/uploads/2012/08/youth-smoking-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3909690"/>
            <a:ext cx="3516550" cy="25178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UExQWFRUWGB4ZGRgXGBgcHRocHhwWGRggHBocGyYfGBwkHBgYHy8gJCcpLSwsFyAxNTAqNSYrLCkBCQoKDgwOGg8PGikkHCQqKSwpKSwpLCwsKSksLCwpLCwsLCwsLCwsKSwpLCwsLCwsKSwpLCwsLCwpKSwsLCksKf/AABEIAKgBLAMBIgACEQEDEQH/xAAcAAACAgMBAQAAAAAAAAAAAAAFBgMEAAIHAQj/xABFEAACAQIDBQUECAMHBAEFAAABAgMAEQQSIQUGMUFREyJhcYEHMpGhFCNCUrHB0fBiguEkM3KSorLxFUNTwmMWNHPS4v/EABoBAAIDAQEAAAAAAAAAAAAAAAECAAMEBQb/xAAlEQACAgICAQQCAwAAAAAAAAAAAQIRAyESMUEEIjJRE3FhkfD/2gAMAwEAAhEDEQA/AOfwm2t6vRDUHlVWGIWtVxB46WpWOiZTqKnIynXTTnVaCS/CtJJrHMeP760tFllxRVlTa2X1odDic+pI8KsDEAWB4+tKxkEYjfS3PrV/DJHza7cbW6W/Wq2zsIzoW7KUgKWLZGChQLk5iLWsOtSWYNaJHkbTRELEHgL2BsPE0tDcwrJgkcXI1txoTNheyk72o68qYo90McblRE2VijKHINxYk3K2trVBsC00ww3cEpdl7zd0FQS2oB+6Rw40HECkigjhuGoqRGsRpexOtXdq7BfAdmJnSQS3sEvZcoUtxsTqdDRDdnc5sZEJzMYomdgEVASyglCc5Nhcg/Z5VOD6Gc1VlPDYZdCRrrpxFvOrX0RL3t/SrGx9jRYjFSwCSUxRqMjqyAnirn3dRmsBYc6zGbJT/qL4RGdQI45R7znLnRZAOJJsSR048BaiosRzRW7WwudLHU+FefTlW1205VZ3i2P9FYZWZo84QhiD/wBtGBJt9o9p4d0Ve9nWDil7ftY0d45VKsyglQV0sSNNVNNW6By1ZXO0FyBybLa/pVNdrGSwRJHPGyIzXHC+g4eNE9j7EE21MSJF+qwzKVjtZSXF0uLWIUKTbqRR3be80WGxUKuO6yMHYcIwSmQt4XVvLjU4gc/AprjAWKG6sOKkEEeYIBqwdRzpo3u2Gs0JkXSWNSysOYAuVPVT8jqKUcJKSo5+IN6WSpjRfJE2fTQVHGxB1s3gRpW78K0Q6jS+vCkYwc2BAzuSQAg4gKBfoL2/Opdv7Xscl7AasRfTlaw48gBzJq7DKIINTqAWJ04/00pO2nKSoLtlLnjfUcz/AJVIF/vMT0pU/oHHds9lxJlsG0h4iO9s4HvFyvFb6E9e6KE43bolZ0AyRRRkhRpdiQqGw0AAJso0GnO5odtDaoXDOwFmmssY+7HqIwOhtdj4uaA4SR2ui8DxPMC1h/xV6dbEb3SLOJfM/ctx1PiLcPhV6XEERE6lgLEHX4ciPMaUc2Hu2MouBb50Vxm7ilTpVDzqzRH07qmzk+K2i1zpdTxS3DyHMUMnTS6nu/NT+lM229jdm5HwNL5SxNhbkRy9f1rVjmpK0ZZ43F0yHA4gK1m1U6eAPh+NOm6u28jZXIseZ5cg1Ja4biCNP38xVvZmJJspHeXTXn4E9LfiKk0pIkJOLs6zjsJc3TLci3jb7QBPA31tQaJSAQbk+PH1qXYO0hJDbW408ul/w9KvJgSzNcExp3jb7V/dVf4m1FuXGudVOjoNpqwVisOoAva7a8OViF8rkk+VutC5MPkYngKYsdEL6kFxobcB118DdQOgoZNhweNFOiKhaxsV9QPDhVArbjTFiodbAcOHnQWYHMbnW9Wplc4lVybgW14AdTy+ddPg9mMMODlfEfWTiF2uWIRCFJGUAi9iOLH9K5gspBR7aqyn4MDXed/9kyYnZ8giJLXVyo4sqnMV8TbW3VQK1MyRpLZDF7OdnTw5oo1XMO7JEzXGmhvmsT4EUr7gbCCbTxGHxKRyGBLoWUEgh1CuAR3SVYHTrQrdbeWbBI/0cIySWOV72Ui4zCxHHn1sKNbh7Skl2u8srAvLA2aygCymIAAcrWHM8KiaFaYye0ndxJMCSqgGBhIuUWAFwJBpwBUknyvypN3EAG0sNYDhJr4dm9dc2vgu2glivbtI2S/TMpW/zrl/s/wbLtIRuLPBE4cA3s3cU6jTmaL7JF6Y+4rDZtnSx/8AwyJ6gOv4ihvsxwCR7PjlBJaYdo5vcXFwLdAAAKLYPBZ45kztYySqQCBbM7niBm+11oV7MDm2VCvTtE+EjgfK1EXwBNk71NPO0M6gQYx2C5SyuhIATvKeeUeOZumlENt7sxYbEbPmhDKRiRGxLs1w6MozFiToVAFiPeNIsGKZVgYadnLHY+Ida6V7QLiPCuCAExsBbjwL5NPVvlSp2h5KnoCe1zMfoip77u8agHiX7MAeV7Ud25IMDs9YY7XyrCmuXlZm0N7gZm05kVf2xs+OTEYRnFzHI7J/i7N7X8hc+YFBfaZhT2UMtjaKTvW5BgVB46d7KL+NF+WKvCBO4Qy47L1gYD0aM/rV/axMW3sOwUt2uHZNLfZLFjqRwAU9ddL0K3Xa20MOb3BSRf8ATm/9aOb0yFdrbMIJsxlUjke6ANOveOvjSx+I0vkWdv4QzvicMAM0mHV4ybHK6M4Fxe41ZCD4NrpQf2aLJHPiopo2jfLG1mFrgGQeR4jgaa5U/tdswAkgK2tqSrA6HwEh0538KV9xd3nhllcdyKSLs1+9mjd0zXFwL6NmOrFiQABam8irou7sSj/qu0QGuGEJHmqkN8CQKEb54K+MlvY5o1trewtbUctQfjVzYGz48Ntd4o8wzYVSVa9lsY7WckmQmx5AD5DTePAs+0xFFZWmiVi1iQMokW7WP8Cig1oZfImwG9P9iMDo/aiPsweIbu5Qc3LxvQjDQFFA42FqN4TcGUFe0xV1HvKkdr+AcubfCl/Due8puSrFSTzsSPypJX5GjXgmZ7aVJs0XkUX4m379K0k1FSbMGV85+ypY+QB/4quXRbHst7wbSGVV+y0gBH8KgM/6Vz/e3abMXsRcARG3UkZ+HixH8q0b2rtQFQxsMqu/qxC/n8q59i8VcIL3JbMfUk0uNAysI7YxQug5KNPhYUybq7MGUEjU8f35Ulp9bMoPAa11PdmDu8KT1Dqoou9LDuTDOyo7DKeK6fpV+WC4qGWEraRQTb3gOa87eI4j1FXGxKBc2YZbXvytVKiaG9idvHsTtFNh3hqD4/pXMdrYfI17Wv3T4HhY112XeXtmKYaFpSOLHRB686U97N2p3Bd0Rc2hVSfQ68+VWQuDEyL8iOdtiADb9jr8K9mXKwbiG0NvkfxFQ4jCt3hY5l1+HH48a1wMudSh0J0HnxH4fOtSejBJUxv3X2uEYX0uQjeJIup9QPjXQnxQ7ILGSCo0GnvH3jfmeNr2+C2ri+HxmV0a9lYZH8Oan+VufhXUd3MQ8kZYgsyjUDkRoT5A6+tUZlW0acO9M3xGEaMAMe9xI+70B8bWJ6VSk05Xq5M5DG/ofPr1qrKdbkfDT+lUlvRSmA/pQWcG+gH+ai+JcceXjofjwoVKTc2FOkRyBSRhgfGu3+zffVcXCIZDbERCzAn31GgdeviOR864ZFJarmCxOV1IcowN1KmxB8CNa2p0YGrVHWd7PZmWZpsGQpNy0B0UnUnIfsEm5twuTwpX9nc7DasYYZTllQqdCCFJII5EFKZfZ7v3JLKcNinzu2sUhCjNYaoQAO9YFr89as7d2EIdsYLFpossjRyLp75ikVW46lhodPsDrR/lC21pjHi9tGPHw4dmULNC7KDoc6Ml7dbq50/hNUdjbv8AZbSxk+VrSJFlY8LnOZFHWxRD/NQj2pYo4eTA4pQCYZWvfiQVFx8A3ranyOVWUMDdSAQeoIuPlTeRfAD3PxAYYoA5suMmF/UNb0zW9KH+zSW8OJH3cbOLdBnB/M0O9kWNLrjL/axBl4W/vB//ABRDcVMuI2nGNAMWXAOnvorfAm+tBPoLXZzjaaiGKUAklJHJFrWKyPoOvug38a6b7SELbNlYcVMbg9MssbflSJv5CkeIxSqCCe/qRqXAY2HIZs3xp63ohd9izBwQ/wBFuwPEMEDG/qDSx8jy8BnbGJWPs5G4IzH07OX8qqYHGLtLZ+a2UTxlWHHI2qsPHKw+QqlvKO12SXI17JJB1BARv1oB7MNrdnNNhG0z/XR+egkH+1v81Ne6E46sG7BLRY7CrJYNHKY2HRijpx6G4+NMftEl7PE7NlAJIxOUAW1zZBa5Nh60K3wgGH2ph5OCzSxv/MrIrj4ZT6mintbOTDYeUDWPFRm/T3vzAHrSpUmhm7aZX372jiEfDydmIVjlurlwxZitiGVeC5QwOpvRfZvaTthsTDHCidnIo7zEhXZGAsqKAbodORrT2mR3wiC2hmS/h7379ao+zbaYUy4Qk9z6yO/NWPfA8mIP89G/dQte2y/tBcu2MK3ASYeVPMghutzYX5czQ/f1QuLw7glX7NrMOWVha3QjO3xr3fzEjD4/Z+JN7IZFf/CwRW+Acn+Wiu/myRiMGzK+VogZUYC97KSRpqQVvw526UXuyLVNmbhbRkmw79pIZCkzKGPEiyMAetsxHkKT4rq0ik3Ku4JA0vma/HX+tOeyThsAkOFz2eW5XMDeV9MxJAsCbjQ24W5UlYuNlxMwcKHMjMQj5gM3e0NgefMClktDw7ZMs4JtzqyjARzHpG3zBoZoNbVdY3wmJI5RN+/gPnVGTSLofIRdtT2RB1QfAa+v9KSp8Trfw/pTBtzFfVp17y6dASR+JpSxMuo9Pyq2MdFM3sYtiYxQ2ZjXVN29uRMBkN+tck2A0Sn6y1rc+ANP2w958GoVACGJtdUNibX4gefwrNmjbtI2YJUqbOmLOGGlANp4cA637Mm7J0PMr+Yq5subNlIN1YAgjgRyIoltDZodao3Rp0nQoz+0XDYUCNUYkkgBFFrjj3mIUH1qhL7QPpIULhZSsgzAgxmwuQM1mOXhwNFY9yUKJFOvbpGxZQwAsTxOgHHnrrTVs7ZMaIFWNEUcAoAFPpqvIjuLvwIUe56SXdkKsR+vH4muYbd2M2Flca3Uhh6HX9fWvph8GLVyT2zbJyIsyjnr5cxRxXCSXhleRxyRZzaVSc4Xge8PI6j56U97kbSLxte2qgEeoU/l8aQMFiLsBzAI+BuP9o+Jo/utiik9h7rageZAa3qBWrIrjRmxyqSOkYg3UDSx/G1D8QmYA8Df51cla4AuD0Hj5+lvWqWIkBXS54X87kadeFYos2yRRnP7NCJ8SQxFuFXsfmJ6DhbxHGhDnXUmrkUMprDdSRXa90t08HPsyPLEgM0IDuAM+ewDnNxuHUm3UVyKHhR7Ye9M+D0gkAUm5jZcyknibXBB/wAJFabXkzNfQY3d3Oki2lbEMFjwhWVpL5Vcm/ZWJtxIJP8AhIpj313lQ4rAQxOrWxUbykG9gbBBcaXbPfTkPGgMm/7SuTLhYJBlCrnBYK2ZtQSDxzWy/wAPE0HEjSP2uUu6sshYIcq5DccBZUGS1uACnpUc0tIHFvbHr2sYe8OHbTuylSCL++ji48Ra/wDxXu7O2S2xpLtleCOSLN0yqezP+Up6ilLH7xYvGLkcdqEZWyxRcCbqt7XNtTVXEYLFwQsZI5IsPK4Yi6WY/ZzWOYcOHlR5bbQOOkmMHsfkyy4hOscbfAuPz+dYdt/QNrYtyC0UrLnC6kHKpDAcypZgR0J6ChC7AxSYb6Wp7OJlU/VuwcoxFr5baaqbX/Ct9ibqy4vWKVEXMQ2fMzFgFZvPRr3JoW1SDSbbHXasuBxUuExDSRsEc65gPsOyhwbGwZQQCOPnQb2hb0riImwuGbOD/euvu2GoQHnc2uRppbmaDbO3cV8N9LxEywRdoEGguR2nZsxLaD7VhrwvVnbm7v0Ro7P2sUo7r6A3GtjbRgVNwR0NRt0BRVh87zYY7MWF5M7nDrGyR+/mMYDcRYW6nQfKk7Z0xgxGHmH/AGnu2ouVYFXH+Un4Ve3Z2ZFisYYZLgdmXGRstyGQdNRZjUu6Wz4cRicVFMnadkpy6t9l2Xgp1PDTWht0xtRtE+9m+kGKijRUdXWZJO+F0CMDxB52HCq29e/Ix2GMHY9nmYEsXDABSGFrLxuBx+dRYJ8Lh8JgcQ+CSaSWNw2Ya51KjMc1wODD1qm+MGIx2GKwJCrSxL2a2Isrgm+gBuPDlUbf2CKX10Fdq75nGxiLs0VAVYHOS119AOdUcJiWjdZIyQ6cGt1BBFiLHTrR3f6JBhUaJLfRpuxaykZVK6Dhqtuz14UGikkbBYdr2iSRkykg3Y5yTfiD7y2NrZRYa1Hd7Gi1RvjZMZiyrNFLMguFKoMo4BrHnqOvEGo3wW1EVIQsscbsY0UyxgG6uxHv3Ayoxtw6Vd3b2hIuLw+GEzdi5kui2XUpI47y2b3h1qM4qVdrxo80jRx4sqqs7MBmVwvvHXR7XPWmWxZWnQPj2XPiMW0DEHEC+ZpGNhly3sQD1B0041IT2bOh1aNijEdVJBtcX+NGMHhpRvA7rFIYrsGkyNkF4R9uwW+YAcaE7WwuTF4lQb/Wknife79tdftVKJFkDYq5HGx+VEXP9ixLdY7fGhEwYHSiHb/2DF2GoT9aozfEuxfI5ntaQmMeDHj40r4o6+H7NNWITNA3DRrePeF//UilTEizG/n8f61qXRml2Gd2tlNPOtmtbnXV8HuGkbdrl7R73YEDW/EqAAAfDzpQ9kkAklIPKu6wYUAViyOTnXg34+MYJgqEqAgUAAaWGlvC3KjqLpQLEreeyi2UXb8qORyqF40kWPlvREzAGrUNqCYvHRSoWhlV2RrHKwNjcXBtzq7hpjzqKVMRwuIWCUme0rZQlwci/wAJtTUk9DN42zQOD0NGbTRXii1I+VtkHvfD8QfyNF9mYi2t7NGb+YJs3zsfWg6C0j2+8fxt+dTQT5JieV/kwBretmX4nWtn4gSJmtrfTrrqLDzvV+WBWyoo4ixvYa9Bbha/PrS9utMxjNr2BA0HDTkeWlz6UdaVAqBA17G5PDyA6eJ1rnuPF0dHlaspbXjRDkDBlHdLDgWt3rdRfQHnags0IJ40Wx8fdFh5+BNDDEevyqyJTIEwy68PWnfYkKNsLGOVTtI5jZ8ozAAwMO9a/MjjXP8ADKFNxXQNw5Y22fj0lBaNXR5FW9yndL2ykHgh4VZdGd7LJmZ93VK69nNZjroBKxvYcfeA1toaZdxGCYLCIy5hiDMhOnAmWQXudRZWGl/eoXjMZhZdhYr6CjRwoxBV+JIaNmOrE6g31PpXgWaPZ+yJYY3cRMskhWxyxsjZyRxPddtR+dNF7F7RV9mOaHaM0MmjdkVItzjkUfgxNT7gbRbFQY3DYhxJFFYAyG5RW7VWF9T3VS4vwIqaaHsd4hlsO2iZhpoTkYXP80dzbpU+HkaXA4/DQrHFPA7o3ZgWdf7zTQEZlLoL3tY06+iP7/QT3Ri+kbFgiLC8mHMQPiAyA2Optlv105UK9msbJh48xyNJiJxyucqZTa/QxN8OFD9l7XWHYmCxIPdw+KBNre6ZJY3/ANErUzbfxiYfGbNiTRZcRMxseJaKS59XmzU3Yn8AbY2AjxuBxOzmfLNh55bXtcWldo204rqVNuGvhS0mDngkEOJzgoO4GYsuTgChvbL5etuFWdq7CxCz47FRAhYZ3OdGIk1Ku1lGtgH1vyFFcftA4zYseJmBEkThUf8A8nfEZI6hwfit+FJLaZZHRW3PYLtWGx95JF/03/KmPc3d6OHFzTDEq8k2cmEZQUBlzEkZixsbDgONJm7uJCbQwjHQFyL/AOJHX8SKMbGtHvFNlFhIJPiVjkPxy39aEGGa2zyOOCTZsP0p3hijxc6/Vg3FnnCrYI2l/DlQvZcCHa2GWBmaFZbqze8QI2JJuAeN+Qo3tDZUs2FxkEIDSDaTlQxC+8FlOp//ACHztWu7O52Iw20MM85j9yUgIxJuFC63Uff5Xo1tAvTLcU7TvtjCsG4mSMsCt+4o7tzqAyJqNO8NNaXMIufYqyg5SmJ719c1yVUDoAZb/wCbrTJs7fKV9qFJDGMOGljQ5QCMtiCzk8CYz53WqOx9mQdjjcG+KhiiOKZk7ylsv1cilGLgWAAGqn3TR7BtAbZXdx2DYcpVH+bu/gxohvQrR7WD20E8D+n1QP8AtNQbXwGHw0mGeDF9vllVm1jbIqspJug4cdNedTb24yKfFGWF86FY7kXFsp14gcrUF1sLdu0H9pbxTwbXiw+ZOwlZSQFGbvqy2LX++gbQDjzpf3mi7PaGJ4gMUYeN0S+nmD86j3g29HLj4MVGHKwlM2YAFsrse6L21Dc7VBtveOPFYppEVlBRV75F7i/IXA4jnRb0COmRyaC7WJ5VOY7YHEkG11oaZ2K+F6J4Ny+DmXgSpt48KzZ/gacFczmSTEZhfQqPkTQPads1/wB2/wCaKYpgpQ9Rr60Lx34fhWqD0Z8i2xj9lm3BBjFDe6+nryr6IhxgYaV8jYbEGNww4qb19C7l7Z7aGNw1ww1HQjjWX1CcXZq9O1OPF+BixuFJzFWylha9Utn7LkUZTIxA07xzH4n86vbSlKxlgCxGthxNL+A23jJD3cOyDoxUH1uayVbN8U60M2D2THHbKoFuFgAPHQc6mebWgY2dipTd37FfA5m//UfOpYN3I1ftA0jPawZ2JPw4fKnacUI0r27GCJqEb5Y8RYSRzyU1djYqK5f7Yt4z2XYKdW97yFKpcmo/ZTxq5fRyBWuGbrc/6hXszfWeYHxsLVopGUA9PzqFpiWvzrsI5bOgbmbTvGyWNyAwsTyuOHO4JFPCpljF+IRm8eDMb+FgPga5TuzizHNGbXGYi3gCD+BrpZxLqzhrjOuU6a20uB4aVjzxqRtxP2kEM+pub3qNsML6X9KjmUXPh00qnLO4OlBAbF+Ntae/Zvm7PaCgXDQjW6ixKTgceN7W8KQ4QBrrRTZuy45e2aSVo0hQO2VM5N3VBYZhzcfE1YylDbuOQdj7RicqAQ7DMwFyYVyj4pxvRHfHeRocLgsPhMRlPZWcxspICoiKDxtrm0/hpSwmzsJNPh4UkxDdpKqMzxxLZTcd3vsb3txHC9bbJwGCxErwwriYpQkjq0jxOpMYLEMFjUqCFIvepWwUhxxe9OGfEbMxLSgSQqyzizkqGiN7nLY2cW0173nVDYW9EOH2nisQCxw02bghve4ZTlPDUvxt71CIY4oYIZZIhNNiAXRHLZI4wSqsyqQXZiDYXsAKmg7LErKghSDEJG0iGLNkkVRd0KMxytl1BB1selG2SkTDbGHbZs2DjR9Z2kiuAAEMgdb97QgXFtarz7yMz4CRlJbBKo1Iu9iM3kMoAufGrmIWObAQdmirMmG7e6gAyorvHODb3mUKj9bXrfceUAXtY41pIEvxyRwyMxB8ZGiX0NS3ZNUTYTfTEJiJZYUv9IcOYCGk7wRU7trG5CC9hy4VXxMONxARfoUyJHoEyyBeikK7WUAaAACl2DEkIhzENYEEaEG3XlV3OZNnNmdjkxi+8zHR4m6nqtBO1saktosQiWGRJQCjJIyAnKbOlgwsbjS45VI+0Z80mOMnfWQJn7oYMYyAAtstigIrXBCE7PBkkkiEeLIXskVyc8Km2rLb+7Y361WxAw52fjVhedyskDsZlReLPGMuRm+/rfwo0RysMYrCyxySCbaUaMxDuqvMWuVUgkIg1y5bW5WoJNiHzXkmkZVYjPmdjlvqwBa+oANudh0ojt/aOFMyGXDySPJh4HLduUUgxrayql+Q+1QeRVa5BspvZb30vprzsNL+FBkj0WdqwiCWSI9/L3lbk6suZGA8QR63q/JsrDRy4pZFkf6LBG7AOEvI2USC+U2Vc4Hoan2JgxixAXIBwLjtb/awwvInnlZSnkwqHdnFSvicVIl+2nw8zqAAxL5kdQARY8CLEUySFtlWTGYeRoVjwxjBljDHtpHJUtZhawA0N7gXo9g4I5MZJhfoSrEsjo0yGYNGFzWcuWK8hodNaEbdXaRgzYgSBEKvldoVsQdCEBBvryWje0tpk4vFYfETs2GmfuNnuITYFCNbZATZl4W8jToV76BKYNsZEqwqoxUdkZRZRNETYSD+NL3bqNeOlUNvY9e0RIu9DAOzS32yPfkNuJZrnyAq5sedIMZC7uoWN2DspzLYqykgi9wQeXWhGHRSoHEjS4oB8k6vcX+V6P7JsYzdgB7pU8Tfp4C1BFiI5Uz7mYWFjIsgBAW+txax+zbmb1TnVwaLcUuMrOO7wQZVTwBX1ViPwtQeWXOL8/ypj3zjCPIt75Zmsf4XAI+YNKsDZWseFH07vGieoVTK8q2NN+4G+X0Vuzc/Vsbg/dP6Uszx2BHLl++lUxV8oqcaZRCTxytH1JsvayYhBYg1tLhWDZkYg187bub4z4NwUa681PCuz7se0SDEAZjkbodPh1rl5cUsff8AZ1cWaORa/oZo8PMx7zi3gKJRwWFUv+sx20dfjVPF72xID3sx6LrVTlHtsdqcukT7xbUXDws7Hy8TyFcE3nnaTPI/vMbD1p921j5MW92FlHur08T1NIm8sRZ7AWVOfUnj+lTBJSyWTLBxxirI/H4D8KrmpcTHlNqiruLo4ktMLYCa2U9H/FbflXecLhhisFDKwK2S5PJiRYm/iykedfPeHay/zD8DXevZdvKfoIgfK2RiFVrC4Yk2ufHw0vWfPHki/BNp9AXamBKNz6eFCnVidAT6V1reDZEE0Cle4WGdbcbG3jw1pGn3UYsf7y3LIQQR18DVSTWmXNxltaOdZeGtG91sQFbEhkEgOFc5GzWbI0bgHKQQLjkaB4bh1otu3s6TETmKKVYmMb5ma9sgy5xprqD8qsfRSuy3hNrjtsMVggiyTxteMNmNmXQszkkeFMMOPklbGYJRHBL2kgiaKNI+2VWYNC5AvdgAQb6nQ0GGwMIAM21IdP8AxwyP8CD+VebK2LHNJjckzSLBCZkfLYyEWvmB1Gp86iIwh2TYmCARlExGHUxNHKwTtI8xZCjNYZlJKlSQa3wUBwhkmnZO2MbxxQo6u2Z1yl3ykhFCk6E3JPCtdjbLwsmBlxWK7duylWPJCyDRwmUnMPvM2uYaCp9mbL2bipRBAuJw0zg9mzsjoxAvYi5I0B4W8+VEFrooHaxhhwDxMplw4lDKeal8wDeDKWHkatSbx4ZMdhXw9xhsMAAo1YBs7yaHUnM9vHLVfdvCxx4fF4zExLM2FkEKQn3M5IUs4+0oJHwPpk2+bSxyRy4TCOrLZDHH2ZjPIggk6DxGvPlSkAIxyKts1ze1udvLrar+CxxOHlhWKSQyPG4KqxsUzg6BTe4f5VZh33xcMCpA8aCNbAmJCx82INzR7fbe3GLNCIsQ8UcuGiksoW12zFtSpPSmQbfQuR43JA8DIQTMkhzXBVlVkIykfxdasbKwWJnGIhw0QkEip2lyq5QHzqQSwHFaCYuZ5GZ5CXYm5Y63J5mj+4l5P+oQqCxfBMVCg3LKdALc7kCjRGwv/wBH2qqL/ZsO3ZRqgsmGlkyqLKO8WJt4daBYftcUMTMWQGBFaQFApI92wVVCgjLroKk3X3Sxq4qCQQyYdUdXeWTuAID3wcxBYFbi3jraieBxcc+L20Yvclwzsp5EpxPq1z61AWLjTtZspIJGViGIzA8QbcR4VZ2/svsIsK+csMRF2t7WK3tcaE34ih0c11tztyo3vLCX2Xs0k8I5o/8AKwA/2UQMIbS3d2ZhJmhkbGyuqq3d7ICzC62NhUEAwbzYZIYZ1Vp0WTtZL5lZlWwynu8b6UV3r2dhZMRDPNjDh2kw0R7MQu5Is3ezLoL3tY/doHjIII+ybC4iWUiVS2ePIAAykW043pgINbYxmEw800I2dC3ZsVzSSO2bQG+UqbceF6A4raSzMpTDxQBRbLECAdb3OvEfnTVvXHgFxs4lgxMkpKs2RwqXKra1mB4W9b0v41IGIMELwqAbhpC5Y3Fjc8NNLVGSJTUkE60c2NKUjlcKTlQkEA3PlW27OwPpbsAWXLa5CggceJJFuHjTljdkw4OCNSWZnljUm9i13Fxb7tr1nzW4MuxSUZo4XHuziNoDFPCubsSWIvqQSxAHU6NpSRIeHUV3P2e7cTCbTxmGZMomc5BcWurOQvTVX+Vcy3l3cZMXiIlXVHYgfwE3FvQinxyUdME4yk+haae4qCpHXwrQ1pRnZhFMu6pDd00uJroau7GxxhlBPC+tVZ4OcGkW4JqE02dQwmySaM4bYpr3d3ECRAQb3pmw8Veb4Ns7/NeASmzABwpF3twnEAV1DFrZTSVtTB5iSRVsVxkhJPkmcg2jCRYmqirR3beVpTfRV4eJ8KFxR/mf38vjXoMb9qs4eWPuZ5hzwHif0p83a2wmHRmue1YgDoqEDMfFibDwFzxtSJh1vR8wHIGHQ/0/fhT8VJ0LD27HrH78vnQqbpltrr1HTkSPQVPHvyP/ACKtuRUn4G2o/SkOKQtx+Ney4cX0sfIkfEW41c8EV0D8zNcNNTPuDJbaUH8QkX0yMf8A1pUhXwo/uhIV2hhT/wDKB8QV/OsTWixdoILuRMi2efBR20s04v8AAKfherm5UGTGYqDOkmbCSrmjN1bRToeYuflS3jcIFnnUgXEr/wC9qM+zuUJtOPMwVWSRbkgCxQnUnxWokFl/c2KKTZ20I5pTFGOxkLqucrqdQvE6gD1ohg8Jg9nwJtDDmbGPmMaM9kSJyCt5EsHB1sL34jhcGhG5rIsG0Y3ZVzYayXYDM6F7Aa6m9qi3X2uMNIyTDNhcQuSeM8hwDi3MeHEeQqSQlWQbF3nkwrysFSZJ9ZopB3XJub+B1PUa8DRPBrs7HSCFIZMDO9xGVfPEzWJsVPC/kKCpBgI8RLHNJLJCRaKaK911vmZGALEcDy4m2otd2fjdn4OQTxyzYyZBeJTH2aI1iLsTqbeF/wALSkNQu4xipZG99WKkeIJB9NKZN6ZWki2a/wB7CKPPKf0IpYKmRyxDMzsWNgbXJJPzNMeLxDyYfCxdiV+jq65s182YqRpYZbZRzNGiIEBiQbD0pk9nchXHkXsXw0qgrob9xrjx7tATmBtk18xp86ubOxE8MqzR5EcAgE2bRgVOliOBohKSYuSZB2k0sh+0HdmF/Im1Me5uISHGqZWUQzRtAxPBc4Fr9BdQPWgWHwThtWUX1/fKr02zlOjSrrx4frUA1ZJPuXjo5DF9GlcqbK6C6sORzcFv42ojvSvY4bB4Birywq8k2UiytISwW/hdvQDrQgzOihBjJwgHuLI1gOgANgKrphYE1zMxPDjr11sKYVoYt5JVaPZzgqbYRUbUEgrYa9OdLmLxQsQvEa2HOpEMI4Ix5nj+uteGdRqIuHW2v40asFDptvCnG4oyYVWlDRx5iAVswuCDmA5AUd2NuEixk4s95h7qt7uvUcSaJbDwJw+BDpGe2kQMVsWNyNBbkB6UO3Y3llHbriIuzeOW1mN2Ock8bnQX08LVU5fYyX0M0CQYaNkjyRhFzNqBb+JuZ4cTXPN8JjMtlFpMryK+fNcAZoxa1lLWDAX4Vt/9Wx/SJGhzM0i98njcmwGv2RajYlQsxdRlV4yACApGWzEjlrS5cbcU5dD4pKEjmO9WxpRkx0LXJKuSvENlU3/EXr3bE7YxIsaoXto+7Ml7EjgdOfpyNNm24zDigjJaCZmVQBpfiFAIy2PLlrXNN98cq/Vxh0cZr6qMy37vdVRZuN9TpbhasajOdR/1GxyjC5f6wNvThAHVoypDi9lB0PTXjVDD7GmcD6p7cb5TwHGosGQzAs2UA8Twp3TeONMM8MUhLPpcch9q49438Byrr4cfGKTZzck+UnJHP3TKakxI4Giu08Ghzdkboo0J0N9L3HLW9Cc/cseVW5YcXa6KoO00NG5G87wuEZu4eANds2RtRXUEGvnfYwDtkJsfsnnf98q6fuTtExyGKTRhxB1BHI1yc+NKVnU9PNuNHTZoQwoDtPZlwRTDhRf1oHvjtyPCxFnbvH3V5sfAfnWfhZo50co36wqR2XTM3AfiaUJO6tuZHyolvBLKZDJNcO3BTxC/kKDE3163+XAV0sUeMTnZpWyxhhp+/wB8hTLhriHlqcvrwpcwSnTypiwaHsyLcz8uFaIxdlXLR79HBYkGw4W/G3K/nV5JUAtrVDDYex15j4dK1nxJBsqFgNCb862tJGXkQA1Ph5TcEtlIOhBsR4g8qoK163U1y6NVhtFjJJaUsSbk8SfM2N62EMFyWLN0sD+lRPGHxEUYKp2oh6WGdIwTp4kmri4GNiuS7WLh0Lk6Ime+dIhrobxqCehANwGWG0WKw6jSNvC9/wBa2kxkZW/Zfh+lZjsFHEkrBCT2cToHLgL2naq+hszWZARfqL3qfHCP69URFyCJ42uxZs2TOCSxDe/e3LL53AQdJtIZdEVb8LkfpUC7VI+70PP8DRTAYhF7C4jsZmEuZFYmIiKwNwe7rJw5iq2C2wCFLvabJLH2oU3S5jaNu6Af/ItxdlDacKahH+zTBYyVjlQZm6KmY/DU0QkkxHZCQiTs2Ng2SyejZbHUWqB9o9107R3doBG0ozDORMJACWsxAQZbkDhwtV6Xa6vEwAKO0CQMFiisQoRf703fKQgOUAEH7VqlEsDENzYm/j+hqNAb63tw1JqeVUuclwOWY3IHjYAE+QFV5ul6YVs2ydVF+tX8ORw0ND8nLrVrDxZbW1HPwqEJZ27/AEAFaiThpretpRz49NNaJbv7sTYtska26u18qDxPXwGtEhShVg63VgL/AHTcjgbX4037pbjHESZpLiFDxIsXPGwHLxp13V3STCe6Gd+BkkNvPInIeJ18aYcTihGpZuHh+lAW/CB21tpyYcFsqslrg63HgQL5r1yzenfjMyzRrZicrknQ9AUA8Lak0T382zIbuFCxq2UMspN/EqQMvQiuV7exn1d1PvG589BWj8CePkwKXGVUFtgb4zTM8L5URbsBFGqknX3jYlgOVzpTRPtG+SMNq1iTexsLD01rmuzIVuXbQ3+N6uSoYY2lz2JNh1N+fgAKbLFLGiQl7mEnmadQnaMUWRnJZibrcnQEkJwAsOtCN4JkebO982UElQuU8b3XTW1uFRxzaWBy3BJ46aajTiDxoZj372pPG3yNY+NMtb0VtozKxFg2a3eLFdfIBRYcOJJqiKsMNTXhjseFao47Rnk9lvCM9lJ7w4D7w8j+R0qvtCHKbjg2vTz05HwqXD4ooLdCGHodaKYyJZVFhbMefJj7tj0NsvqKulD26FQvwvYgjiK6HsTHiaNZlNpYLZgT7yn9D+Nc6onsjaDQvmXUEWZfvKRqKw5Icka8M+LPojdbaomFuDLoVPFSBqK32lu3CM07jMwF8z65R4X0ApQ3L2nnKzL9lQr/AMQ1ynz5elMftD2gxgTDRf3mIYLpxC8/lWDjujc3qziO35TPJJLbRmyIPAcfl+NCoItLef7+VO29GyVibIg7sEdr9WJsx+N6WsJhdV8/y/4ro4qaowZVTs3wWD0Xz+X7tTLBgSYc1tMxAPxqDZuzsx6Dj+/3ypojVUgFxpclb9ALa+pvWz4lHYp4vop1I1PIDmfC341Suh4K1hoNOXHXTU639avYtLm4+1YnW3+EfgfM+FRLIRpa/rag1ydldIBo1qlU1WVq3C3rGXhWPaUhXs+0OW1racBwHC9qsS7RkYgtJIxX3SXJK+RJ0obh46uRwWGnGlHVs37TW5uepOpNZJODyr0wVq0B+VQmzWTEWN+RqMC/gfyq5sfd3EYtisETOOZ4AebcK6FsL2OGwOKkv/BGfxYj8BTpMWznSyH4VYixGn5V13C+x3CKSSZWHJc4FvW2tVdmbsbIWVo3VxINMs7MLeVrA+ZpuNgs5WXrDDcXP9bU+Ps3Z7SvDhBEZVJAXFNNlY8grI4y9O8DxFSYbeTDYN0j2nsyPDakJKlpUuNDcm5v53ovGSxb2BunLiRmuIoQdZZDpfooGrnwHqae8LupsqK0ck5aRgD33ynw7oFl8jrUu3N+Th1RkSGWJh9UyC6eIv8AZYdKB7T3vGMCWWNLEdrEyISwGuaN7Zr9V49L00cMnvwK2gnj929nYaZTN25jtdb5Sjc73SzEeFNmzduYRIwuFysvHJHlB/ysQx+dcp2/vOrIYIiXi5XFsh11UnUX6cwaVTOGtyatEfTJq2JKWzs21/aFhHzQu2IhPAkIRbzANz8KSttYaM3aHGCTxdsp/wBVjStFvC6rlf6xB9h7tb/CfeT+Uj1ofNMLFhcr8SPCrseNR6F/ZfxO8kio0ZyzLaxBZxw6MrC/rek6baAZSAtudiSdb8qM5wx0/SgOMTJIwHAg8vjSZVSbQ8W/Jf2exZCW5cL+HhWbVxBIueYFvSqGzpjmI63vVqY3Uc7fv8Kpfux0FakbYF75dOduPWqOM5eH61vhpLEjp+XCo8SQRVDXkt8Gkuh8/wDmrU7RmJCqlZAWzNmurD7Pd5MPhVSX3QfCx9P+axvdFasG1TKJ9lhIs2lWtnzMyNHppqL8bjUWqALlynwrFJjcSDhfWtbjRXyIdpwWkDDhIA4/m4/6rj0r3BWBF+R/Oim1sNeBWH/bfL/K/eX0vf41Qgh19f8AmudOFNovhI6DuPMIJwh/u5106Bri4+NyPM027HlM+Od2H/20ZUeZGp89QKQ8DEez7ouUs626rx+IJroG40ucTMdWkkB/l7oH+2ufkVbN8JXoCe0DB5IlAFjM+vWw1H4ClLB4UdoPC5+dvyp29pEmfExqOCpp6n9BS9gsIBK38IUH4XPzJrR6XtGb1G7LkWHsuUaFtSfDkPWods4y+WLmBY+Av+J0FW8dIETtLgnp4cqWnVmDXNi3En4j8BW1uzPVaNXBY34X5VqGHQVsZL69ddOvP51qCOlRsFC3W6sb35VlZWNlpdhlq9FPcVlZShRdwkDSMERSztoAASTXVtz/AGaRxgSYtVaRuCE90en2jXtZUQZD7Bgo4lsqqijkAAB6CvMNjUZM4Zco4sCLC3HXwrKynK0tHLd+/ac6SL9FYo0MhD6qyyKdPIgEfOk/ene44mVZxZRIgV1H2XXQ/HiD+le1lbIwSFbFjF44tKW1vYc+ml/kKObQ242JwzRzHMQosx52925+8BpfnWVlXqKfYrF7ZW0njvAWOQkFel+X6USjxdyQbDwrKynSoXs0abLcljr1FVsRiACGHPQ1lZVU5NaLOKPJZwwvzqhLMwOhsegrysoW6GZGcVrfgaqSy5mv0BrKyllJuIF2V0ls9+V6KZhbTlr8/wBDWVlVY32iFF2s2nA3rwm4t617WVWlaHT2aQLmBFbZe7b41lZV+PTKph3B4LtIVqXD4LPdOgrKyt3cTP5J8Jhs8ckTcSpXn7yWZPWhuzor3Hj/AENZWVzs/ZbAaNhz2Kg+Kn4a/gfjTRuRtARs0bXAJ7p6a2H4X9aysrnZDo4zTbc6y4xiO9kUWtrfQXt5UIhfS/32LHyN7fK1ZWVp9PFIpyysHbXxQLWB7q6n9+dV4W0FxxrKytJSaBwHI4D5A8/yNeNa9ZWVWQ//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3027" y="3894220"/>
            <a:ext cx="4523773" cy="253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0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8629</TotalTime>
  <Words>722</Words>
  <Application>Microsoft Office PowerPoint</Application>
  <PresentationFormat>On-screen Show (4:3)</PresentationFormat>
  <Paragraphs>107</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Continue Increasing Taxes on Tobacco Products</vt:lpstr>
      <vt:lpstr>Background</vt:lpstr>
      <vt:lpstr>Key Facts on Tobacco Use</vt:lpstr>
      <vt:lpstr>PowerPoint Presentation</vt:lpstr>
      <vt:lpstr>Community Preventative Services Task Force</vt:lpstr>
      <vt:lpstr>General Tobacco Effects</vt:lpstr>
      <vt:lpstr>U.S. State Cigarette Tax Rates, 2013</vt:lpstr>
      <vt:lpstr>Important Considerations</vt:lpstr>
      <vt:lpstr>Youth and Tobacco</vt:lpstr>
      <vt:lpstr>Recommendations</vt:lpstr>
      <vt:lpstr>Best Practices</vt:lpstr>
      <vt:lpstr>What can churches do?</vt:lpstr>
      <vt:lpstr>What can schools do?</vt:lpstr>
      <vt:lpstr>What can communities do?</vt:lpstr>
      <vt:lpstr>What can I do?</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 Increasing on Tobacco</dc:title>
  <dc:creator>Mara Mukai</dc:creator>
  <cp:lastModifiedBy>nittam</cp:lastModifiedBy>
  <cp:revision>28</cp:revision>
  <dcterms:created xsi:type="dcterms:W3CDTF">2013-11-08T04:10:01Z</dcterms:created>
  <dcterms:modified xsi:type="dcterms:W3CDTF">2014-02-18T16:11:28Z</dcterms:modified>
</cp:coreProperties>
</file>