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82" r:id="rId3"/>
    <p:sldId id="285" r:id="rId4"/>
    <p:sldId id="283" r:id="rId5"/>
    <p:sldId id="284" r:id="rId6"/>
    <p:sldId id="270" r:id="rId7"/>
    <p:sldId id="268" r:id="rId8"/>
    <p:sldId id="267" r:id="rId9"/>
    <p:sldId id="280" r:id="rId10"/>
    <p:sldId id="281" r:id="rId11"/>
    <p:sldId id="258" r:id="rId12"/>
    <p:sldId id="259" r:id="rId13"/>
    <p:sldId id="265" r:id="rId14"/>
    <p:sldId id="261" r:id="rId15"/>
    <p:sldId id="286" r:id="rId16"/>
    <p:sldId id="291" r:id="rId17"/>
    <p:sldId id="297" r:id="rId18"/>
    <p:sldId id="287" r:id="rId19"/>
    <p:sldId id="293" r:id="rId20"/>
    <p:sldId id="288" r:id="rId21"/>
    <p:sldId id="289" r:id="rId22"/>
    <p:sldId id="292" r:id="rId23"/>
    <p:sldId id="294" r:id="rId24"/>
    <p:sldId id="295" r:id="rId25"/>
    <p:sldId id="29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373" autoAdjust="0"/>
  </p:normalViewPr>
  <p:slideViewPr>
    <p:cSldViewPr>
      <p:cViewPr varScale="1">
        <p:scale>
          <a:sx n="89" d="100"/>
          <a:sy n="89" d="100"/>
        </p:scale>
        <p:origin x="-219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4B1EC7-80C1-4A8C-96F8-26AD5C562CBD}" type="datetimeFigureOut">
              <a:rPr lang="en-US" smtClean="0"/>
              <a:t>3/7/2014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AB7746-B2BA-4170-8442-57CA59EC58E4}" type="slidenum">
              <a:rPr lang="en-US" smtClean="0"/>
              <a:t>‹#›</a:t>
            </a:fld>
            <a:endParaRPr lang="en-US"/>
          </a:p>
        </p:txBody>
      </p:sp>
    </p:spTree>
    <p:extLst>
      <p:ext uri="{BB962C8B-B14F-4D97-AF65-F5344CB8AC3E}">
        <p14:creationId xmlns:p14="http://schemas.microsoft.com/office/powerpoint/2010/main" val="2360152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generationnext.com.au/2013/07/seminar-turns-spotlight-on-to-selling-to-our-kid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ucam.info/eucam/home/news.html/1881/2247/us-super-sized-alcopop-four-loko-to-become-resealable-and-informativ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liberation.typepad.com/liberation/2012/08/nz-politics-daily-28-august-2012.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epi.umn.edu/alcohol/policy/adrstrct.sht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frattoys.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amazingcentral.com/innovative-packaging-of-miller-beer/"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manajans-jwt.co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onlinetraffic.com/topics/index2.php?ch=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nlinetraffic.com/topics/index2.php?ch=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slides are</a:t>
            </a:r>
            <a:r>
              <a:rPr lang="en-US" baseline="0" dirty="0" smtClean="0"/>
              <a:t> additional slides that have useful information and can be included in your presentations.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1</a:t>
            </a:fld>
            <a:endParaRPr lang="en-US"/>
          </a:p>
        </p:txBody>
      </p:sp>
    </p:spTree>
    <p:extLst>
      <p:ext uri="{BB962C8B-B14F-4D97-AF65-F5344CB8AC3E}">
        <p14:creationId xmlns:p14="http://schemas.microsoft.com/office/powerpoint/2010/main" val="1767399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From an</a:t>
            </a:r>
            <a:r>
              <a:rPr lang="en-US" baseline="0" dirty="0" smtClean="0"/>
              <a:t> Alcohol </a:t>
            </a:r>
            <a:r>
              <a:rPr lang="en-US" dirty="0" smtClean="0"/>
              <a:t>publication of the Healthy Pacific Lifestyle</a:t>
            </a:r>
            <a:r>
              <a:rPr lang="en-US" baseline="0" dirty="0" smtClean="0"/>
              <a:t> Section of the </a:t>
            </a:r>
            <a:r>
              <a:rPr lang="en-US" dirty="0" smtClean="0"/>
              <a:t>Secretariat</a:t>
            </a:r>
            <a:r>
              <a:rPr lang="en-US" baseline="0" dirty="0" smtClean="0"/>
              <a:t> of the Pacific Community (2011)</a:t>
            </a:r>
            <a:endParaRPr lang="en-US" dirty="0" smtClean="0"/>
          </a:p>
          <a:p>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10</a:t>
            </a:fld>
            <a:endParaRPr lang="en-US"/>
          </a:p>
        </p:txBody>
      </p:sp>
    </p:spTree>
    <p:extLst>
      <p:ext uri="{BB962C8B-B14F-4D97-AF65-F5344CB8AC3E}">
        <p14:creationId xmlns:p14="http://schemas.microsoft.com/office/powerpoint/2010/main" val="1214233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Infographic</a:t>
            </a:r>
            <a:r>
              <a:rPr lang="en-US" dirty="0" smtClean="0"/>
              <a:t> from Active Internet Marketing</a:t>
            </a:r>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11</a:t>
            </a:fld>
            <a:endParaRPr lang="en-US"/>
          </a:p>
        </p:txBody>
      </p:sp>
    </p:spTree>
    <p:extLst>
      <p:ext uri="{BB962C8B-B14F-4D97-AF65-F5344CB8AC3E}">
        <p14:creationId xmlns:p14="http://schemas.microsoft.com/office/powerpoint/2010/main" val="1036591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Infographic</a:t>
            </a:r>
            <a:r>
              <a:rPr lang="en-US" dirty="0" smtClean="0"/>
              <a:t> from Rehab International</a:t>
            </a:r>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12</a:t>
            </a:fld>
            <a:endParaRPr lang="en-US"/>
          </a:p>
        </p:txBody>
      </p:sp>
    </p:spTree>
    <p:extLst>
      <p:ext uri="{BB962C8B-B14F-4D97-AF65-F5344CB8AC3E}">
        <p14:creationId xmlns:p14="http://schemas.microsoft.com/office/powerpoint/2010/main" val="2519552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Infographic</a:t>
            </a:r>
            <a:r>
              <a:rPr lang="en-US" baseline="0" dirty="0" smtClean="0"/>
              <a:t> provided by Pat Moore Foundation</a:t>
            </a:r>
          </a:p>
        </p:txBody>
      </p:sp>
      <p:sp>
        <p:nvSpPr>
          <p:cNvPr id="4" name="Slide Number Placeholder 3"/>
          <p:cNvSpPr>
            <a:spLocks noGrp="1"/>
          </p:cNvSpPr>
          <p:nvPr>
            <p:ph type="sldNum" sz="quarter" idx="10"/>
          </p:nvPr>
        </p:nvSpPr>
        <p:spPr/>
        <p:txBody>
          <a:bodyPr/>
          <a:lstStyle/>
          <a:p>
            <a:fld id="{77AB7746-B2BA-4170-8442-57CA59EC58E4}" type="slidenum">
              <a:rPr lang="en-US" smtClean="0"/>
              <a:t>13</a:t>
            </a:fld>
            <a:endParaRPr lang="en-US"/>
          </a:p>
        </p:txBody>
      </p:sp>
    </p:spTree>
    <p:extLst>
      <p:ext uri="{BB962C8B-B14F-4D97-AF65-F5344CB8AC3E}">
        <p14:creationId xmlns:p14="http://schemas.microsoft.com/office/powerpoint/2010/main" val="1456965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Infographic</a:t>
            </a:r>
            <a:r>
              <a:rPr lang="en-US" dirty="0" smtClean="0"/>
              <a:t> provided</a:t>
            </a:r>
            <a:r>
              <a:rPr lang="en-US" baseline="0" dirty="0" smtClean="0"/>
              <a:t> by YeastInfection.org</a:t>
            </a:r>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14</a:t>
            </a:fld>
            <a:endParaRPr lang="en-US"/>
          </a:p>
        </p:txBody>
      </p:sp>
    </p:spTree>
    <p:extLst>
      <p:ext uri="{BB962C8B-B14F-4D97-AF65-F5344CB8AC3E}">
        <p14:creationId xmlns:p14="http://schemas.microsoft.com/office/powerpoint/2010/main" val="1710877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t>
            </a:r>
            <a:r>
              <a:rPr lang="en-US" dirty="0" smtClean="0">
                <a:hlinkClick r:id="rId3"/>
              </a:rPr>
              <a:t>http://www.generationnext.com.au/2013/07/seminar-turns-spotlight-on-to-selling-to-our-kids/</a:t>
            </a:r>
            <a:endParaRPr lang="en-US" dirty="0" smtClean="0"/>
          </a:p>
          <a:p>
            <a:endParaRPr lang="en-US" dirty="0" smtClean="0"/>
          </a:p>
          <a:p>
            <a:r>
              <a:rPr lang="en-US" dirty="0" smtClean="0"/>
              <a:t>Marketing to children</a:t>
            </a:r>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15</a:t>
            </a:fld>
            <a:endParaRPr lang="en-US"/>
          </a:p>
        </p:txBody>
      </p:sp>
    </p:spTree>
    <p:extLst>
      <p:ext uri="{BB962C8B-B14F-4D97-AF65-F5344CB8AC3E}">
        <p14:creationId xmlns:p14="http://schemas.microsoft.com/office/powerpoint/2010/main" val="2382010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16</a:t>
            </a:fld>
            <a:endParaRPr lang="en-US"/>
          </a:p>
        </p:txBody>
      </p:sp>
    </p:spTree>
    <p:extLst>
      <p:ext uri="{BB962C8B-B14F-4D97-AF65-F5344CB8AC3E}">
        <p14:creationId xmlns:p14="http://schemas.microsoft.com/office/powerpoint/2010/main" val="1823693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17</a:t>
            </a:fld>
            <a:endParaRPr lang="en-US"/>
          </a:p>
        </p:txBody>
      </p:sp>
    </p:spTree>
    <p:extLst>
      <p:ext uri="{BB962C8B-B14F-4D97-AF65-F5344CB8AC3E}">
        <p14:creationId xmlns:p14="http://schemas.microsoft.com/office/powerpoint/2010/main" val="969295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Alcohol Justice: The Industry Watchdog (www.alcoholjustice.org) </a:t>
            </a:r>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18</a:t>
            </a:fld>
            <a:endParaRPr lang="en-US"/>
          </a:p>
        </p:txBody>
      </p:sp>
    </p:spTree>
    <p:extLst>
      <p:ext uri="{BB962C8B-B14F-4D97-AF65-F5344CB8AC3E}">
        <p14:creationId xmlns:p14="http://schemas.microsoft.com/office/powerpoint/2010/main" val="2198803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Sweetdeceitcampaign.com</a:t>
            </a:r>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19</a:t>
            </a:fld>
            <a:endParaRPr lang="en-US"/>
          </a:p>
        </p:txBody>
      </p:sp>
    </p:spTree>
    <p:extLst>
      <p:ext uri="{BB962C8B-B14F-4D97-AF65-F5344CB8AC3E}">
        <p14:creationId xmlns:p14="http://schemas.microsoft.com/office/powerpoint/2010/main" val="1445259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2</a:t>
            </a:fld>
            <a:endParaRPr lang="en-US"/>
          </a:p>
        </p:txBody>
      </p:sp>
    </p:spTree>
    <p:extLst>
      <p:ext uri="{BB962C8B-B14F-4D97-AF65-F5344CB8AC3E}">
        <p14:creationId xmlns:p14="http://schemas.microsoft.com/office/powerpoint/2010/main" val="3582924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European Centre for Monitoring</a:t>
            </a:r>
            <a:r>
              <a:rPr lang="en-US" baseline="0" dirty="0" smtClean="0"/>
              <a:t> Alcohol Marketing: </a:t>
            </a:r>
            <a:r>
              <a:rPr lang="en-US" dirty="0" smtClean="0">
                <a:hlinkClick r:id="rId3"/>
              </a:rPr>
              <a:t>http://www.eucam.info/eucam/home/news.html/1881/2247/us-super-sized-alcopop-four-loko-to-become-resealable-and-informative</a:t>
            </a:r>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20</a:t>
            </a:fld>
            <a:endParaRPr lang="en-US"/>
          </a:p>
        </p:txBody>
      </p:sp>
    </p:spTree>
    <p:extLst>
      <p:ext uri="{BB962C8B-B14F-4D97-AF65-F5344CB8AC3E}">
        <p14:creationId xmlns:p14="http://schemas.microsoft.com/office/powerpoint/2010/main" val="1551777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Australia: </a:t>
            </a:r>
            <a:r>
              <a:rPr lang="en-US" dirty="0" smtClean="0">
                <a:hlinkClick r:id="rId3"/>
              </a:rPr>
              <a:t>http://liberation.typepad.com/liberation/2012/08/nz-politics-daily-28-august-2012.html</a:t>
            </a:r>
            <a:endParaRPr lang="en-US" dirty="0" smtClean="0"/>
          </a:p>
          <a:p>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21</a:t>
            </a:fld>
            <a:endParaRPr lang="en-US"/>
          </a:p>
        </p:txBody>
      </p:sp>
    </p:spTree>
    <p:extLst>
      <p:ext uri="{BB962C8B-B14F-4D97-AF65-F5344CB8AC3E}">
        <p14:creationId xmlns:p14="http://schemas.microsoft.com/office/powerpoint/2010/main" val="1827726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University</a:t>
            </a:r>
            <a:r>
              <a:rPr lang="en-US" baseline="0" dirty="0" smtClean="0"/>
              <a:t> of Minnesota Alcohol Epidemiology Program webpage: </a:t>
            </a:r>
            <a:r>
              <a:rPr lang="en-US" dirty="0" smtClean="0">
                <a:hlinkClick r:id="rId3"/>
              </a:rPr>
              <a:t>http://www.epi.umn.edu/alcohol/policy/adrstrct.shtm</a:t>
            </a:r>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22</a:t>
            </a:fld>
            <a:endParaRPr lang="en-US"/>
          </a:p>
        </p:txBody>
      </p:sp>
    </p:spTree>
    <p:extLst>
      <p:ext uri="{BB962C8B-B14F-4D97-AF65-F5344CB8AC3E}">
        <p14:creationId xmlns:p14="http://schemas.microsoft.com/office/powerpoint/2010/main" val="1974457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a:t>
            </a:r>
            <a:r>
              <a:rPr lang="en-US" baseline="0" dirty="0" smtClean="0"/>
              <a:t> of hats are from </a:t>
            </a:r>
            <a:r>
              <a:rPr lang="en-US" dirty="0" smtClean="0">
                <a:hlinkClick r:id="rId3"/>
              </a:rPr>
              <a:t>http://www.frattoys.com</a:t>
            </a:r>
            <a:endParaRPr lang="en-US" dirty="0" smtClean="0"/>
          </a:p>
          <a:p>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23</a:t>
            </a:fld>
            <a:endParaRPr lang="en-US"/>
          </a:p>
        </p:txBody>
      </p:sp>
    </p:spTree>
    <p:extLst>
      <p:ext uri="{BB962C8B-B14F-4D97-AF65-F5344CB8AC3E}">
        <p14:creationId xmlns:p14="http://schemas.microsoft.com/office/powerpoint/2010/main" val="1505718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http://amazingcentral.com/innovative-packaging-of-miller-beer/</a:t>
            </a:r>
            <a:endParaRPr lang="en-US" dirty="0" smtClean="0"/>
          </a:p>
          <a:p>
            <a:r>
              <a:rPr lang="en-US" dirty="0" smtClean="0"/>
              <a:t>This packaging is to attract attention and to make Miller the favorite brand among other six packs in the summer when beer consumption spikes. In Turkey, the Miller is closely linked with music. The design was created by advertising agency </a:t>
            </a:r>
            <a:r>
              <a:rPr lang="en-US" b="1" u="sng" dirty="0" err="1" smtClean="0">
                <a:hlinkClick r:id="rId4"/>
              </a:rPr>
              <a:t>Manajans</a:t>
            </a:r>
            <a:r>
              <a:rPr lang="en-US" b="1" u="sng" dirty="0" smtClean="0">
                <a:hlinkClick r:id="rId4"/>
              </a:rPr>
              <a:t>/JWT</a:t>
            </a:r>
            <a:r>
              <a:rPr lang="en-US" b="1" dirty="0" smtClean="0"/>
              <a:t>,</a:t>
            </a:r>
            <a:r>
              <a:rPr lang="en-US" dirty="0" smtClean="0"/>
              <a:t> Istanbul, Turkey. It has been established Miller Music Factory, a competition to determine fresh talents for six years and Miller </a:t>
            </a:r>
            <a:r>
              <a:rPr lang="en-US" dirty="0" err="1" smtClean="0"/>
              <a:t>Freshtival</a:t>
            </a:r>
            <a:r>
              <a:rPr lang="en-US" dirty="0" smtClean="0"/>
              <a:t>, a music festival, for 2 years now. This is why they have chosen music as a theme for their six pack. </a:t>
            </a:r>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25</a:t>
            </a:fld>
            <a:endParaRPr lang="en-US"/>
          </a:p>
        </p:txBody>
      </p:sp>
    </p:spTree>
    <p:extLst>
      <p:ext uri="{BB962C8B-B14F-4D97-AF65-F5344CB8AC3E}">
        <p14:creationId xmlns:p14="http://schemas.microsoft.com/office/powerpoint/2010/main" val="1402423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a:t>
            </a:r>
            <a:r>
              <a:rPr lang="en-US" dirty="0" err="1" smtClean="0"/>
              <a:t>wikipedia</a:t>
            </a:r>
            <a:endParaRPr lang="en-US" dirty="0" smtClean="0"/>
          </a:p>
          <a:p>
            <a:r>
              <a:rPr lang="en-US" dirty="0" smtClean="0"/>
              <a:t>Alcoholic beverage</a:t>
            </a:r>
            <a:r>
              <a:rPr lang="en-US" baseline="0" dirty="0" smtClean="0"/>
              <a:t> created from the sap of the palm tree.  </a:t>
            </a:r>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3</a:t>
            </a:fld>
            <a:endParaRPr lang="en-US"/>
          </a:p>
        </p:txBody>
      </p:sp>
    </p:spTree>
    <p:extLst>
      <p:ext uri="{BB962C8B-B14F-4D97-AF65-F5344CB8AC3E}">
        <p14:creationId xmlns:p14="http://schemas.microsoft.com/office/powerpoint/2010/main" val="3054735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One drink is usually considered to be 12 ounces of beer, 5 ounces of wine, or 1½ ounces of spirits (hard liquor such as gin or whiskey).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Nurses’ Health Study, the Health Professionals Follow-up Study (gallstones</a:t>
            </a:r>
            <a:r>
              <a:rPr lang="en-US" sz="1200" b="0" i="0" kern="1200" baseline="0" dirty="0" smtClean="0">
                <a:solidFill>
                  <a:schemeClr val="tx1"/>
                </a:solidFill>
                <a:effectLst/>
                <a:latin typeface="+mn-lt"/>
                <a:ea typeface="+mn-ea"/>
                <a:cs typeface="+mn-cs"/>
              </a:rPr>
              <a:t> and diabetes)</a:t>
            </a:r>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4</a:t>
            </a:fld>
            <a:endParaRPr lang="en-US"/>
          </a:p>
        </p:txBody>
      </p:sp>
    </p:spTree>
    <p:extLst>
      <p:ext uri="{BB962C8B-B14F-4D97-AF65-F5344CB8AC3E}">
        <p14:creationId xmlns:p14="http://schemas.microsoft.com/office/powerpoint/2010/main" val="3332101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5</a:t>
            </a:fld>
            <a:endParaRPr lang="en-US"/>
          </a:p>
        </p:txBody>
      </p:sp>
    </p:spTree>
    <p:extLst>
      <p:ext uri="{BB962C8B-B14F-4D97-AF65-F5344CB8AC3E}">
        <p14:creationId xmlns:p14="http://schemas.microsoft.com/office/powerpoint/2010/main" val="2415754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a:t>
            </a:r>
            <a:r>
              <a:rPr lang="en-US" baseline="0" dirty="0" smtClean="0"/>
              <a:t> from The Online Traffic School, Inc.: </a:t>
            </a:r>
            <a:r>
              <a:rPr lang="en-US" dirty="0" smtClean="0">
                <a:hlinkClick r:id="rId3"/>
              </a:rPr>
              <a:t>http://www.onlinetraffic.com/topics/index2.php?ch=3</a:t>
            </a:r>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6</a:t>
            </a:fld>
            <a:endParaRPr lang="en-US"/>
          </a:p>
        </p:txBody>
      </p:sp>
    </p:spTree>
    <p:extLst>
      <p:ext uri="{BB962C8B-B14F-4D97-AF65-F5344CB8AC3E}">
        <p14:creationId xmlns:p14="http://schemas.microsoft.com/office/powerpoint/2010/main" val="2869783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www.girlshealth.gov website.</a:t>
            </a:r>
            <a:r>
              <a:rPr lang="en-US" baseline="0" dirty="0" smtClean="0"/>
              <a:t>  Site is owned and maintained by the Office of Women’s Health.  </a:t>
            </a:r>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7</a:t>
            </a:fld>
            <a:endParaRPr lang="en-US"/>
          </a:p>
        </p:txBody>
      </p:sp>
    </p:spTree>
    <p:extLst>
      <p:ext uri="{BB962C8B-B14F-4D97-AF65-F5344CB8AC3E}">
        <p14:creationId xmlns:p14="http://schemas.microsoft.com/office/powerpoint/2010/main" val="2510650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Graphic</a:t>
            </a:r>
            <a:r>
              <a:rPr lang="en-US" baseline="0" dirty="0" smtClean="0"/>
              <a:t> from The Online Traffic School, Inc.: </a:t>
            </a:r>
            <a:r>
              <a:rPr lang="en-US" dirty="0" smtClean="0">
                <a:hlinkClick r:id="rId3"/>
              </a:rPr>
              <a:t>http://www.onlinetraffic.com/topics/index2.php?ch=3</a:t>
            </a:r>
            <a:endParaRPr lang="en-US" dirty="0" smtClean="0"/>
          </a:p>
          <a:p>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8</a:t>
            </a:fld>
            <a:endParaRPr lang="en-US"/>
          </a:p>
        </p:txBody>
      </p:sp>
    </p:spTree>
    <p:extLst>
      <p:ext uri="{BB962C8B-B14F-4D97-AF65-F5344CB8AC3E}">
        <p14:creationId xmlns:p14="http://schemas.microsoft.com/office/powerpoint/2010/main" val="517532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an</a:t>
            </a:r>
            <a:r>
              <a:rPr lang="en-US" baseline="0" dirty="0" smtClean="0"/>
              <a:t> Alcohol </a:t>
            </a:r>
            <a:r>
              <a:rPr lang="en-US" dirty="0" smtClean="0"/>
              <a:t>publication of the Healthy Pacific Lifestyle</a:t>
            </a:r>
            <a:r>
              <a:rPr lang="en-US" baseline="0" dirty="0" smtClean="0"/>
              <a:t> Section of the </a:t>
            </a:r>
            <a:r>
              <a:rPr lang="en-US" dirty="0" smtClean="0"/>
              <a:t>Secretariat</a:t>
            </a:r>
            <a:r>
              <a:rPr lang="en-US" baseline="0" dirty="0" smtClean="0"/>
              <a:t> of the Pacific Community (2011)</a:t>
            </a:r>
            <a:endParaRPr lang="en-US" dirty="0"/>
          </a:p>
        </p:txBody>
      </p:sp>
      <p:sp>
        <p:nvSpPr>
          <p:cNvPr id="4" name="Slide Number Placeholder 3"/>
          <p:cNvSpPr>
            <a:spLocks noGrp="1"/>
          </p:cNvSpPr>
          <p:nvPr>
            <p:ph type="sldNum" sz="quarter" idx="10"/>
          </p:nvPr>
        </p:nvSpPr>
        <p:spPr/>
        <p:txBody>
          <a:bodyPr/>
          <a:lstStyle/>
          <a:p>
            <a:fld id="{77AB7746-B2BA-4170-8442-57CA59EC58E4}" type="slidenum">
              <a:rPr lang="en-US" smtClean="0"/>
              <a:t>9</a:t>
            </a:fld>
            <a:endParaRPr lang="en-US"/>
          </a:p>
        </p:txBody>
      </p:sp>
    </p:spTree>
    <p:extLst>
      <p:ext uri="{BB962C8B-B14F-4D97-AF65-F5344CB8AC3E}">
        <p14:creationId xmlns:p14="http://schemas.microsoft.com/office/powerpoint/2010/main" val="242121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D78A1B-0D68-432F-9D2E-C0BFBF3AD92C}" type="datetimeFigureOut">
              <a:rPr lang="en-US" smtClean="0"/>
              <a:t>3/7/2014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8CB79-25F1-4FB3-A358-8950F3459015}" type="slidenum">
              <a:rPr lang="en-US" smtClean="0"/>
              <a:t>‹#›</a:t>
            </a:fld>
            <a:endParaRPr lang="en-US"/>
          </a:p>
        </p:txBody>
      </p:sp>
    </p:spTree>
    <p:extLst>
      <p:ext uri="{BB962C8B-B14F-4D97-AF65-F5344CB8AC3E}">
        <p14:creationId xmlns:p14="http://schemas.microsoft.com/office/powerpoint/2010/main" val="460931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D78A1B-0D68-432F-9D2E-C0BFBF3AD92C}" type="datetimeFigureOut">
              <a:rPr lang="en-US" smtClean="0"/>
              <a:t>3/7/2014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8CB79-25F1-4FB3-A358-8950F3459015}" type="slidenum">
              <a:rPr lang="en-US" smtClean="0"/>
              <a:t>‹#›</a:t>
            </a:fld>
            <a:endParaRPr lang="en-US"/>
          </a:p>
        </p:txBody>
      </p:sp>
    </p:spTree>
    <p:extLst>
      <p:ext uri="{BB962C8B-B14F-4D97-AF65-F5344CB8AC3E}">
        <p14:creationId xmlns:p14="http://schemas.microsoft.com/office/powerpoint/2010/main" val="2642266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D78A1B-0D68-432F-9D2E-C0BFBF3AD92C}" type="datetimeFigureOut">
              <a:rPr lang="en-US" smtClean="0"/>
              <a:t>3/7/2014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8CB79-25F1-4FB3-A358-8950F3459015}" type="slidenum">
              <a:rPr lang="en-US" smtClean="0"/>
              <a:t>‹#›</a:t>
            </a:fld>
            <a:endParaRPr lang="en-US"/>
          </a:p>
        </p:txBody>
      </p:sp>
    </p:spTree>
    <p:extLst>
      <p:ext uri="{BB962C8B-B14F-4D97-AF65-F5344CB8AC3E}">
        <p14:creationId xmlns:p14="http://schemas.microsoft.com/office/powerpoint/2010/main" val="65282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D78A1B-0D68-432F-9D2E-C0BFBF3AD92C}" type="datetimeFigureOut">
              <a:rPr lang="en-US" smtClean="0"/>
              <a:t>3/7/2014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8CB79-25F1-4FB3-A358-8950F3459015}" type="slidenum">
              <a:rPr lang="en-US" smtClean="0"/>
              <a:t>‹#›</a:t>
            </a:fld>
            <a:endParaRPr lang="en-US"/>
          </a:p>
        </p:txBody>
      </p:sp>
    </p:spTree>
    <p:extLst>
      <p:ext uri="{BB962C8B-B14F-4D97-AF65-F5344CB8AC3E}">
        <p14:creationId xmlns:p14="http://schemas.microsoft.com/office/powerpoint/2010/main" val="2821136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D78A1B-0D68-432F-9D2E-C0BFBF3AD92C}" type="datetimeFigureOut">
              <a:rPr lang="en-US" smtClean="0"/>
              <a:t>3/7/2014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8CB79-25F1-4FB3-A358-8950F3459015}" type="slidenum">
              <a:rPr lang="en-US" smtClean="0"/>
              <a:t>‹#›</a:t>
            </a:fld>
            <a:endParaRPr lang="en-US"/>
          </a:p>
        </p:txBody>
      </p:sp>
    </p:spTree>
    <p:extLst>
      <p:ext uri="{BB962C8B-B14F-4D97-AF65-F5344CB8AC3E}">
        <p14:creationId xmlns:p14="http://schemas.microsoft.com/office/powerpoint/2010/main" val="92202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D78A1B-0D68-432F-9D2E-C0BFBF3AD92C}" type="datetimeFigureOut">
              <a:rPr lang="en-US" smtClean="0"/>
              <a:t>3/7/2014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8CB79-25F1-4FB3-A358-8950F3459015}" type="slidenum">
              <a:rPr lang="en-US" smtClean="0"/>
              <a:t>‹#›</a:t>
            </a:fld>
            <a:endParaRPr lang="en-US"/>
          </a:p>
        </p:txBody>
      </p:sp>
    </p:spTree>
    <p:extLst>
      <p:ext uri="{BB962C8B-B14F-4D97-AF65-F5344CB8AC3E}">
        <p14:creationId xmlns:p14="http://schemas.microsoft.com/office/powerpoint/2010/main" val="419026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D78A1B-0D68-432F-9D2E-C0BFBF3AD92C}" type="datetimeFigureOut">
              <a:rPr lang="en-US" smtClean="0"/>
              <a:t>3/7/2014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28CB79-25F1-4FB3-A358-8950F3459015}" type="slidenum">
              <a:rPr lang="en-US" smtClean="0"/>
              <a:t>‹#›</a:t>
            </a:fld>
            <a:endParaRPr lang="en-US"/>
          </a:p>
        </p:txBody>
      </p:sp>
    </p:spTree>
    <p:extLst>
      <p:ext uri="{BB962C8B-B14F-4D97-AF65-F5344CB8AC3E}">
        <p14:creationId xmlns:p14="http://schemas.microsoft.com/office/powerpoint/2010/main" val="1529445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D78A1B-0D68-432F-9D2E-C0BFBF3AD92C}" type="datetimeFigureOut">
              <a:rPr lang="en-US" smtClean="0"/>
              <a:t>3/7/2014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28CB79-25F1-4FB3-A358-8950F3459015}" type="slidenum">
              <a:rPr lang="en-US" smtClean="0"/>
              <a:t>‹#›</a:t>
            </a:fld>
            <a:endParaRPr lang="en-US"/>
          </a:p>
        </p:txBody>
      </p:sp>
    </p:spTree>
    <p:extLst>
      <p:ext uri="{BB962C8B-B14F-4D97-AF65-F5344CB8AC3E}">
        <p14:creationId xmlns:p14="http://schemas.microsoft.com/office/powerpoint/2010/main" val="1068677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D78A1B-0D68-432F-9D2E-C0BFBF3AD92C}" type="datetimeFigureOut">
              <a:rPr lang="en-US" smtClean="0"/>
              <a:t>3/7/2014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28CB79-25F1-4FB3-A358-8950F3459015}" type="slidenum">
              <a:rPr lang="en-US" smtClean="0"/>
              <a:t>‹#›</a:t>
            </a:fld>
            <a:endParaRPr lang="en-US"/>
          </a:p>
        </p:txBody>
      </p:sp>
    </p:spTree>
    <p:extLst>
      <p:ext uri="{BB962C8B-B14F-4D97-AF65-F5344CB8AC3E}">
        <p14:creationId xmlns:p14="http://schemas.microsoft.com/office/powerpoint/2010/main" val="1299539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D78A1B-0D68-432F-9D2E-C0BFBF3AD92C}" type="datetimeFigureOut">
              <a:rPr lang="en-US" smtClean="0"/>
              <a:t>3/7/2014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8CB79-25F1-4FB3-A358-8950F3459015}" type="slidenum">
              <a:rPr lang="en-US" smtClean="0"/>
              <a:t>‹#›</a:t>
            </a:fld>
            <a:endParaRPr lang="en-US"/>
          </a:p>
        </p:txBody>
      </p:sp>
    </p:spTree>
    <p:extLst>
      <p:ext uri="{BB962C8B-B14F-4D97-AF65-F5344CB8AC3E}">
        <p14:creationId xmlns:p14="http://schemas.microsoft.com/office/powerpoint/2010/main" val="1195404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D78A1B-0D68-432F-9D2E-C0BFBF3AD92C}" type="datetimeFigureOut">
              <a:rPr lang="en-US" smtClean="0"/>
              <a:t>3/7/2014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8CB79-25F1-4FB3-A358-8950F3459015}" type="slidenum">
              <a:rPr lang="en-US" smtClean="0"/>
              <a:t>‹#›</a:t>
            </a:fld>
            <a:endParaRPr lang="en-US"/>
          </a:p>
        </p:txBody>
      </p:sp>
    </p:spTree>
    <p:extLst>
      <p:ext uri="{BB962C8B-B14F-4D97-AF65-F5344CB8AC3E}">
        <p14:creationId xmlns:p14="http://schemas.microsoft.com/office/powerpoint/2010/main" val="2777146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D78A1B-0D68-432F-9D2E-C0BFBF3AD92C}" type="datetimeFigureOut">
              <a:rPr lang="en-US" smtClean="0"/>
              <a:t>3/7/2014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8CB79-25F1-4FB3-A358-8950F3459015}" type="slidenum">
              <a:rPr lang="en-US" smtClean="0"/>
              <a:t>‹#›</a:t>
            </a:fld>
            <a:endParaRPr lang="en-US"/>
          </a:p>
        </p:txBody>
      </p:sp>
    </p:spTree>
    <p:extLst>
      <p:ext uri="{BB962C8B-B14F-4D97-AF65-F5344CB8AC3E}">
        <p14:creationId xmlns:p14="http://schemas.microsoft.com/office/powerpoint/2010/main" val="1366856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1"/>
            <a:ext cx="7772400" cy="2305050"/>
          </a:xfrm>
        </p:spPr>
        <p:txBody>
          <a:bodyPr>
            <a:noAutofit/>
          </a:bodyPr>
          <a:lstStyle/>
          <a:p>
            <a:r>
              <a:rPr lang="en-US" sz="5000" b="1" dirty="0" smtClean="0"/>
              <a:t>Supplemental Slides for Ban Alcohol Advertising</a:t>
            </a:r>
            <a:endParaRPr lang="en-US" sz="5000" b="1"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42078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73150"/>
            <a:ext cx="8229600" cy="471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384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dirty="0"/>
          </a:p>
        </p:txBody>
      </p:sp>
      <p:sp>
        <p:nvSpPr>
          <p:cNvPr id="6" name="Content Placeholder 5"/>
          <p:cNvSpPr>
            <a:spLocks noGrp="1"/>
          </p:cNvSpPr>
          <p:nvPr>
            <p:ph idx="1"/>
          </p:nvPr>
        </p:nvSpPr>
        <p:spPr/>
        <p:txBody>
          <a:bodyPr/>
          <a:lstStyle/>
          <a:p>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3429000" cy="6007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296179"/>
            <a:ext cx="3743325" cy="6104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1709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
        <p:nvSpPr>
          <p:cNvPr id="6" name="Content Placeholder 5"/>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
            <a:ext cx="2895600" cy="658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95250"/>
            <a:ext cx="2881010" cy="6565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14300"/>
            <a:ext cx="3171913" cy="654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788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lstStyle/>
          <a:p>
            <a:endParaRPr lang="en-US"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381000"/>
            <a:ext cx="29622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81000"/>
            <a:ext cx="27590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9475" y="390524"/>
            <a:ext cx="2895600"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77025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38600" y="19050"/>
            <a:ext cx="1554192" cy="6686550"/>
          </a:xfrm>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7208020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81000"/>
            <a:ext cx="3810000"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1647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Advertised in Cartoons</a:t>
            </a:r>
            <a:endParaRPr lang="en-US" dirty="0"/>
          </a:p>
        </p:txBody>
      </p:sp>
      <p:pic>
        <p:nvPicPr>
          <p:cNvPr id="2867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3084843" cy="434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191000" y="2346690"/>
            <a:ext cx="4495800" cy="337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859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04800"/>
            <a:ext cx="4067175" cy="6067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9342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Alcopop</a:t>
            </a:r>
            <a:endParaRPr lang="en-US" sz="3000" dirty="0"/>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normAutofit fontScale="92500" lnSpcReduction="20000"/>
          </a:bodyPr>
          <a:lstStyle/>
          <a:p>
            <a:r>
              <a:rPr lang="en-US" sz="2000" dirty="0" smtClean="0"/>
              <a:t>Flavored alcohol beverages (fruit flavored and/or carbonated)</a:t>
            </a:r>
          </a:p>
          <a:p>
            <a:pPr marL="342900" indent="-342900">
              <a:buFont typeface="Arial" panose="020B0604020202020204" pitchFamily="34" charset="0"/>
              <a:buChar char="•"/>
            </a:pPr>
            <a:r>
              <a:rPr lang="en-US" sz="2000" dirty="0" smtClean="0"/>
              <a:t>Smirnoff Ice</a:t>
            </a:r>
          </a:p>
          <a:p>
            <a:pPr marL="342900" indent="-342900">
              <a:buFont typeface="Arial" panose="020B0604020202020204" pitchFamily="34" charset="0"/>
              <a:buChar char="•"/>
            </a:pPr>
            <a:r>
              <a:rPr lang="en-US" sz="2000" dirty="0" smtClean="0"/>
              <a:t>Mike’s Hard Lemonade</a:t>
            </a:r>
          </a:p>
          <a:p>
            <a:pPr marL="342900" indent="-342900">
              <a:buFont typeface="Arial" panose="020B0604020202020204" pitchFamily="34" charset="0"/>
              <a:buChar char="•"/>
            </a:pPr>
            <a:r>
              <a:rPr lang="en-US" sz="2000" dirty="0" smtClean="0"/>
              <a:t>Bacardi </a:t>
            </a:r>
            <a:r>
              <a:rPr lang="en-US" sz="2000" dirty="0" err="1" smtClean="0"/>
              <a:t>Breezers</a:t>
            </a:r>
            <a:endParaRPr lang="en-US" sz="2000" dirty="0" smtClean="0"/>
          </a:p>
          <a:p>
            <a:pPr marL="342900" indent="-342900">
              <a:buFont typeface="Arial" panose="020B0604020202020204" pitchFamily="34" charset="0"/>
              <a:buChar char="•"/>
            </a:pPr>
            <a:r>
              <a:rPr lang="en-US" sz="2000" dirty="0" smtClean="0"/>
              <a:t>Four </a:t>
            </a:r>
            <a:r>
              <a:rPr lang="en-US" sz="2000" dirty="0" err="1" smtClean="0"/>
              <a:t>Loko</a:t>
            </a:r>
            <a:endParaRPr lang="en-US" sz="2000" dirty="0"/>
          </a:p>
          <a:p>
            <a:pPr marL="342900" indent="-342900">
              <a:buFont typeface="Arial" panose="020B0604020202020204" pitchFamily="34" charset="0"/>
              <a:buChar char="•"/>
            </a:pPr>
            <a:endParaRPr lang="en-US" sz="2000" dirty="0" smtClean="0"/>
          </a:p>
          <a:p>
            <a:r>
              <a:rPr lang="en-US" sz="2000" dirty="0" smtClean="0"/>
              <a:t>Appeal to youth and young women</a:t>
            </a:r>
          </a:p>
          <a:p>
            <a:pPr marL="342900" indent="-342900">
              <a:buFont typeface="Arial" panose="020B0604020202020204" pitchFamily="34" charset="0"/>
              <a:buChar char="•"/>
            </a:pPr>
            <a:r>
              <a:rPr lang="en-US" sz="2000" dirty="0" smtClean="0"/>
              <a:t>Closely resemble soda or energy drinks</a:t>
            </a:r>
          </a:p>
          <a:p>
            <a:pPr marL="342900" indent="-342900">
              <a:buFont typeface="Arial" panose="020B0604020202020204" pitchFamily="34" charset="0"/>
              <a:buChar char="•"/>
            </a:pPr>
            <a:r>
              <a:rPr lang="en-US" sz="2000" dirty="0" smtClean="0"/>
              <a:t>Sweetness and flavoring hide the taste of alcohol</a:t>
            </a:r>
          </a:p>
          <a:p>
            <a:pPr marL="342900" indent="-342900">
              <a:buFont typeface="Arial" panose="020B0604020202020204" pitchFamily="34" charset="0"/>
              <a:buChar char="•"/>
            </a:pPr>
            <a:r>
              <a:rPr lang="en-US" sz="2000" dirty="0" smtClean="0"/>
              <a:t>5-12% alcohol, more than most beers</a:t>
            </a:r>
            <a:endParaRPr lang="en-US" sz="2000"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4860" y="304799"/>
            <a:ext cx="2637340" cy="341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04799"/>
            <a:ext cx="2398251" cy="341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9944" y="3810000"/>
            <a:ext cx="3783455" cy="2257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00179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3264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alcohol?</a:t>
            </a:r>
            <a:endParaRPr lang="en-US" dirty="0"/>
          </a:p>
        </p:txBody>
      </p:sp>
      <p:sp>
        <p:nvSpPr>
          <p:cNvPr id="3" name="Content Placeholder 2"/>
          <p:cNvSpPr>
            <a:spLocks noGrp="1"/>
          </p:cNvSpPr>
          <p:nvPr>
            <p:ph idx="1"/>
          </p:nvPr>
        </p:nvSpPr>
        <p:spPr/>
        <p:txBody>
          <a:bodyPr>
            <a:normAutofit/>
          </a:bodyPr>
          <a:lstStyle/>
          <a:p>
            <a:r>
              <a:rPr lang="en-US" dirty="0" smtClean="0"/>
              <a:t>An intoxicating ingredient found in beer, wine, toddy and other liquor.</a:t>
            </a:r>
          </a:p>
          <a:p>
            <a:r>
              <a:rPr lang="en-US" dirty="0" smtClean="0"/>
              <a:t>Produced by the fermentation of yeast, sugars and starches.</a:t>
            </a:r>
          </a:p>
          <a:p>
            <a:r>
              <a:rPr lang="en-US" dirty="0" smtClean="0"/>
              <a:t>A depressant</a:t>
            </a:r>
          </a:p>
          <a:p>
            <a:pPr marL="457200" lvl="1" indent="0">
              <a:buNone/>
            </a:pPr>
            <a:endParaRPr lang="en-US" dirty="0" smtClean="0"/>
          </a:p>
        </p:txBody>
      </p:sp>
    </p:spTree>
    <p:extLst>
      <p:ext uri="{BB962C8B-B14F-4D97-AF65-F5344CB8AC3E}">
        <p14:creationId xmlns:p14="http://schemas.microsoft.com/office/powerpoint/2010/main" val="1451015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1071"/>
            <a:ext cx="5638800" cy="4466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38235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14338"/>
            <a:ext cx="7620000" cy="602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72060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Advertising at Local Event</a:t>
            </a:r>
            <a:endParaRPr lang="en-US" dirty="0"/>
          </a:p>
        </p:txBody>
      </p:sp>
      <p:sp>
        <p:nvSpPr>
          <p:cNvPr id="3" name="Content Placeholder 2"/>
          <p:cNvSpPr>
            <a:spLocks noGrp="1"/>
          </p:cNvSpPr>
          <p:nvPr>
            <p:ph idx="1"/>
          </p:nvPr>
        </p:nvSpPr>
        <p:spPr/>
        <p:txBody>
          <a:bodyPr/>
          <a:lstStyle/>
          <a:p>
            <a:endParaRPr lang="en-US" dirty="0"/>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905000"/>
            <a:ext cx="3367768"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971800" y="2286000"/>
            <a:ext cx="2971800" cy="2971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4" idx="1"/>
          </p:cNvCxnSpPr>
          <p:nvPr/>
        </p:nvCxnSpPr>
        <p:spPr>
          <a:xfrm>
            <a:off x="3407010" y="2721210"/>
            <a:ext cx="2155590" cy="21555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4078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Beer Apparel and Accessories</a:t>
            </a:r>
            <a:endParaRPr lang="en-US" dirty="0"/>
          </a:p>
        </p:txBody>
      </p:sp>
      <p:sp>
        <p:nvSpPr>
          <p:cNvPr id="3" name="Content Placeholder 2"/>
          <p:cNvSpPr>
            <a:spLocks noGrp="1"/>
          </p:cNvSpPr>
          <p:nvPr>
            <p:ph idx="1"/>
          </p:nvPr>
        </p:nvSpPr>
        <p:spPr/>
        <p:txBody>
          <a:bodyPr/>
          <a:lstStyle/>
          <a:p>
            <a:endParaRPr lang="en-US" dirty="0"/>
          </a:p>
        </p:txBody>
      </p:sp>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163" y="1371600"/>
            <a:ext cx="2647949" cy="320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911" y="1186694"/>
            <a:ext cx="2254088" cy="2865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349" y="4191000"/>
            <a:ext cx="2882739" cy="216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778170"/>
            <a:ext cx="17716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182258"/>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256" y="1203091"/>
            <a:ext cx="2395538" cy="239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29057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Advertising </a:t>
            </a:r>
            <a:endParaRPr lang="en-US" dirty="0"/>
          </a:p>
        </p:txBody>
      </p:sp>
      <p:sp>
        <p:nvSpPr>
          <p:cNvPr id="3" name="Content Placeholder 2"/>
          <p:cNvSpPr>
            <a:spLocks noGrp="1"/>
          </p:cNvSpPr>
          <p:nvPr>
            <p:ph idx="1"/>
          </p:nvPr>
        </p:nvSpPr>
        <p:spPr/>
        <p:txBody>
          <a:bodyPr/>
          <a:lstStyle/>
          <a:p>
            <a:endParaRPr lang="en-US" dirty="0"/>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028" y="3810000"/>
            <a:ext cx="481897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179" y="1359317"/>
            <a:ext cx="2536785" cy="366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371600"/>
            <a:ext cx="2721259" cy="3568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75426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Advertising through Beer Box</a:t>
            </a:r>
            <a:endParaRPr lang="en-US" sz="3000" dirty="0"/>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normAutofit/>
          </a:bodyPr>
          <a:lstStyle/>
          <a:p>
            <a:r>
              <a:rPr lang="en-US" sz="2000" dirty="0"/>
              <a:t>A very creative packaging of Miller beer. </a:t>
            </a:r>
            <a:r>
              <a:rPr lang="en-US" sz="2000" dirty="0" smtClean="0"/>
              <a:t>They </a:t>
            </a:r>
            <a:r>
              <a:rPr lang="en-US" sz="2000" dirty="0"/>
              <a:t>have created two sided boxes, one side looks like a speaker and the other is the cassette player. This way when three boxes are carried together side by side, they make a boom box. </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371600"/>
            <a:ext cx="5213348" cy="3910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0097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Toddy or Tuba or Palm Wine</a:t>
            </a:r>
            <a:endParaRPr lang="en-US" dirty="0"/>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752600"/>
            <a:ext cx="2952750" cy="4415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09800"/>
            <a:ext cx="4568431"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656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Health Benefits</a:t>
            </a:r>
            <a:endParaRPr lang="en-US" dirty="0"/>
          </a:p>
        </p:txBody>
      </p:sp>
      <p:sp>
        <p:nvSpPr>
          <p:cNvPr id="3" name="Content Placeholder 2"/>
          <p:cNvSpPr>
            <a:spLocks noGrp="1"/>
          </p:cNvSpPr>
          <p:nvPr>
            <p:ph idx="1"/>
          </p:nvPr>
        </p:nvSpPr>
        <p:spPr/>
        <p:txBody>
          <a:bodyPr>
            <a:normAutofit/>
          </a:bodyPr>
          <a:lstStyle/>
          <a:p>
            <a:r>
              <a:rPr lang="en-US" dirty="0"/>
              <a:t>Moderate drinking </a:t>
            </a:r>
            <a:endParaRPr lang="en-US" dirty="0" smtClean="0"/>
          </a:p>
          <a:p>
            <a:pPr lvl="1"/>
            <a:r>
              <a:rPr lang="en-US" dirty="0"/>
              <a:t>One drink a day for women</a:t>
            </a:r>
          </a:p>
          <a:p>
            <a:pPr lvl="1"/>
            <a:r>
              <a:rPr lang="en-US" dirty="0"/>
              <a:t>Two drinks for men </a:t>
            </a:r>
          </a:p>
          <a:p>
            <a:r>
              <a:rPr lang="en-US" dirty="0" smtClean="0"/>
              <a:t>May </a:t>
            </a:r>
            <a:r>
              <a:rPr lang="en-US" dirty="0"/>
              <a:t>have health </a:t>
            </a:r>
            <a:r>
              <a:rPr lang="en-US" dirty="0" smtClean="0"/>
              <a:t>benefits</a:t>
            </a:r>
            <a:endParaRPr lang="en-US" dirty="0"/>
          </a:p>
          <a:p>
            <a:pPr lvl="1"/>
            <a:r>
              <a:rPr lang="en-US" dirty="0"/>
              <a:t>Lowers risk of heart disease</a:t>
            </a:r>
          </a:p>
          <a:p>
            <a:pPr lvl="1"/>
            <a:r>
              <a:rPr lang="en-US" dirty="0"/>
              <a:t>Improve digestion </a:t>
            </a:r>
            <a:endParaRPr lang="en-US" dirty="0" smtClean="0"/>
          </a:p>
          <a:p>
            <a:pPr lvl="1"/>
            <a:r>
              <a:rPr lang="en-US" dirty="0" smtClean="0"/>
              <a:t>Gallstones and type 2 diabetes were less likely to occur than in non-drinkers</a:t>
            </a:r>
          </a:p>
          <a:p>
            <a:pPr lvl="1"/>
            <a:endParaRPr lang="en-US" dirty="0"/>
          </a:p>
          <a:p>
            <a:endParaRPr lang="en-US" dirty="0"/>
          </a:p>
        </p:txBody>
      </p:sp>
    </p:spTree>
    <p:extLst>
      <p:ext uri="{BB962C8B-B14F-4D97-AF65-F5344CB8AC3E}">
        <p14:creationId xmlns:p14="http://schemas.microsoft.com/office/powerpoint/2010/main" val="31783334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Dark Side of Alcohol</a:t>
            </a:r>
            <a:endParaRPr lang="en-US" dirty="0"/>
          </a:p>
        </p:txBody>
      </p:sp>
      <p:sp>
        <p:nvSpPr>
          <p:cNvPr id="3" name="Content Placeholder 2"/>
          <p:cNvSpPr>
            <a:spLocks noGrp="1"/>
          </p:cNvSpPr>
          <p:nvPr>
            <p:ph idx="1"/>
          </p:nvPr>
        </p:nvSpPr>
        <p:spPr/>
        <p:txBody>
          <a:bodyPr/>
          <a:lstStyle/>
          <a:p>
            <a:r>
              <a:rPr lang="en-US" dirty="0" smtClean="0"/>
              <a:t>Risks:</a:t>
            </a:r>
          </a:p>
          <a:p>
            <a:pPr lvl="1"/>
            <a:r>
              <a:rPr lang="en-US" dirty="0" smtClean="0"/>
              <a:t>Disrupts sleep</a:t>
            </a:r>
          </a:p>
          <a:p>
            <a:pPr lvl="1"/>
            <a:r>
              <a:rPr lang="en-US" dirty="0" smtClean="0"/>
              <a:t>Cloudy judgment</a:t>
            </a:r>
          </a:p>
          <a:p>
            <a:pPr lvl="1"/>
            <a:r>
              <a:rPr lang="en-US" dirty="0" smtClean="0"/>
              <a:t>Interacts with medications</a:t>
            </a:r>
          </a:p>
          <a:p>
            <a:pPr lvl="1"/>
            <a:r>
              <a:rPr lang="en-US" dirty="0" smtClean="0"/>
              <a:t>Addictive</a:t>
            </a:r>
          </a:p>
          <a:p>
            <a:r>
              <a:rPr lang="en-US" dirty="0"/>
              <a:t>Affects every organ in the </a:t>
            </a:r>
            <a:r>
              <a:rPr lang="en-US" dirty="0" smtClean="0"/>
              <a:t>body</a:t>
            </a:r>
          </a:p>
          <a:p>
            <a:endParaRPr lang="en-US" dirty="0" smtClean="0"/>
          </a:p>
          <a:p>
            <a:endParaRPr lang="en-US" dirty="0"/>
          </a:p>
        </p:txBody>
      </p:sp>
    </p:spTree>
    <p:extLst>
      <p:ext uri="{BB962C8B-B14F-4D97-AF65-F5344CB8AC3E}">
        <p14:creationId xmlns:p14="http://schemas.microsoft.com/office/powerpoint/2010/main" val="3635882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Stages of Blood Alcohol Concentration</a:t>
            </a:r>
            <a:endParaRPr lang="en-US"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848247"/>
            <a:ext cx="8229600" cy="402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2990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963" y="1017588"/>
            <a:ext cx="6188075"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342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81000"/>
            <a:ext cx="28194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9583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073150"/>
            <a:ext cx="8369300" cy="471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81978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TotalTime>
  <Words>511</Words>
  <Application>Microsoft Office PowerPoint</Application>
  <PresentationFormat>On-screen Show (4:3)</PresentationFormat>
  <Paragraphs>89</Paragraphs>
  <Slides>25</Slides>
  <Notes>24</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Supplemental Slides for Ban Alcohol Advertising</vt:lpstr>
      <vt:lpstr>What is alcohol?</vt:lpstr>
      <vt:lpstr>Toddy or Tuba or Palm Wine</vt:lpstr>
      <vt:lpstr>Alcohol Health Benefits</vt:lpstr>
      <vt:lpstr>Dark Side of Alcohol</vt:lpstr>
      <vt:lpstr>Stages of Blood Alcohol Concentration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Alcohol Advertised in Cartoons</vt:lpstr>
      <vt:lpstr>PowerPoint Presentation</vt:lpstr>
      <vt:lpstr>Alcopop</vt:lpstr>
      <vt:lpstr>PowerPoint Presentation</vt:lpstr>
      <vt:lpstr>PowerPoint Presentation</vt:lpstr>
      <vt:lpstr>PowerPoint Presentation</vt:lpstr>
      <vt:lpstr>Alcohol Advertising at Local Event</vt:lpstr>
      <vt:lpstr>Beer Apparel and Accessories</vt:lpstr>
      <vt:lpstr>Advertising </vt:lpstr>
      <vt:lpstr>Advertising through Beer Box</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Supplemental Slides for Alcohol Advertising Ban</dc:title>
  <dc:creator>nittam</dc:creator>
  <cp:lastModifiedBy>Dioreme Navasca</cp:lastModifiedBy>
  <cp:revision>32</cp:revision>
  <dcterms:created xsi:type="dcterms:W3CDTF">2013-11-18T19:58:39Z</dcterms:created>
  <dcterms:modified xsi:type="dcterms:W3CDTF">2014-03-08T01:50:12Z</dcterms:modified>
</cp:coreProperties>
</file>