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3" r:id="rId4"/>
    <p:sldId id="282" r:id="rId5"/>
    <p:sldId id="284" r:id="rId6"/>
    <p:sldId id="285" r:id="rId7"/>
    <p:sldId id="286" r:id="rId8"/>
    <p:sldId id="265" r:id="rId9"/>
    <p:sldId id="266" r:id="rId10"/>
    <p:sldId id="276" r:id="rId11"/>
    <p:sldId id="277" r:id="rId12"/>
    <p:sldId id="278" r:id="rId13"/>
    <p:sldId id="287" r:id="rId14"/>
    <p:sldId id="279" r:id="rId15"/>
    <p:sldId id="280" r:id="rId16"/>
    <p:sldId id="281" r:id="rId17"/>
    <p:sldId id="294" r:id="rId18"/>
    <p:sldId id="292" r:id="rId19"/>
    <p:sldId id="289" r:id="rId20"/>
    <p:sldId id="295" r:id="rId21"/>
    <p:sldId id="293" r:id="rId22"/>
    <p:sldId id="291" r:id="rId23"/>
    <p:sldId id="298" r:id="rId24"/>
    <p:sldId id="296" r:id="rId25"/>
    <p:sldId id="297" r:id="rId26"/>
    <p:sldId id="290" r:id="rId27"/>
    <p:sldId id="288"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2" autoAdjust="0"/>
  </p:normalViewPr>
  <p:slideViewPr>
    <p:cSldViewPr>
      <p:cViewPr varScale="1">
        <p:scale>
          <a:sx n="57" d="100"/>
          <a:sy n="57" d="100"/>
        </p:scale>
        <p:origin x="-86" y="-1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D909B62-30AE-4BC6-ABC4-25009CA71948}" type="datetimeFigureOut">
              <a:rPr lang="en-US"/>
              <a:pPr>
                <a:defRPr/>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FD9B7C9-6E8F-40AD-A85A-C8D56A15AD9E}" type="slidenum">
              <a:rPr lang="en-US"/>
              <a:pPr>
                <a:defRPr/>
              </a:pPr>
              <a:t>‹#›</a:t>
            </a:fld>
            <a:endParaRPr lang="en-US"/>
          </a:p>
        </p:txBody>
      </p:sp>
    </p:spTree>
    <p:extLst>
      <p:ext uri="{BB962C8B-B14F-4D97-AF65-F5344CB8AC3E}">
        <p14:creationId xmlns:p14="http://schemas.microsoft.com/office/powerpoint/2010/main" val="1637526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ho.int/tobacco/mpower/mpower_report_full_200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http://blogs.wsj.com/chinarealtime/2013/12/11/china-eyes-smoking-ban/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ceholder 2"/>
          <p:cNvSpPr>
            <a:spLocks noGrp="1" noRot="1" noChangeAspec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http://www.who.int/gho/tobacco/policies/region_western_pacific/en/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Lifetime Daily Cigarette Use: Across surveys, the overall percentage of students who had ever smoked at least one cigarette every day for 30 days (i.e., lifetime daily cigarette use) ranged from 13.6% to 17.6% (median: 16.6%). Prevalence among female students ranged from 12.6% to 16.2% (median: 13.1%), and prevalence among male students ranged from 14.2% to 22.3% (median: 17.8%) </a:t>
            </a:r>
          </a:p>
          <a:p>
            <a:pPr eaLnBrk="1" hangingPunct="1"/>
            <a:endParaRPr lang="en-US"/>
          </a:p>
          <a:p>
            <a:pPr eaLnBrk="1" hangingPunct="1"/>
            <a:r>
              <a:rPr lang="en-US"/>
              <a:t>http://www.cdc.gov/mmwr/preview/mmwrhtml/ss5712a2.htm</a:t>
            </a:r>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Across surveys, the overall percentage of students who had smoked cigarettes on at least 1 day during the 30 days before the survey (i.e., current cigarette use) ranged from 23.1% to 37.6% (median: 31.1%). Prevalence among female students ranged from 20.4% to 31.1% (median: 25.4%), and prevalence among male students ranged from 22.9% to 44.4% (median: 31.2%)</a:t>
            </a:r>
          </a:p>
          <a:p>
            <a:pPr eaLnBrk="1" hangingPunct="1"/>
            <a:endParaRPr lang="en-US"/>
          </a:p>
          <a:p>
            <a:pPr eaLnBrk="1" hangingPunct="1"/>
            <a:r>
              <a:rPr lang="en-US"/>
              <a:t>http://www.cdc.gov/mmwr/preview/mmwrhtml/ss5712a2.htm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Across surveys, among students who currently smoked cigarettes and were aged &lt;18 years, the overall percentage of students who usually got their own cigarettes by buying them in a store (i.e., convenience store, supermarket, or discount store) or gas station during the 30 days before the survey ranged from 14.9% to 30.8% (median: 17.3%). Prevalence among female students ranged from 12.1% to 21.6% (median: 17.3%), and prevalence among male students ranged from 12.8% to 40.6% (median: 21.3%) </a:t>
            </a:r>
          </a:p>
          <a:p>
            <a:pPr eaLnBrk="1" hangingPunct="1"/>
            <a:endParaRPr lang="en-US"/>
          </a:p>
          <a:p>
            <a:pPr eaLnBrk="1" hangingPunct="1"/>
            <a:r>
              <a:rPr lang="en-US"/>
              <a:t>http://www.cdc.gov/mmwr/preview/mmwrhtml/ss5712a2.htm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Across surveys, the overall percentage of students who had smoked cigars, cigarillos, or little cigars on at least 1 day during the 30 days before the survey (i.e., current cigar use) ranged from 6.5% to 27.1% (median: 9.5%). Prevalence among female students ranged from 3.1% to 22.5% (median: 6.6%), and prevalence among male students ranged from 9.0% to 31.8% (median: 12.2%)</a:t>
            </a:r>
          </a:p>
          <a:p>
            <a:pPr eaLnBrk="1" hangingPunct="1"/>
            <a:endParaRPr lang="en-US"/>
          </a:p>
          <a:p>
            <a:pPr eaLnBrk="1" hangingPunct="1"/>
            <a:r>
              <a:rPr lang="en-US"/>
              <a:t>http://www.cdc.gov/mmwr/preview/mmwrhtml/ss5712a2.htm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s</a:t>
            </a:r>
            <a:r>
              <a:rPr lang="en-US" dirty="0" smtClean="0"/>
              <a:t>ource: http://countertobacco.org/counter-tobacco-highlights-5-pos-trends-watch-2013</a:t>
            </a:r>
          </a:p>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17</a:t>
            </a:fld>
            <a:endParaRPr lang="en-US"/>
          </a:p>
        </p:txBody>
      </p:sp>
    </p:spTree>
    <p:extLst>
      <p:ext uri="{BB962C8B-B14F-4D97-AF65-F5344CB8AC3E}">
        <p14:creationId xmlns:p14="http://schemas.microsoft.com/office/powerpoint/2010/main" val="346329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http://www.healthinternetwork.com/tobacco/wntd/2008/photos/en/index.html</a:t>
            </a:r>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18</a:t>
            </a:fld>
            <a:endParaRPr lang="en-US"/>
          </a:p>
        </p:txBody>
      </p:sp>
    </p:spTree>
    <p:extLst>
      <p:ext uri="{BB962C8B-B14F-4D97-AF65-F5344CB8AC3E}">
        <p14:creationId xmlns:p14="http://schemas.microsoft.com/office/powerpoint/2010/main" val="97076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19</a:t>
            </a:fld>
            <a:endParaRPr lang="en-US"/>
          </a:p>
        </p:txBody>
      </p:sp>
    </p:spTree>
    <p:extLst>
      <p:ext uri="{BB962C8B-B14F-4D97-AF65-F5344CB8AC3E}">
        <p14:creationId xmlns:p14="http://schemas.microsoft.com/office/powerpoint/2010/main" val="422798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Image courtesy:</a:t>
            </a:r>
          </a:p>
          <a:p>
            <a:pPr eaLnBrk="1" hangingPunct="1">
              <a:spcBef>
                <a:spcPct val="0"/>
              </a:spcBef>
            </a:pPr>
            <a:r>
              <a:rPr lang="en-US" smtClean="0"/>
              <a:t>http://media.tumblr.com/tumblr_m1ezesaGhw1qfqxsf.jpg</a:t>
            </a:r>
          </a:p>
          <a:p>
            <a:pPr eaLnBrk="1" hangingPunct="1">
              <a:spcBef>
                <a:spcPct val="0"/>
              </a:spcBef>
            </a:pPr>
            <a:endParaRPr lang="en-US" smtClean="0"/>
          </a:p>
          <a:p>
            <a:pPr eaLnBrk="1" hangingPunct="1">
              <a:spcBef>
                <a:spcPct val="0"/>
              </a:spcBef>
            </a:pPr>
            <a:r>
              <a:rPr lang="en-US" smtClean="0"/>
              <a:t>Source:</a:t>
            </a:r>
          </a:p>
          <a:p>
            <a:pPr eaLnBrk="1" hangingPunct="1">
              <a:spcBef>
                <a:spcPct val="0"/>
              </a:spcBef>
            </a:pPr>
            <a:r>
              <a:rPr lang="en-US" smtClean="0"/>
              <a:t>http://www.wakehealth.edu/uploadedFiles/User_Content/Research/Institutes_and_Centers/Maya_Angelou_Center_for_Health_Equity/Heritage_ToolKit/May/Orig_APPEALTobaccoUsein...anNativeHawaiian%5B1%5D.pdf</a:t>
            </a:r>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B6AFF-18CA-4E80-BC95-EA54EF360D2F}"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1930s to 1960s,</a:t>
            </a:r>
            <a:r>
              <a:rPr lang="en-US" baseline="0" dirty="0" smtClean="0"/>
              <a:t> Kool cigarettes had a penguin as their mascot. </a:t>
            </a:r>
          </a:p>
          <a:p>
            <a:endParaRPr lang="en-US" baseline="0" dirty="0" smtClean="0"/>
          </a:p>
          <a:p>
            <a:r>
              <a:rPr lang="en-US" baseline="0" dirty="0" smtClean="0"/>
              <a:t>Source: http://childrenofthenineties.blogspot.com/2009/07/joe-camel.html</a:t>
            </a:r>
          </a:p>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20</a:t>
            </a:fld>
            <a:endParaRPr lang="en-US"/>
          </a:p>
        </p:txBody>
      </p:sp>
    </p:spTree>
    <p:extLst>
      <p:ext uri="{BB962C8B-B14F-4D97-AF65-F5344CB8AC3E}">
        <p14:creationId xmlns:p14="http://schemas.microsoft.com/office/powerpoint/2010/main" val="138728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Camel was</a:t>
            </a:r>
            <a:r>
              <a:rPr lang="en-US" baseline="0" dirty="0" smtClean="0"/>
              <a:t> the advertising mascot for Camel Cigarettes from 1987 to 1997 appearing in magazines, billboards and other print materials.</a:t>
            </a:r>
          </a:p>
          <a:p>
            <a:endParaRPr lang="en-US" baseline="0" dirty="0" smtClean="0"/>
          </a:p>
          <a:p>
            <a:r>
              <a:rPr lang="en-US" dirty="0" smtClean="0"/>
              <a:t>Source: http://www.vintageadbrowser.com/joe-camel-ads-1990s</a:t>
            </a:r>
          </a:p>
          <a:p>
            <a:endParaRPr lang="en-US" dirty="0" smtClean="0"/>
          </a:p>
          <a:p>
            <a:r>
              <a:rPr lang="en-US" dirty="0" smtClean="0"/>
              <a:t>Source: http://www.grudge-match.com/History/joe-spuds.shtml</a:t>
            </a:r>
          </a:p>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21</a:t>
            </a:fld>
            <a:endParaRPr lang="en-US"/>
          </a:p>
        </p:txBody>
      </p:sp>
    </p:spTree>
    <p:extLst>
      <p:ext uri="{BB962C8B-B14F-4D97-AF65-F5344CB8AC3E}">
        <p14:creationId xmlns:p14="http://schemas.microsoft.com/office/powerpoint/2010/main" val="90762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industry</a:t>
            </a:r>
            <a:r>
              <a:rPr lang="en-US" baseline="0" dirty="0" smtClean="0"/>
              <a:t> is blatantly targeting children.  For example: </a:t>
            </a:r>
            <a:r>
              <a:rPr lang="en-US" dirty="0" smtClean="0"/>
              <a:t>Marlboro</a:t>
            </a:r>
            <a:r>
              <a:rPr lang="en-US" baseline="0" dirty="0" smtClean="0"/>
              <a:t> sponsorship of school uniforms in China.</a:t>
            </a:r>
          </a:p>
          <a:p>
            <a:endParaRPr lang="en-US" baseline="0" dirty="0" smtClean="0"/>
          </a:p>
          <a:p>
            <a:r>
              <a:rPr lang="en-US" baseline="0" dirty="0" smtClean="0"/>
              <a:t>Source: http://www.medscape.com/viewarticle/791087#4 </a:t>
            </a:r>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22</a:t>
            </a:fld>
            <a:endParaRPr lang="en-US"/>
          </a:p>
        </p:txBody>
      </p:sp>
    </p:spTree>
    <p:extLst>
      <p:ext uri="{BB962C8B-B14F-4D97-AF65-F5344CB8AC3E}">
        <p14:creationId xmlns:p14="http://schemas.microsoft.com/office/powerpoint/2010/main" val="3920047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4 pack of cigarettes</a:t>
            </a:r>
            <a:r>
              <a:rPr lang="en-US" baseline="0" dirty="0" smtClean="0"/>
              <a:t> a day</a:t>
            </a:r>
          </a:p>
          <a:p>
            <a:r>
              <a:rPr lang="en-US" baseline="0" dirty="0" smtClean="0"/>
              <a:t>Smoking is part of culture for so long in Indonesia.  They don’t understand the health risks from smoking.  </a:t>
            </a:r>
          </a:p>
          <a:p>
            <a:endParaRPr lang="en-US" baseline="0" dirty="0" smtClean="0"/>
          </a:p>
          <a:p>
            <a:r>
              <a:rPr lang="en-US" baseline="0" dirty="0" smtClean="0"/>
              <a:t>Cold turkey stopped smoking.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23</a:t>
            </a:fld>
            <a:endParaRPr lang="en-US"/>
          </a:p>
        </p:txBody>
      </p:sp>
    </p:spTree>
    <p:extLst>
      <p:ext uri="{BB962C8B-B14F-4D97-AF65-F5344CB8AC3E}">
        <p14:creationId xmlns:p14="http://schemas.microsoft.com/office/powerpoint/2010/main" val="385935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http://tobaccopreventionk12.wordpress.com/</a:t>
            </a:r>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24</a:t>
            </a:fld>
            <a:endParaRPr lang="en-US"/>
          </a:p>
        </p:txBody>
      </p:sp>
    </p:spTree>
    <p:extLst>
      <p:ext uri="{BB962C8B-B14F-4D97-AF65-F5344CB8AC3E}">
        <p14:creationId xmlns:p14="http://schemas.microsoft.com/office/powerpoint/2010/main" val="2823582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http://www.tobaccofreekids.org/content/infographic/tobaccovillains/TobaccoVillains_11x17.pdf</a:t>
            </a:r>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25</a:t>
            </a:fld>
            <a:endParaRPr lang="en-US"/>
          </a:p>
        </p:txBody>
      </p:sp>
    </p:spTree>
    <p:extLst>
      <p:ext uri="{BB962C8B-B14F-4D97-AF65-F5344CB8AC3E}">
        <p14:creationId xmlns:p14="http://schemas.microsoft.com/office/powerpoint/2010/main" val="2780925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pitchFamily="-72" charset="-128"/>
                <a:cs typeface="ＭＳ Ｐゴシック" pitchFamily="-72" charset="-128"/>
              </a:rPr>
              <a:t>The National Drug Abuse Control Council (NDACC) and the Ministry of Health in conjunction with supporting national and international health partners celebrated World No Tobacco Day on Friday, May 31, 2013. This year it was celebrated under the theme, “Ban Tobacco Advertising, Promotion and Sponsorship.”  This picture</a:t>
            </a:r>
            <a:r>
              <a:rPr lang="en-US" sz="1200" b="0" i="0" kern="1200" baseline="0" dirty="0" smtClean="0">
                <a:solidFill>
                  <a:schemeClr val="tx1"/>
                </a:solidFill>
                <a:effectLst/>
                <a:latin typeface="+mn-lt"/>
                <a:ea typeface="ＭＳ Ｐゴシック" pitchFamily="-72" charset="-128"/>
                <a:cs typeface="ＭＳ Ｐゴシック" pitchFamily="-72" charset="-128"/>
              </a:rPr>
              <a:t> was taking in Ambergris </a:t>
            </a:r>
            <a:r>
              <a:rPr lang="en-US" sz="1200" b="0" i="0" kern="1200" baseline="0" dirty="0" err="1" smtClean="0">
                <a:solidFill>
                  <a:schemeClr val="tx1"/>
                </a:solidFill>
                <a:effectLst/>
                <a:latin typeface="+mn-lt"/>
                <a:ea typeface="ＭＳ Ｐゴシック" pitchFamily="-72" charset="-128"/>
                <a:cs typeface="ＭＳ Ｐゴシック" pitchFamily="-72" charset="-128"/>
              </a:rPr>
              <a:t>Caye</a:t>
            </a:r>
            <a:r>
              <a:rPr lang="en-US" sz="1200" b="0" i="0" kern="1200" baseline="0" dirty="0" smtClean="0">
                <a:solidFill>
                  <a:schemeClr val="tx1"/>
                </a:solidFill>
                <a:effectLst/>
                <a:latin typeface="+mn-lt"/>
                <a:ea typeface="ＭＳ Ｐゴシック" pitchFamily="-72" charset="-128"/>
                <a:cs typeface="ＭＳ Ｐゴシック" pitchFamily="-72" charset="-128"/>
              </a:rPr>
              <a:t> in Belize.  </a:t>
            </a:r>
            <a:endParaRPr lang="en-US" sz="1200" b="0" i="0" kern="1200" dirty="0" smtClean="0">
              <a:solidFill>
                <a:schemeClr val="tx1"/>
              </a:solidFill>
              <a:effectLst/>
              <a:latin typeface="+mn-lt"/>
              <a:ea typeface="ＭＳ Ｐゴシック" pitchFamily="-72" charset="-128"/>
              <a:cs typeface="ＭＳ Ｐゴシック" pitchFamily="-72" charset="-128"/>
            </a:endParaRPr>
          </a:p>
          <a:p>
            <a:endParaRPr lang="en-US" sz="1200" b="0" i="0" kern="1200" dirty="0" smtClean="0">
              <a:solidFill>
                <a:schemeClr val="tx1"/>
              </a:solidFill>
              <a:effectLst/>
              <a:latin typeface="+mn-lt"/>
              <a:ea typeface="ＭＳ Ｐゴシック" pitchFamily="-72" charset="-128"/>
            </a:endParaRPr>
          </a:p>
          <a:p>
            <a:r>
              <a:rPr lang="en-US" sz="1200" b="0" i="0" kern="1200" dirty="0" smtClean="0">
                <a:solidFill>
                  <a:schemeClr val="tx1"/>
                </a:solidFill>
                <a:effectLst/>
                <a:latin typeface="+mn-lt"/>
                <a:ea typeface="ＭＳ Ｐゴシック" pitchFamily="-72" charset="-128"/>
              </a:rPr>
              <a:t>Source: http://www.ambergristoday.com/content/stories/2013/june/04/world-no-tobacco-day-2013-commemorated</a:t>
            </a:r>
          </a:p>
          <a:p>
            <a:endParaRPr lang="en-US" sz="1200" b="0" i="0" kern="1200" dirty="0" smtClean="0">
              <a:solidFill>
                <a:schemeClr val="tx1"/>
              </a:solidFill>
              <a:effectLst/>
              <a:latin typeface="+mn-lt"/>
              <a:ea typeface="ＭＳ Ｐゴシック" pitchFamily="-72" charset="-128"/>
            </a:endParaRPr>
          </a:p>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26</a:t>
            </a:fld>
            <a:endParaRPr lang="en-US"/>
          </a:p>
        </p:txBody>
      </p:sp>
    </p:spTree>
    <p:extLst>
      <p:ext uri="{BB962C8B-B14F-4D97-AF65-F5344CB8AC3E}">
        <p14:creationId xmlns:p14="http://schemas.microsoft.com/office/powerpoint/2010/main" val="1933862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D9B7C9-6E8F-40AD-A85A-C8D56A15AD9E}" type="slidenum">
              <a:rPr lang="en-US" smtClean="0"/>
              <a:pPr>
                <a:defRPr/>
              </a:pPr>
              <a:t>27</a:t>
            </a:fld>
            <a:endParaRPr lang="en-US"/>
          </a:p>
        </p:txBody>
      </p:sp>
    </p:spTree>
    <p:extLst>
      <p:ext uri="{BB962C8B-B14F-4D97-AF65-F5344CB8AC3E}">
        <p14:creationId xmlns:p14="http://schemas.microsoft.com/office/powerpoint/2010/main" val="215543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spec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ceholder 2"/>
          <p:cNvSpPr>
            <a:spLocks noGrp="1" noRot="1" noChangeAspec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Tobacco use is growing fastest in low-income countries, due to steady population growth coupled with tobacco industry targeting, ensuring that millions of people become fatally addicted each year. More than 80% of the world’s tobacco-related deaths will be in low- and middle-income countries by 2030</a:t>
            </a:r>
            <a:endParaRPr lang="en-US">
              <a:latin typeface="Verdana" pitchFamily="-72" charset="0"/>
            </a:endParaRPr>
          </a:p>
          <a:p>
            <a:pPr eaLnBrk="1" hangingPunct="1"/>
            <a:endParaRPr lang="en-US">
              <a:latin typeface="Verdana" pitchFamily="-72" charset="0"/>
            </a:endParaRPr>
          </a:p>
          <a:p>
            <a:pPr eaLnBrk="1" hangingPunct="1"/>
            <a:r>
              <a:rPr lang="en-US">
                <a:latin typeface="Verdana" pitchFamily="-72" charset="0"/>
              </a:rPr>
              <a:t>World Health Organization. WHO report on the global tobacco epidemic, 2008---the MPOWER package. Geneva, Switzerland: World Health Organization; 2008. Available at </a:t>
            </a:r>
            <a:r>
              <a:rPr lang="en-US" u="sng">
                <a:solidFill>
                  <a:srgbClr val="001797"/>
                </a:solidFill>
                <a:latin typeface="Verdana" pitchFamily="-72" charset="0"/>
                <a:hlinkClick r:id="rId3"/>
              </a:rPr>
              <a:t>http://www.who.int/tobacco/mpower/mpower_report_full_2008.pdf</a:t>
            </a:r>
            <a:r>
              <a:rPr lang="en-US">
                <a:solidFill>
                  <a:srgbClr val="001797"/>
                </a:solidFill>
                <a:latin typeface="Verdana" pitchFamily="-72" charset="0"/>
                <a:hlinkClick r:id="rId3"/>
              </a:rPr>
              <a:t> </a:t>
            </a:r>
            <a:r>
              <a:rPr lang="en-US">
                <a:latin typeface="Verdana" pitchFamily="-72" charset="0"/>
              </a:rPr>
              <a:t>. Accessed January 24, 2014.</a:t>
            </a:r>
          </a:p>
          <a:p>
            <a:pPr eaLnBrk="1" hangingPunct="1"/>
            <a:endParaRPr lang="en-US">
              <a:latin typeface="Verdana" pitchFamily="-72" charset="0"/>
            </a:endParaRP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9A9005-82C0-4A13-BCB3-ED3D669D8667}"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908ABD-B0EA-46F3-A5DC-B06C16C409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DDCA4E-6D5F-4AA1-9194-B0652425ACC2}"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F4F2C6-C0B6-4360-BDF5-4D463DF090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F3AE56-5932-40B3-B84A-308E8F902690}"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703ED-B404-4D9B-AD47-BFF1F80D84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E2086612-D26A-4841-AB97-18BD797D604E}"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853B4-F233-4C30-B7C8-94D0507EE5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DF63CEE3-5D92-4E21-B2F2-496C6258243D}"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514AFA-2551-4287-AF9B-0C47DFB19A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5205F1-B329-454F-A29B-0B9E8D4C8297}"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65D52-6D83-4D7A-BACF-84AE9BEADD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9F30A3-E2F5-4B96-8662-93C4A09DE3D0}" type="datetimeFigureOut">
              <a:rPr lang="en-US"/>
              <a:pPr>
                <a:defRPr/>
              </a:pPr>
              <a:t>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2624B-5593-4BE8-8C37-9A357CEFB0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4984DF-1647-4F30-ACD6-4B23FFB50DB9}" type="datetimeFigureOut">
              <a:rPr lang="en-US"/>
              <a:pPr>
                <a:defRPr/>
              </a:pPr>
              <a:t>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47C7AD-C5A5-42A3-8F45-E5F0379AF4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7BD101-5033-4987-B3CE-0161DB49194C}" type="datetimeFigureOut">
              <a:rPr lang="en-US"/>
              <a:pPr>
                <a:defRPr/>
              </a:pPr>
              <a:t>2/18/2014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6FCA6B-BA10-44C9-935E-BB83EBACDB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2551C2-4E59-44C6-A9FB-9C436D573533}" type="datetimeFigureOut">
              <a:rPr lang="en-US"/>
              <a:pPr>
                <a:defRPr/>
              </a:pPr>
              <a:t>2/18/2014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E57657-ACED-4E40-B40C-4BCEB66BBA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B56D0B-8106-4E04-BB05-E01B66D739D2}" type="datetimeFigureOut">
              <a:rPr lang="en-US"/>
              <a:pPr>
                <a:defRPr/>
              </a:pPr>
              <a:t>2/18/2014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06FDBF-77B7-4FAA-B15B-65D67D5D25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8471E-CB51-415F-A276-C97A5AAC7C34}" type="datetimeFigureOut">
              <a:rPr lang="en-US"/>
              <a:pPr>
                <a:defRPr/>
              </a:pPr>
              <a:t>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F63D6E-A520-4F09-8C21-5BCE6D4155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2F4153-1EB9-4811-8E8E-5EF39A4BC5A1}" type="datetimeFigureOut">
              <a:rPr lang="en-US"/>
              <a:pPr>
                <a:defRPr/>
              </a:pPr>
              <a:t>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06E15-7744-44A6-946C-AB74DFA6E6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C820FB5-9E2A-44E9-BC6C-3DEF227CE4E0}" type="datetimeFigureOut">
              <a:rPr lang="en-US"/>
              <a:pPr>
                <a:defRPr/>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411F832-9F7C-49F2-A4F4-8F0A877622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pPr eaLnBrk="1" hangingPunct="1"/>
            <a:r>
              <a:rPr lang="en-US" dirty="0" smtClean="0">
                <a:latin typeface="Cambria" pitchFamily="-72" charset="0"/>
              </a:rPr>
              <a:t>Tobacco Advertising:</a:t>
            </a:r>
            <a:br>
              <a:rPr lang="en-US" dirty="0" smtClean="0">
                <a:latin typeface="Cambria" pitchFamily="-72" charset="0"/>
              </a:rPr>
            </a:br>
            <a:r>
              <a:rPr lang="en-US" dirty="0" smtClean="0">
                <a:latin typeface="Cambria" pitchFamily="-72" charset="0"/>
              </a:rPr>
              <a:t>Supplemental Slides</a:t>
            </a:r>
            <a:endParaRPr lang="en-US" dirty="0" smtClean="0"/>
          </a:p>
        </p:txBody>
      </p:sp>
      <p:sp>
        <p:nvSpPr>
          <p:cNvPr id="16386" name="Subtitle 2"/>
          <p:cNvSpPr>
            <a:spLocks noGrp="1"/>
          </p:cNvSpPr>
          <p:nvPr>
            <p:ph type="subTitle" idx="1"/>
          </p:nvPr>
        </p:nvSpPr>
        <p:spPr/>
        <p:txBody>
          <a:bodyPr/>
          <a:lstStyle/>
          <a:p>
            <a:pPr eaLnBrk="1" hangingPunct="1"/>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eaLnBrk="1" hangingPunct="1"/>
            <a:r>
              <a:rPr lang="en-US">
                <a:latin typeface="Cambria" pitchFamily="-72" charset="0"/>
              </a:rPr>
              <a:t>Cigarette Consumption Western Pacific</a:t>
            </a:r>
            <a:endParaRPr lang="en-US"/>
          </a:p>
        </p:txBody>
      </p:sp>
      <p:pic>
        <p:nvPicPr>
          <p:cNvPr id="47106" name="Picture 4"/>
          <p:cNvPicPr>
            <a:picLocks noGrp="1" noChangeAspect="1" noChangeArrowheads="1"/>
          </p:cNvPicPr>
          <p:nvPr>
            <p:ph type="chart" idx="1"/>
          </p:nvPr>
        </p:nvPicPr>
        <p:blipFill>
          <a:blip r:embed="rId3" cstate="email">
            <a:extLst>
              <a:ext uri="{28A0092B-C50C-407E-A947-70E740481C1C}">
                <a14:useLocalDpi xmlns:a14="http://schemas.microsoft.com/office/drawing/2010/main"/>
              </a:ext>
            </a:extLst>
          </a:blip>
          <a:srcRect/>
          <a:stretch>
            <a:fillRect/>
          </a:stretch>
        </p:blipFill>
        <p:spPr>
          <a:xfrm>
            <a:off x="457200" y="2281238"/>
            <a:ext cx="8229600" cy="31623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pPr eaLnBrk="1" hangingPunct="1"/>
            <a:r>
              <a:rPr lang="en-US">
                <a:latin typeface="Cambria" pitchFamily="-72" charset="0"/>
              </a:rPr>
              <a:t>Western Pacific Region Tobacco Control Policies</a:t>
            </a:r>
            <a:endParaRPr lang="en-US"/>
          </a:p>
        </p:txBody>
      </p:sp>
      <p:pic>
        <p:nvPicPr>
          <p:cNvPr id="49154" name="Picture 4" descr="Tobacco013"/>
          <p:cNvPicPr>
            <a:picLocks noChangeAspect="1" noChangeArrowheads="1"/>
          </p:cNvPicPr>
          <p:nvPr/>
        </p:nvPicPr>
        <p:blipFill>
          <a:blip r:embed="rId3"/>
          <a:srcRect/>
          <a:stretch>
            <a:fillRect/>
          </a:stretch>
        </p:blipFill>
        <p:spPr bwMode="auto">
          <a:xfrm>
            <a:off x="685800" y="1752600"/>
            <a:ext cx="8001000" cy="4171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457200" y="838200"/>
            <a:ext cx="8229600" cy="1143000"/>
          </a:xfrm>
        </p:spPr>
        <p:txBody>
          <a:bodyPr/>
          <a:lstStyle/>
          <a:p>
            <a:pPr eaLnBrk="1" hangingPunct="1"/>
            <a:r>
              <a:rPr lang="en-US">
                <a:latin typeface="Cambria" pitchFamily="-72" charset="0"/>
              </a:rPr>
              <a:t>Lifetime Daily Cigarette Use (2007)</a:t>
            </a:r>
            <a:endParaRPr lang="en-US"/>
          </a:p>
        </p:txBody>
      </p:sp>
      <p:pic>
        <p:nvPicPr>
          <p:cNvPr id="51202" name="Picture 4"/>
          <p:cNvPicPr>
            <a:picLocks noGrp="1" noChangeAspect="1" noChangeArrowheads="1"/>
          </p:cNvPicPr>
          <p:nvPr>
            <p:ph type="chart" idx="1"/>
          </p:nvPr>
        </p:nvPicPr>
        <p:blipFill>
          <a:blip r:embed="rId3"/>
          <a:srcRect/>
          <a:stretch>
            <a:fillRect/>
          </a:stretch>
        </p:blipFill>
        <p:spPr>
          <a:xfrm>
            <a:off x="457200" y="2565400"/>
            <a:ext cx="8229600" cy="25939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Screen shot 2014-01-30 at 1"/>
          <p:cNvPicPr>
            <a:picLocks noChangeAspect="1" noChangeArrowheads="1"/>
          </p:cNvPicPr>
          <p:nvPr/>
        </p:nvPicPr>
        <p:blipFill>
          <a:blip r:embed="rId3"/>
          <a:srcRect/>
          <a:stretch>
            <a:fillRect/>
          </a:stretch>
        </p:blipFill>
        <p:spPr bwMode="auto">
          <a:xfrm>
            <a:off x="533400" y="1028700"/>
            <a:ext cx="8077200" cy="4800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457200" y="685800"/>
            <a:ext cx="8229600" cy="1143000"/>
          </a:xfrm>
        </p:spPr>
        <p:txBody>
          <a:bodyPr/>
          <a:lstStyle/>
          <a:p>
            <a:pPr eaLnBrk="1" hangingPunct="1"/>
            <a:r>
              <a:rPr lang="en-US">
                <a:latin typeface="Cambria" pitchFamily="-72" charset="0"/>
              </a:rPr>
              <a:t>Current Cigarette Use (2007)</a:t>
            </a:r>
            <a:endParaRPr lang="en-US"/>
          </a:p>
        </p:txBody>
      </p:sp>
      <p:pic>
        <p:nvPicPr>
          <p:cNvPr id="53250" name="Picture 4"/>
          <p:cNvPicPr>
            <a:picLocks noGrp="1" noChangeAspect="1" noChangeArrowheads="1"/>
          </p:cNvPicPr>
          <p:nvPr>
            <p:ph type="chart" idx="1"/>
          </p:nvPr>
        </p:nvPicPr>
        <p:blipFill>
          <a:blip r:embed="rId3"/>
          <a:srcRect/>
          <a:stretch>
            <a:fillRect/>
          </a:stretch>
        </p:blipFill>
        <p:spPr>
          <a:xfrm>
            <a:off x="457200" y="2559050"/>
            <a:ext cx="8229600" cy="26066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457200" y="762000"/>
            <a:ext cx="8229600" cy="1143000"/>
          </a:xfrm>
        </p:spPr>
        <p:txBody>
          <a:bodyPr/>
          <a:lstStyle/>
          <a:p>
            <a:pPr eaLnBrk="1" hangingPunct="1"/>
            <a:r>
              <a:rPr lang="en-US">
                <a:latin typeface="Cambria" pitchFamily="-72" charset="0"/>
              </a:rPr>
              <a:t>Bought cigarettes in a store or gas station (2007)</a:t>
            </a:r>
            <a:endParaRPr lang="en-US"/>
          </a:p>
        </p:txBody>
      </p:sp>
      <p:pic>
        <p:nvPicPr>
          <p:cNvPr id="55298" name="Picture 4"/>
          <p:cNvPicPr>
            <a:picLocks noGrp="1" noChangeAspect="1" noChangeArrowheads="1"/>
          </p:cNvPicPr>
          <p:nvPr>
            <p:ph type="chart" idx="1"/>
          </p:nvPr>
        </p:nvPicPr>
        <p:blipFill>
          <a:blip r:embed="rId3"/>
          <a:srcRect/>
          <a:stretch>
            <a:fillRect/>
          </a:stretch>
        </p:blipFill>
        <p:spPr>
          <a:xfrm>
            <a:off x="457200" y="2895600"/>
            <a:ext cx="8229600" cy="25939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457200" y="533400"/>
            <a:ext cx="8229600" cy="1143000"/>
          </a:xfrm>
        </p:spPr>
        <p:txBody>
          <a:bodyPr/>
          <a:lstStyle/>
          <a:p>
            <a:pPr eaLnBrk="1" hangingPunct="1"/>
            <a:r>
              <a:rPr lang="en-US">
                <a:latin typeface="Cambria" pitchFamily="-72" charset="0"/>
              </a:rPr>
              <a:t>Current cigar use (2007)</a:t>
            </a:r>
            <a:endParaRPr lang="en-US"/>
          </a:p>
        </p:txBody>
      </p:sp>
      <p:pic>
        <p:nvPicPr>
          <p:cNvPr id="57346" name="Picture 4"/>
          <p:cNvPicPr>
            <a:picLocks noGrp="1" noChangeAspect="1" noChangeArrowheads="1"/>
          </p:cNvPicPr>
          <p:nvPr>
            <p:ph type="chart" idx="1"/>
          </p:nvPr>
        </p:nvPicPr>
        <p:blipFill>
          <a:blip r:embed="rId3"/>
          <a:srcRect/>
          <a:stretch>
            <a:fillRect/>
          </a:stretch>
        </p:blipFill>
        <p:spPr>
          <a:xfrm>
            <a:off x="457200" y="2057400"/>
            <a:ext cx="8229600" cy="25939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Advertising at Stores</a:t>
            </a:r>
            <a:endParaRPr lang="en-US" b="1" dirty="0"/>
          </a:p>
        </p:txBody>
      </p:sp>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27784" y="2010960"/>
            <a:ext cx="3586499" cy="37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8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Cigarette Advertising</a:t>
            </a:r>
            <a:endParaRPr lang="en-US" b="1" dirty="0"/>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556792"/>
            <a:ext cx="7426075"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26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Marlboro Men</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714954"/>
            <a:ext cx="6150429" cy="461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82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mbria" pitchFamily="-72" charset="0"/>
              </a:rPr>
              <a:t>Betel Nut Use</a:t>
            </a:r>
            <a:endParaRPr lang="en-US"/>
          </a:p>
        </p:txBody>
      </p:sp>
      <p:sp>
        <p:nvSpPr>
          <p:cNvPr id="18434" name="Content Placeholder 2"/>
          <p:cNvSpPr>
            <a:spLocks noGrp="1"/>
          </p:cNvSpPr>
          <p:nvPr>
            <p:ph idx="1"/>
          </p:nvPr>
        </p:nvSpPr>
        <p:spPr>
          <a:xfrm>
            <a:off x="457200" y="1600200"/>
            <a:ext cx="4191000" cy="4525963"/>
          </a:xfrm>
        </p:spPr>
        <p:txBody>
          <a:bodyPr/>
          <a:lstStyle/>
          <a:p>
            <a:pPr eaLnBrk="1" hangingPunct="1"/>
            <a:r>
              <a:rPr lang="en-US" smtClean="0">
                <a:latin typeface="Cambria" pitchFamily="-72" charset="0"/>
              </a:rPr>
              <a:t>Betel nut mixed with tobacco is used by more than 2/3 of all males and females in some Pacific Island jurisdictions</a:t>
            </a:r>
            <a:endParaRPr lang="en-US" smtClean="0"/>
          </a:p>
          <a:p>
            <a:pPr eaLnBrk="1" hangingPunct="1"/>
            <a:endParaRPr lang="en-US" smtClean="0"/>
          </a:p>
        </p:txBody>
      </p:sp>
      <p:pic>
        <p:nvPicPr>
          <p:cNvPr id="18435" name="Picture 2" descr="http://media.tumblr.com/tumblr_m1ezesaGhw1qfqxs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5700" y="2193925"/>
            <a:ext cx="3587750" cy="324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Advertising to Children</a:t>
            </a:r>
            <a:endParaRPr 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772816"/>
            <a:ext cx="33051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405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Advertising to Children</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6776" y="1700808"/>
            <a:ext cx="333566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1615366"/>
            <a:ext cx="3307130" cy="462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1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lstStyle/>
          <a:p>
            <a:r>
              <a:rPr lang="en-US" b="1" dirty="0" smtClean="0"/>
              <a:t>Targeting Children - School Uniform</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36949" y="1484784"/>
            <a:ext cx="3219227" cy="487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63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75240" cy="1162050"/>
          </a:xfrm>
        </p:spPr>
        <p:txBody>
          <a:bodyPr/>
          <a:lstStyle/>
          <a:p>
            <a:pPr algn="ctr"/>
            <a:r>
              <a:rPr lang="en-US" sz="3500" dirty="0" smtClean="0"/>
              <a:t>Two year old Indonesian boy</a:t>
            </a:r>
            <a:endParaRPr lang="en-US" sz="35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2420888"/>
            <a:ext cx="5909402" cy="330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210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Advertising Now</a:t>
            </a:r>
            <a:endParaRPr lang="en-US"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3768" y="1772816"/>
            <a:ext cx="3985643"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94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267654"/>
            <a:ext cx="2016224" cy="626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5750" y="287162"/>
            <a:ext cx="1942554" cy="638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14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980727"/>
            <a:ext cx="7508372" cy="500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269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Advertise this…</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752854"/>
            <a:ext cx="7435098" cy="418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15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creen shot 2014-01-30 at 12"/>
          <p:cNvPicPr>
            <a:picLocks noChangeAspect="1" noChangeArrowheads="1"/>
          </p:cNvPicPr>
          <p:nvPr/>
        </p:nvPicPr>
        <p:blipFill>
          <a:blip r:embed="rId3"/>
          <a:srcRect/>
          <a:stretch>
            <a:fillRect/>
          </a:stretch>
        </p:blipFill>
        <p:spPr bwMode="auto">
          <a:xfrm>
            <a:off x="304800" y="933450"/>
            <a:ext cx="8534400" cy="5003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Screen shot 2014-01-30 at 12"/>
          <p:cNvPicPr>
            <a:picLocks noChangeAspect="1" noChangeArrowheads="1"/>
          </p:cNvPicPr>
          <p:nvPr/>
        </p:nvPicPr>
        <p:blipFill>
          <a:blip r:embed="rId3"/>
          <a:srcRect/>
          <a:stretch>
            <a:fillRect/>
          </a:stretch>
        </p:blipFill>
        <p:spPr bwMode="auto">
          <a:xfrm>
            <a:off x="457200" y="471488"/>
            <a:ext cx="8153400" cy="58594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Screen shot 2014-01-30 at 12"/>
          <p:cNvPicPr>
            <a:picLocks noChangeAspect="1" noChangeArrowheads="1"/>
          </p:cNvPicPr>
          <p:nvPr/>
        </p:nvPicPr>
        <p:blipFill>
          <a:blip r:embed="rId3"/>
          <a:srcRect/>
          <a:stretch>
            <a:fillRect/>
          </a:stretch>
        </p:blipFill>
        <p:spPr bwMode="auto">
          <a:xfrm>
            <a:off x="457200" y="639763"/>
            <a:ext cx="8229600" cy="55800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Screen shot 2014-01-30 at 12"/>
          <p:cNvPicPr>
            <a:picLocks noChangeAspect="1" noChangeArrowheads="1"/>
          </p:cNvPicPr>
          <p:nvPr/>
        </p:nvPicPr>
        <p:blipFill>
          <a:blip r:embed="rId3"/>
          <a:srcRect/>
          <a:stretch>
            <a:fillRect/>
          </a:stretch>
        </p:blipFill>
        <p:spPr bwMode="auto">
          <a:xfrm>
            <a:off x="2087563" y="228600"/>
            <a:ext cx="4859337" cy="6629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Screen shot 2014-01-30 at 12"/>
          <p:cNvPicPr>
            <a:picLocks noChangeAspect="1" noChangeArrowheads="1"/>
          </p:cNvPicPr>
          <p:nvPr/>
        </p:nvPicPr>
        <p:blipFill>
          <a:blip r:embed="rId3"/>
          <a:srcRect/>
          <a:stretch>
            <a:fillRect/>
          </a:stretch>
        </p:blipFill>
        <p:spPr bwMode="auto">
          <a:xfrm>
            <a:off x="2060575" y="228600"/>
            <a:ext cx="5032375" cy="6413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Screen shot 2014-01-23 at 12"/>
          <p:cNvPicPr>
            <a:picLocks noChangeAspect="1" noChangeArrowheads="1"/>
          </p:cNvPicPr>
          <p:nvPr/>
        </p:nvPicPr>
        <p:blipFill>
          <a:blip r:embed="rId3"/>
          <a:srcRect/>
          <a:stretch>
            <a:fillRect/>
          </a:stretch>
        </p:blipFill>
        <p:spPr bwMode="auto">
          <a:xfrm>
            <a:off x="914400" y="228600"/>
            <a:ext cx="7334250" cy="62531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Screen shot 2014-01-23 at 12"/>
          <p:cNvPicPr>
            <a:picLocks noGrp="1" noChangeAspect="1" noChangeArrowheads="1"/>
          </p:cNvPicPr>
          <p:nvPr>
            <p:ph type="chart" idx="1"/>
          </p:nvPr>
        </p:nvPicPr>
        <p:blipFill>
          <a:blip r:embed="rId3"/>
          <a:srcRect/>
          <a:stretch>
            <a:fillRect/>
          </a:stretch>
        </p:blipFill>
        <p:spPr>
          <a:xfrm>
            <a:off x="1371600" y="457200"/>
            <a:ext cx="6477000" cy="588645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989</Words>
  <Application>Microsoft Office PowerPoint</Application>
  <PresentationFormat>On-screen Show (4:3)</PresentationFormat>
  <Paragraphs>81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Tobacco Advertising: Supplemental Slides</vt:lpstr>
      <vt:lpstr>Betel Nut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Cigarette Consumption Western Pacific</vt:lpstr>
      <vt:lpstr>Western Pacific Region Tobacco Control Policies</vt:lpstr>
      <vt:lpstr>Lifetime Daily Cigarette Use (2007)</vt:lpstr>
      <vt:lpstr>PowerPoint Presentation</vt:lpstr>
      <vt:lpstr>Current Cigarette Use (2007)</vt:lpstr>
      <vt:lpstr>Bought cigarettes in a store or gas station (2007)</vt:lpstr>
      <vt:lpstr>Current cigar use (2007)</vt:lpstr>
      <vt:lpstr>Advertising at Stores</vt:lpstr>
      <vt:lpstr>Cigarette Advertising</vt:lpstr>
      <vt:lpstr>Marlboro Men</vt:lpstr>
      <vt:lpstr>Advertising to Children</vt:lpstr>
      <vt:lpstr>Advertising to Children</vt:lpstr>
      <vt:lpstr>Targeting Children - School Uniform</vt:lpstr>
      <vt:lpstr>Two year old Indonesian boy</vt:lpstr>
      <vt:lpstr>Advertising Now</vt:lpstr>
      <vt:lpstr>PowerPoint Presentation</vt:lpstr>
      <vt:lpstr>PowerPoint Presentation</vt:lpstr>
      <vt:lpstr>Advertise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Chiore Amoureux</dc:creator>
  <cp:lastModifiedBy>nittam</cp:lastModifiedBy>
  <cp:revision>43</cp:revision>
  <dcterms:created xsi:type="dcterms:W3CDTF">2013-12-31T21:05:14Z</dcterms:created>
  <dcterms:modified xsi:type="dcterms:W3CDTF">2014-02-18T15:44:13Z</dcterms:modified>
</cp:coreProperties>
</file>