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82" r:id="rId6"/>
    <p:sldId id="284" r:id="rId7"/>
    <p:sldId id="261" r:id="rId8"/>
    <p:sldId id="285" r:id="rId9"/>
    <p:sldId id="286" r:id="rId10"/>
    <p:sldId id="263" r:id="rId11"/>
    <p:sldId id="288" r:id="rId12"/>
    <p:sldId id="28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87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22" autoAdjust="0"/>
  </p:normalViewPr>
  <p:slideViewPr>
    <p:cSldViewPr>
      <p:cViewPr varScale="1">
        <p:scale>
          <a:sx n="57" d="100"/>
          <a:sy n="57" d="100"/>
        </p:scale>
        <p:origin x="-86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909B62-30AE-4BC6-ABC4-25009CA7194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9B7C9-6E8F-40AD-A85A-C8D56A15A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tobaccofree.hhs.gov/law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tobaccofree.hhs.gov/law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obacco/mpower/mpower_report_full_2008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333739"/>
                </a:solidFill>
                <a:latin typeface="Arial" pitchFamily="-72" charset="0"/>
              </a:rPr>
              <a:t>An examination of more than 100 international studies articulates the empirical consensus:  Significant increases in tobacco taxes are a highly effective tobacco control strategy and lead to significant improvements in public health.</a:t>
            </a:r>
          </a:p>
          <a:p>
            <a:pPr eaLnBrk="1" hangingPunct="1"/>
            <a:r>
              <a:rPr lang="en-US">
                <a:solidFill>
                  <a:srgbClr val="333739"/>
                </a:solidFill>
                <a:latin typeface="Arial" pitchFamily="-72" charset="0"/>
              </a:rPr>
              <a:t>A primary reason that cigarette taxes are so effective is that young people are particularly sensitive to price increases.  The Congressional Budget Office (CBO) summarizes the existing research and concludes that a 10 percent increase in cigarette prices will lead people under age 18 to reduce their smoking by 5-15 percent.  Among adults over 18, CBO concludes, the decline would be 3-7 percent </a:t>
            </a:r>
          </a:p>
          <a:p>
            <a:pPr eaLnBrk="1" hangingPunct="1"/>
            <a:endParaRPr lang="en-US">
              <a:solidFill>
                <a:srgbClr val="333739"/>
              </a:solidFill>
              <a:latin typeface="Arial" pitchFamily="-72" charset="0"/>
            </a:endParaRPr>
          </a:p>
          <a:p>
            <a:pPr eaLnBrk="1" hangingPunct="1"/>
            <a:r>
              <a:rPr lang="en-US"/>
              <a:t>Source: </a:t>
            </a:r>
            <a:r>
              <a:rPr lang="en-US">
                <a:latin typeface="Arial" pitchFamily="-72" charset="0"/>
              </a:rPr>
              <a:t>Marr, Chuck, Krista Ruffini, and Chye Ching Huang. "Higher Tobacco Taxes Can Improve Health and Raise Revenue." (n.d.): n. pag. </a:t>
            </a:r>
            <a:r>
              <a:rPr lang="en-US" i="1">
                <a:latin typeface="Arial" pitchFamily="-72" charset="0"/>
              </a:rPr>
              <a:t>Center on Budget and Policy Resources</a:t>
            </a:r>
            <a:r>
              <a:rPr lang="en-US">
                <a:latin typeface="Arial" pitchFamily="-72" charset="0"/>
              </a:rPr>
              <a:t>. 19 June 2013. </a:t>
            </a:r>
            <a:r>
              <a:rPr lang="en-US"/>
              <a:t>http://www.cbpp.org/cms/?fa=view&amp;id=3978.</a:t>
            </a:r>
            <a:r>
              <a:rPr lang="en-US">
                <a:latin typeface="Arial" pitchFamily="-72" charset="0"/>
              </a:rPr>
              <a:t> Web. 23 Jan. 2014.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http://betobaccofree.hhs.gov/laws/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1A42-375F-487C-A50E-5F564E2F9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1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http://betobaccofree.hhs.gov/laws/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1A42-375F-487C-A50E-5F564E2F9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5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The figure above shows cigarette sales and average price per pack for the United States from 1970-2008. According to the figure, as tobacco prices go up, consumption of tobacco products goes down. Evidence from the United States indicates that a 10% increase in the price reduces cigarette consumption by about 4%. </a:t>
            </a:r>
          </a:p>
          <a:p>
            <a:pPr eaLnBrk="1" hangingPunct="1"/>
            <a:r>
              <a:rPr lang="en-US"/>
              <a:t>http://www.cdc.gov/mmwr/preview/mmwrhtml/mm5916a3.htm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Tobacco use is growing fastest in low-income countries, due to steady population growth coupled with tobacco industry targeting, ensuring that millions of people become fatally addicted each year. More than 80% of the world’s tobacco-related deaths will be in low- and middle-income countries by 2030</a:t>
            </a:r>
            <a:endParaRPr lang="en-US">
              <a:latin typeface="Verdana" pitchFamily="-72" charset="0"/>
            </a:endParaRPr>
          </a:p>
          <a:p>
            <a:pPr eaLnBrk="1" hangingPunct="1"/>
            <a:endParaRPr lang="en-US">
              <a:latin typeface="Verdana" pitchFamily="-72" charset="0"/>
            </a:endParaRPr>
          </a:p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  <a:p>
            <a:pPr eaLnBrk="1" hangingPunct="1"/>
            <a:endParaRPr lang="en-US">
              <a:latin typeface="Verdana" pitchFamily="-72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in South Africa, every 10% increase in excise tax on cigarettes has been associated with an approximate 6% increase in cigarette excise revenues, such that from 1994 to 2001, excise revenues more than doubled</a:t>
            </a:r>
            <a:endParaRPr lang="en-US">
              <a:latin typeface="Verdana" pitchFamily="-72" charset="0"/>
            </a:endParaRPr>
          </a:p>
          <a:p>
            <a:pPr eaLnBrk="1" hangingPunct="1"/>
            <a:endParaRPr lang="en-US">
              <a:latin typeface="Verdana" pitchFamily="-72" charset="0"/>
            </a:endParaRPr>
          </a:p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23, 2014.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23, 2014.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23, 2014.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Image courtesy: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http://media.tumblr.com/tumblr_m1ezesaGhw1qfqxsf.jpg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Source: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http://www.wakehealth.edu/uploadedFiles/User_Content/Research/Institutes_and_Centers/Maya_Angelou_Center_for_Health_Equity/Heritage_ToolKit/May/Orig_APPEALTobaccoUsein...anNativeHawaiian%5B1%5D.pdf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B6AFF-18CA-4E80-BC95-EA54EF360D2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http://www.tobaccoatlas.org/solutions/tobacco_taxes/tax_revenue_up/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http://www.tobaccoatlas.org/solutions/tobacco_taxes/tax_revenue_up/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F0F0F"/>
                </a:solidFill>
                <a:latin typeface="Arial" pitchFamily="-72" charset="0"/>
              </a:rPr>
              <a:t>In 2002, New York City took two pioneering steps to reduce smoking: increased the tobacco tax and effectively eliminated smoking in the workplace, including restaurants and bars. These measures were followed by a dramatic decline in smoking prevalence. </a:t>
            </a:r>
          </a:p>
          <a:p>
            <a:pPr eaLnBrk="1" hangingPunct="1"/>
            <a:endParaRPr lang="en-US">
              <a:solidFill>
                <a:srgbClr val="0F0F0F"/>
              </a:solidFill>
              <a:latin typeface="Arial" pitchFamily="-72" charset="0"/>
            </a:endParaRPr>
          </a:p>
          <a:p>
            <a:pPr eaLnBrk="1" hangingPunct="1"/>
            <a:r>
              <a:rPr lang="en-US"/>
              <a:t>http://www.nyc.gov/html/doh/html/pr2006/pr046-06.shtml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9B7C9-6E8F-40AD-A85A-C8D56A15AD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6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http://blogs.wsj.com/chinarealtime/2013/12/11/china-eyes-smoking-ban/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http://www.who.int/gho/tobacco/policies/region_western_pacific/en/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Lifetime Daily Cigarette Use: Across surveys, the overall percentage of students who had ever smoked at least one cigarette every day for 30 days (i.e., lifetime daily cigarette use) ranged from 13.6% to 17.6% (median: 16.6%). Prevalence among female students ranged from 12.6% to 16.2% (median: 13.1%), and prevalence among male students ranged from 14.2% to 22.3% (median: 17.8%)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http://www.cdc.gov/mmwr/preview/mmwrhtml/ss5712a2.htm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Across surveys, the overall percentage of students who had smoked cigarettes on at least 1 day during the 30 days before the survey (i.e., current cigarette use) ranged from 23.1% to 37.6% (median: 31.1%). Prevalence among female students ranged from 20.4% to 31.1% (median: 25.4%), and prevalence among male students ranged from 22.9% to 44.4% (median: 31.2%)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http://www.cdc.gov/mmwr/preview/mmwrhtml/ss5712a2.htm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Across surveys, among students who currently smoked cigarettes and were aged &lt;18 years, the overall percentage of students who usually got their own cigarettes by buying them in a store (i.e., convenience store, supermarket, or discount store) or gas station during the 30 days before the survey ranged from 14.9% to 30.8% (median: 17.3%). Prevalence among female students ranged from 12.1% to 21.6% (median: 17.3%), and prevalence among male students ranged from 12.8% to 40.6% (median: 21.3%)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http://www.cdc.gov/mmwr/preview/mmwrhtml/ss5712a2.htm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Source: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http://www.voxeu.org/article/do-higher-cigarette-prices-deter-smoking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261F7-06CB-401B-8094-319944ADA1F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Across surveys, the overall percentage of students who had smoked cigars, cigarillos, or little cigars on at least 1 day during the 30 days before the survey (i.e., current cigar use) ranged from 6.5% to 27.1% (median: 9.5%). Prevalence among female students ranged from 3.1% to 22.5% (median: 6.6%), and prevalence among male students ranged from 9.0% to 31.8% (median: 12.2%)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http://www.cdc.gov/mmwr/preview/mmwrhtml/ss5712a2.htm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Image courtesy of: http://www.nwlc.org/sites/default/files/earlylearning_tobacco_infographic400.jpg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pitchFamily="-72" charset="0"/>
              </a:rPr>
              <a:t>World Health Organization. WHO report on the global tobacco epidemic, 2008---the MPOWER package. Geneva, Switzerland: World Health Organization; 2008. Available at </a:t>
            </a:r>
            <a:r>
              <a:rPr lang="en-US" u="sng">
                <a:solidFill>
                  <a:srgbClr val="001797"/>
                </a:solidFill>
                <a:latin typeface="Verdana" pitchFamily="-72" charset="0"/>
                <a:hlinkClick r:id="rId3"/>
              </a:rPr>
              <a:t>http://www.who.int/tobacco/mpower/mpower_report_full_2008.pdf</a:t>
            </a:r>
            <a:r>
              <a:rPr lang="en-US">
                <a:solidFill>
                  <a:srgbClr val="001797"/>
                </a:solidFill>
                <a:latin typeface="Verdana" pitchFamily="-72" charset="0"/>
                <a:hlinkClick r:id="rId3"/>
              </a:rPr>
              <a:t> </a:t>
            </a:r>
            <a:r>
              <a:rPr lang="en-US">
                <a:latin typeface="Verdana" pitchFamily="-72" charset="0"/>
              </a:rPr>
              <a:t>. Accessed January 24, 2014.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9005-82C0-4A13-BCB3-ED3D669D8667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ABD-B0EA-46F3-A5DC-B06C16C4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CA4E-6D5F-4AA1-9194-B0652425ACC2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F2C6-C0B6-4360-BDF5-4D463DF09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AE56-5932-40B3-B84A-308E8F90269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03ED-B404-4D9B-AD47-BFF1F80D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6612-D26A-4841-AB97-18BD797D604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53B4-F233-4C30-B7C8-94D0507EE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CEE3-5D92-4E21-B2F2-496C6258243D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4AFA-2551-4287-AF9B-0C47DFB19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05F1-B329-454F-A29B-0B9E8D4C8297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5D52-6D83-4D7A-BACF-84AE9BEAD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30A3-E2F5-4B96-8662-93C4A09DE3D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624B-5593-4BE8-8C37-9A357CEFB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84DF-1647-4F30-ACD6-4B23FFB50DB9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C7AD-C5A5-42A3-8F45-E5F0379A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D101-5033-4987-B3CE-0161DB49194C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CA6B-BA10-44C9-935E-BB83EBACD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51C2-4E59-44C6-A9FB-9C436D573533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7657-ACED-4E40-B40C-4BCEB66B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6D0B-8106-4E04-BB05-E01B66D739D2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FDBF-77B7-4FAA-B15B-65D67D5D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471E-CB51-415F-A276-C97A5AAC7C34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3D6E-A520-4F09-8C21-5BCE6D415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4153-1EB9-4811-8E8E-5EF39A4BC5A1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6E15-7744-44A6-946C-AB74DFA6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820FB5-9E2A-44E9-BC6C-3DEF227CE4E0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11F832-9F7C-49F2-A4F4-8F0A87762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-72" charset="0"/>
              </a:rPr>
              <a:t>Tobacco and Taxation:</a:t>
            </a:r>
            <a:br>
              <a:rPr lang="en-US" smtClean="0">
                <a:latin typeface="Cambria" pitchFamily="-72" charset="0"/>
              </a:rPr>
            </a:br>
            <a:r>
              <a:rPr lang="en-US" smtClean="0">
                <a:latin typeface="Cambria" pitchFamily="-72" charset="0"/>
              </a:rPr>
              <a:t>Supplemental Slides</a:t>
            </a:r>
            <a:endParaRPr lang="en-US" smtClean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28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304800"/>
            <a:ext cx="3627438" cy="61261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essdata.fda.gov/scripts/tobaccocontrol/timeline/graphics/TCA-timel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14009"/>
            <a:ext cx="436255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7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28600"/>
            <a:ext cx="4881128" cy="6143373"/>
          </a:xfrm>
        </p:spPr>
      </p:pic>
    </p:spTree>
    <p:extLst>
      <p:ext uri="{BB962C8B-B14F-4D97-AF65-F5344CB8AC3E}">
        <p14:creationId xmlns:p14="http://schemas.microsoft.com/office/powerpoint/2010/main" val="209365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Cambria" pitchFamily="-72" charset="0"/>
              </a:rPr>
              <a:t>Cigarette sales and average price per pack* --- United States, 1970--2008</a:t>
            </a:r>
            <a:endParaRPr lang="en-US" b="1">
              <a:latin typeface="Verdana" pitchFamily="-72" charset="0"/>
            </a:endParaRPr>
          </a:p>
        </p:txBody>
      </p:sp>
      <p:pic>
        <p:nvPicPr>
          <p:cNvPr id="26626" name="Picture 4" descr="m5916a3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86868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creen shot 2014-01-23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334250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Screen shot 2014-01-23 at 1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457200"/>
            <a:ext cx="6477000" cy="58864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Screen shot 2014-01-23 at 1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28600"/>
            <a:ext cx="7315200" cy="64277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Screen shot 2014-01-23 at 1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65163"/>
            <a:ext cx="8275638" cy="52736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Screen shot 2014-01-23 at 1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6951663" cy="4562475"/>
          </a:xfrm>
        </p:spPr>
      </p:pic>
      <p:pic>
        <p:nvPicPr>
          <p:cNvPr id="36866" name="Picture 8" descr="Screen shot 2014-01-23 at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37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Tobacco Tax</a:t>
            </a:r>
            <a:r>
              <a:rPr lang="en-US"/>
              <a:t> </a:t>
            </a:r>
          </a:p>
        </p:txBody>
      </p:sp>
      <p:pic>
        <p:nvPicPr>
          <p:cNvPr id="38914" name="Picture 6" descr="Screen shot 2014-01-23 at 1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1676400"/>
            <a:ext cx="4591050" cy="4525963"/>
          </a:xfrm>
        </p:spPr>
      </p:pic>
      <p:pic>
        <p:nvPicPr>
          <p:cNvPr id="38915" name="Picture 7" descr="Screen shot 2014-01-23 at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1604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Betel Nut Use</a:t>
            </a:r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ambria" pitchFamily="-72" charset="0"/>
              </a:rPr>
              <a:t>Betel nut mixed with tobacco is used by more than 2/3 of all males and females in some Pacific Island jurisdictions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8435" name="Picture 2" descr="http://media.tumblr.com/tumblr_m1ezesaGhw1qfqxs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700" y="2193925"/>
            <a:ext cx="35877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304800"/>
            <a:ext cx="6324600" cy="61102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0038" y="457200"/>
            <a:ext cx="3255962" cy="59737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609600"/>
            <a:ext cx="8112125" cy="5541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6-21-13t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39140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Cigarette Consumption Western Pacific</a:t>
            </a:r>
            <a:endParaRPr lang="en-US"/>
          </a:p>
        </p:txBody>
      </p:sp>
      <p:pic>
        <p:nvPicPr>
          <p:cNvPr id="47106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81238"/>
            <a:ext cx="8229600" cy="31623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Western Pacific Region Tobacco Control Policies</a:t>
            </a:r>
            <a:endParaRPr lang="en-US"/>
          </a:p>
        </p:txBody>
      </p:sp>
      <p:pic>
        <p:nvPicPr>
          <p:cNvPr id="49154" name="Picture 4" descr="Tobacco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8001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Lifetime Daily Cigarette Use (2007)</a:t>
            </a:r>
            <a:endParaRPr lang="en-US"/>
          </a:p>
        </p:txBody>
      </p:sp>
      <p:pic>
        <p:nvPicPr>
          <p:cNvPr id="51202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65400"/>
            <a:ext cx="8229600" cy="25939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Screen shot 2014-01-30 a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28700"/>
            <a:ext cx="8077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Current Cigarette Use (2007)</a:t>
            </a:r>
            <a:endParaRPr lang="en-US"/>
          </a:p>
        </p:txBody>
      </p:sp>
      <p:pic>
        <p:nvPicPr>
          <p:cNvPr id="53250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59050"/>
            <a:ext cx="8229600" cy="26066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Bought cigarettes in a store or gas station (2007)</a:t>
            </a:r>
            <a:endParaRPr lang="en-US"/>
          </a:p>
        </p:txBody>
      </p:sp>
      <p:pic>
        <p:nvPicPr>
          <p:cNvPr id="55298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895600"/>
            <a:ext cx="8229600" cy="25939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-72" charset="0"/>
              </a:rPr>
              <a:t>Youth and Tobacco</a:t>
            </a: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mbria" pitchFamily="-72" charset="0"/>
              </a:rPr>
              <a:t>10% increase in tobacco taxes is estimated to:</a:t>
            </a:r>
          </a:p>
          <a:p>
            <a:pPr lvl="1" eaLnBrk="1" hangingPunct="1"/>
            <a:r>
              <a:rPr lang="en-US" smtClean="0">
                <a:latin typeface="Cambria" pitchFamily="-72" charset="0"/>
              </a:rPr>
              <a:t>Reduce youth initiation by 6.3% </a:t>
            </a:r>
          </a:p>
          <a:p>
            <a:pPr lvl="1" eaLnBrk="1" hangingPunct="1"/>
            <a:r>
              <a:rPr lang="en-US" smtClean="0">
                <a:latin typeface="Cambria" pitchFamily="-72" charset="0"/>
              </a:rPr>
              <a:t>reduce the average number of cigarettes consumed by young smokers by 12%</a:t>
            </a:r>
          </a:p>
          <a:p>
            <a:pPr lvl="1" eaLnBrk="1" hangingPunct="1"/>
            <a:r>
              <a:rPr lang="en-US" smtClean="0">
                <a:latin typeface="Cambria" pitchFamily="-72" charset="0"/>
              </a:rPr>
              <a:t>Reduce youth cigarette demand by 18.3%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mbria" pitchFamily="-72" charset="0"/>
              </a:rPr>
              <a:t>Current cigar use (2007)</a:t>
            </a:r>
            <a:endParaRPr lang="en-US"/>
          </a:p>
        </p:txBody>
      </p:sp>
      <p:pic>
        <p:nvPicPr>
          <p:cNvPr id="57346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57400"/>
            <a:ext cx="8229600" cy="2593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creen shot 2014-01-30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33450"/>
            <a:ext cx="8534400" cy="500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Screen shot 2014-01-30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1488"/>
            <a:ext cx="8153400" cy="585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Screen shot 2014-01-30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39763"/>
            <a:ext cx="8229600" cy="558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2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52400"/>
            <a:ext cx="6477000" cy="647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Screen shot 2014-01-30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228600"/>
            <a:ext cx="4859337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Screen shot 2014-01-30 a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228600"/>
            <a:ext cx="5032375" cy="641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1133</Words>
  <Application>Microsoft Office PowerPoint</Application>
  <PresentationFormat>On-screen Show (4:3)</PresentationFormat>
  <Paragraphs>72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Tobacco and Taxation: Supplemental Slides</vt:lpstr>
      <vt:lpstr>Betel Nut Use</vt:lpstr>
      <vt:lpstr>Youth and Tobacco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Cigarette sales and average price per pack* --- United States, 1970--2008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Tobacco Tax </vt:lpstr>
      <vt:lpstr>PowerPoint Presentation</vt:lpstr>
      <vt:lpstr>PowerPoint Presentation</vt:lpstr>
      <vt:lpstr>PowerPoint Presentation</vt:lpstr>
      <vt:lpstr>PowerPoint Presentation</vt:lpstr>
      <vt:lpstr>Cigarette Consumption Western Pacific</vt:lpstr>
      <vt:lpstr>Western Pacific Region Tobacco Control Policies</vt:lpstr>
      <vt:lpstr>Lifetime Daily Cigarette Use (2007)</vt:lpstr>
      <vt:lpstr>PowerPoint Presentation</vt:lpstr>
      <vt:lpstr>Current Cigarette Use (2007)</vt:lpstr>
      <vt:lpstr>Bought cigarettes in a store or gas station (2007)</vt:lpstr>
      <vt:lpstr>Current cigar use (2007)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Chiore Amoureux</dc:creator>
  <cp:lastModifiedBy>nittam</cp:lastModifiedBy>
  <cp:revision>38</cp:revision>
  <dcterms:created xsi:type="dcterms:W3CDTF">2013-12-31T21:05:14Z</dcterms:created>
  <dcterms:modified xsi:type="dcterms:W3CDTF">2014-02-18T16:13:13Z</dcterms:modified>
</cp:coreProperties>
</file>