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0" r:id="rId1"/>
  </p:sldMasterIdLst>
  <p:notesMasterIdLst>
    <p:notesMasterId r:id="rId24"/>
  </p:notesMasterIdLst>
  <p:sldIdLst>
    <p:sldId id="296" r:id="rId2"/>
    <p:sldId id="297" r:id="rId3"/>
    <p:sldId id="309" r:id="rId4"/>
    <p:sldId id="300" r:id="rId5"/>
    <p:sldId id="301" r:id="rId6"/>
    <p:sldId id="304" r:id="rId7"/>
    <p:sldId id="303" r:id="rId8"/>
    <p:sldId id="317" r:id="rId9"/>
    <p:sldId id="318" r:id="rId10"/>
    <p:sldId id="302" r:id="rId11"/>
    <p:sldId id="257" r:id="rId12"/>
    <p:sldId id="290" r:id="rId13"/>
    <p:sldId id="298" r:id="rId14"/>
    <p:sldId id="260" r:id="rId15"/>
    <p:sldId id="299" r:id="rId16"/>
    <p:sldId id="313" r:id="rId17"/>
    <p:sldId id="315" r:id="rId18"/>
    <p:sldId id="316" r:id="rId19"/>
    <p:sldId id="305" r:id="rId20"/>
    <p:sldId id="306" r:id="rId21"/>
    <p:sldId id="259" r:id="rId22"/>
    <p:sldId id="287" r:id="rId23"/>
  </p:sldIdLst>
  <p:sldSz cx="24384000" cy="13716000"/>
  <p:notesSz cx="6858000" cy="9144000"/>
  <p:embeddedFontLst>
    <p:embeddedFont>
      <p:font typeface="Abadi" panose="020B0604020104020204" pitchFamily="34" charset="0"/>
      <p:regular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41" d="100"/>
          <a:sy n="41" d="100"/>
        </p:scale>
        <p:origin x="68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454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94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1223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8881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717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00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31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1243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">
  <p:cSld name="1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20043899" y="1056840"/>
            <a:ext cx="2899334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Open Sans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3"/>
          </p:nvPr>
        </p:nvSpPr>
        <p:spPr>
          <a:xfrm>
            <a:off x="1437644" y="1057545"/>
            <a:ext cx="4340932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Open Sans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">
  <p:cSld name="4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20043899" y="1056840"/>
            <a:ext cx="2899334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Open Sans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1437644" y="1057545"/>
            <a:ext cx="4340932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Open Sans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>
            <a:spLocks noGrp="1"/>
          </p:cNvSpPr>
          <p:nvPr>
            <p:ph type="pic" idx="3"/>
          </p:nvPr>
        </p:nvSpPr>
        <p:spPr>
          <a:xfrm>
            <a:off x="15652086" y="2675135"/>
            <a:ext cx="7291147" cy="960031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2134321" y="13081000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52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>
            <a:spLocks noGrp="1"/>
          </p:cNvSpPr>
          <p:nvPr>
            <p:ph type="pic" idx="2"/>
          </p:nvPr>
        </p:nvSpPr>
        <p:spPr>
          <a:xfrm>
            <a:off x="11456479" y="5814006"/>
            <a:ext cx="11486902" cy="646138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20043899" y="1056840"/>
            <a:ext cx="2899334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Open Sans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3"/>
          </p:nvPr>
        </p:nvSpPr>
        <p:spPr>
          <a:xfrm>
            <a:off x="1437644" y="1057545"/>
            <a:ext cx="4340932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Open Sans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">
  <p:cSld name="31">
    <p:bg>
      <p:bgPr>
        <a:solidFill>
          <a:schemeClr val="lt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20043899" y="1056840"/>
            <a:ext cx="2899334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Open Sans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2"/>
          </p:nvPr>
        </p:nvSpPr>
        <p:spPr>
          <a:xfrm>
            <a:off x="1437644" y="1057545"/>
            <a:ext cx="4340932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Open Sans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30"/>
          <p:cNvSpPr>
            <a:spLocks noGrp="1"/>
          </p:cNvSpPr>
          <p:nvPr>
            <p:ph type="pic" idx="3"/>
          </p:nvPr>
        </p:nvSpPr>
        <p:spPr>
          <a:xfrm>
            <a:off x="-1" y="5670946"/>
            <a:ext cx="12859607" cy="804507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" name="Google Shape;177;p30"/>
          <p:cNvSpPr txBox="1">
            <a:spLocks noGrp="1"/>
          </p:cNvSpPr>
          <p:nvPr>
            <p:ph type="sldNum" idx="12"/>
          </p:nvPr>
        </p:nvSpPr>
        <p:spPr>
          <a:xfrm>
            <a:off x="12134321" y="13081000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B5EB-E4A0-458F-8377-C11060D9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BA4AE-F8D9-4382-BDCB-FAE9802F6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9140F-B3E1-44E1-A6DD-27E978722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6BFE-2ED4-41F5-A250-69E2938D5A3A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524C7-6763-4386-A7DC-273E9BA36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E21F0-594A-4102-9A86-AABE57A1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EDA-1D1F-43C9-98D4-11A05793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8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08461-7CE9-4E20-8C34-00CA7BFC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B5B58-7DDC-404E-BCBD-C3A77C790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BDF29-27C9-4F6B-9C40-2F810E5A5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30F0D-2BE4-4884-B54B-E6DC75E98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EDAC27-2A3E-4AC6-B036-D6004A8EB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07D4DE-FDC6-4E5B-BDC6-6EC6AC3B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6BFE-2ED4-41F5-A250-69E2938D5A3A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FEC54D-401A-4217-86FA-5D2B65FC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9A66DB-D370-4E8B-BD3D-8B7EA170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EDA-1D1F-43C9-98D4-11A05793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6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E5BE-AD8B-45ED-ACA9-C83DF52A6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F9A54-BD30-46F4-8653-E59A7060B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3DF50-4569-4CBF-897D-EC16EF5CC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B1CF0-7AA5-49F3-801C-6C980F257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6BFE-2ED4-41F5-A250-69E2938D5A3A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FB1C9-61E7-46A1-BAE1-03ECEE9D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0FA9E-7120-4D89-9EBC-CC72804B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EDA-1D1F-43C9-98D4-11A05793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3C565-3870-44CA-811E-FB636407C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D2D6A4-D65C-4BA9-B38F-270A467B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6BFE-2ED4-41F5-A250-69E2938D5A3A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31F5F-6F3C-487F-B8B7-D77AA7AD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E489D-B440-4A69-9779-960DC31F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EDA-1D1F-43C9-98D4-11A05793A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2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">
  <p:cSld name="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20043899" y="1056840"/>
            <a:ext cx="2899334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Open Sans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2"/>
          </p:nvPr>
        </p:nvSpPr>
        <p:spPr>
          <a:xfrm>
            <a:off x="1437644" y="1057545"/>
            <a:ext cx="4340932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Open Sans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ldNum" idx="12"/>
          </p:nvPr>
        </p:nvSpPr>
        <p:spPr>
          <a:xfrm>
            <a:off x="798556" y="12830659"/>
            <a:ext cx="1091822" cy="52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119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">
  <p:cSld name="5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0043899" y="1056840"/>
            <a:ext cx="2899334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Open Sans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1437644" y="1057545"/>
            <a:ext cx="4340932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Open Sans"/>
              <a:buChar char="•"/>
              <a:defRPr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>
            <a:spLocks noGrp="1"/>
          </p:cNvSpPr>
          <p:nvPr>
            <p:ph type="pic" idx="3"/>
          </p:nvPr>
        </p:nvSpPr>
        <p:spPr>
          <a:xfrm>
            <a:off x="10343232" y="5075274"/>
            <a:ext cx="12600001" cy="72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2134321" y="13081000"/>
            <a:ext cx="102657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059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2019"/>
              </a:buClr>
              <a:buSzPts val="12300"/>
              <a:buFont typeface="Open Sans"/>
              <a:buNone/>
              <a:defRPr sz="12300" b="1" i="0" u="none" strike="noStrike" cap="none">
                <a:solidFill>
                  <a:srgbClr val="1E20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2019"/>
              </a:buClr>
              <a:buSzPts val="12300"/>
              <a:buFont typeface="Open Sans"/>
              <a:buNone/>
              <a:defRPr sz="12300" b="0" i="0" u="none" strike="noStrike" cap="none">
                <a:solidFill>
                  <a:srgbClr val="1E20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2019"/>
              </a:buClr>
              <a:buSzPts val="12300"/>
              <a:buFont typeface="Open Sans"/>
              <a:buNone/>
              <a:defRPr sz="12300" b="0" i="0" u="none" strike="noStrike" cap="none">
                <a:solidFill>
                  <a:srgbClr val="1E20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2019"/>
              </a:buClr>
              <a:buSzPts val="12300"/>
              <a:buFont typeface="Open Sans"/>
              <a:buNone/>
              <a:defRPr sz="12300" b="0" i="0" u="none" strike="noStrike" cap="none">
                <a:solidFill>
                  <a:srgbClr val="1E20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2019"/>
              </a:buClr>
              <a:buSzPts val="12300"/>
              <a:buFont typeface="Open Sans"/>
              <a:buNone/>
              <a:defRPr sz="12300" b="0" i="0" u="none" strike="noStrike" cap="none">
                <a:solidFill>
                  <a:srgbClr val="1E20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2019"/>
              </a:buClr>
              <a:buSzPts val="12300"/>
              <a:buFont typeface="Open Sans"/>
              <a:buNone/>
              <a:defRPr sz="12300" b="0" i="0" u="none" strike="noStrike" cap="none">
                <a:solidFill>
                  <a:srgbClr val="1E20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2019"/>
              </a:buClr>
              <a:buSzPts val="12300"/>
              <a:buFont typeface="Open Sans"/>
              <a:buNone/>
              <a:defRPr sz="12300" b="0" i="0" u="none" strike="noStrike" cap="none">
                <a:solidFill>
                  <a:srgbClr val="1E20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2019"/>
              </a:buClr>
              <a:buSzPts val="12300"/>
              <a:buFont typeface="Open Sans"/>
              <a:buNone/>
              <a:defRPr sz="12300" b="0" i="0" u="none" strike="noStrike" cap="none">
                <a:solidFill>
                  <a:srgbClr val="1E20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E2019"/>
              </a:buClr>
              <a:buSzPts val="12300"/>
              <a:buFont typeface="Open Sans"/>
              <a:buNone/>
              <a:defRPr sz="12300" b="0" i="0" u="none" strike="noStrike" cap="none">
                <a:solidFill>
                  <a:srgbClr val="1E20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Open Sans"/>
              <a:buChar char="•"/>
              <a:defRPr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Open Sans"/>
              <a:buChar char="•"/>
              <a:defRPr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Open Sans"/>
              <a:buChar char="•"/>
              <a:defRPr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Open Sans"/>
              <a:buChar char="•"/>
              <a:defRPr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Open Sans"/>
              <a:buChar char="•"/>
              <a:defRPr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Open Sans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Open Sans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Open Sans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Open Sans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8" name="Google Shape;8;p1" descr="A picture containing text&#10;&#10;Description automatically generated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832749"/>
            <a:ext cx="24384000" cy="38832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76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microsoft.com/office/2007/relationships/hdphoto" Target="../media/hdphoto1.wdp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/>
        </p:nvSpPr>
        <p:spPr>
          <a:xfrm>
            <a:off x="-1" y="1"/>
            <a:ext cx="24384002" cy="13716002"/>
          </a:xfrm>
          <a:prstGeom prst="rect">
            <a:avLst/>
          </a:prstGeom>
          <a:solidFill>
            <a:schemeClr val="accent4">
              <a:alpha val="80784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sz="1800" b="1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A5A351-74A2-A70E-E6D5-0768D7EAAA01}"/>
              </a:ext>
            </a:extLst>
          </p:cNvPr>
          <p:cNvSpPr txBox="1"/>
          <p:nvPr/>
        </p:nvSpPr>
        <p:spPr>
          <a:xfrm>
            <a:off x="5791197" y="7978677"/>
            <a:ext cx="1280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 Laboratory Strengthening Initiative</a:t>
            </a:r>
          </a:p>
        </p:txBody>
      </p:sp>
      <p:pic>
        <p:nvPicPr>
          <p:cNvPr id="3" name="Google Shape;194;p34">
            <a:extLst>
              <a:ext uri="{FF2B5EF4-FFF2-40B4-BE49-F238E27FC236}">
                <a16:creationId xmlns:a16="http://schemas.microsoft.com/office/drawing/2014/main" id="{CE7F1461-3CE8-95DB-DB88-513C95ACFB69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7243" y="2748491"/>
            <a:ext cx="4109509" cy="4109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DFD7D-3572-3CF9-AB6C-A8D9A915C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92" y="434788"/>
            <a:ext cx="20966791" cy="81781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Strengthening Lab Management Toward Accreditation (SLMTA)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012638-A95D-610D-7640-25B03EDF1AEF}"/>
              </a:ext>
            </a:extLst>
          </p:cNvPr>
          <p:cNvSpPr/>
          <p:nvPr/>
        </p:nvSpPr>
        <p:spPr>
          <a:xfrm>
            <a:off x="521782" y="11511818"/>
            <a:ext cx="3232465" cy="107836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Pohnpei, FSM</a:t>
            </a:r>
          </a:p>
          <a:p>
            <a:pPr algn="ctr"/>
            <a:r>
              <a:rPr lang="en-US" sz="2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December 2019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28C2D131-BCB1-E83C-ECE1-3BB8D63B7B01}"/>
              </a:ext>
            </a:extLst>
          </p:cNvPr>
          <p:cNvSpPr/>
          <p:nvPr/>
        </p:nvSpPr>
        <p:spPr>
          <a:xfrm>
            <a:off x="3754247" y="6403258"/>
            <a:ext cx="2871264" cy="858624"/>
          </a:xfrm>
          <a:prstGeom prst="homePlate">
            <a:avLst/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SLIPTA Audit</a:t>
            </a:r>
          </a:p>
        </p:txBody>
      </p:sp>
      <p:pic>
        <p:nvPicPr>
          <p:cNvPr id="2050" name="Picture 2" descr="Flag of {{{official_name}}}">
            <a:extLst>
              <a:ext uri="{FF2B5EF4-FFF2-40B4-BE49-F238E27FC236}">
                <a16:creationId xmlns:a16="http://schemas.microsoft.com/office/drawing/2014/main" id="{83754AA5-16C1-73D2-5E0C-BE20BBD3C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598" y="10033316"/>
            <a:ext cx="2158575" cy="141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g of the Marshall Islands">
            <a:extLst>
              <a:ext uri="{FF2B5EF4-FFF2-40B4-BE49-F238E27FC236}">
                <a16:creationId xmlns:a16="http://schemas.microsoft.com/office/drawing/2014/main" id="{F3C56960-6580-5D4E-BE41-3EB35B4B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45" y="7367890"/>
            <a:ext cx="2224420" cy="148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91AB19C-3A37-5615-FE22-4F739CE3C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45" y="4377284"/>
            <a:ext cx="2213128" cy="16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6075A0-748F-95AF-2A97-A2F9D800693B}"/>
              </a:ext>
            </a:extLst>
          </p:cNvPr>
          <p:cNvSpPr/>
          <p:nvPr/>
        </p:nvSpPr>
        <p:spPr>
          <a:xfrm>
            <a:off x="638685" y="8964912"/>
            <a:ext cx="2951847" cy="8586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Majuro, RMI</a:t>
            </a:r>
          </a:p>
          <a:p>
            <a:pPr algn="ctr"/>
            <a:r>
              <a:rPr lang="en-US" sz="2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July 2019</a:t>
            </a:r>
          </a:p>
        </p:txBody>
      </p:sp>
      <p:pic>
        <p:nvPicPr>
          <p:cNvPr id="2056" name="Picture 8" descr="Flag of Yap">
            <a:extLst>
              <a:ext uri="{FF2B5EF4-FFF2-40B4-BE49-F238E27FC236}">
                <a16:creationId xmlns:a16="http://schemas.microsoft.com/office/drawing/2014/main" id="{61F9F98B-754F-D3DC-3114-E87402BE7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542" y="1665001"/>
            <a:ext cx="2153765" cy="147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4DCD3D-21BA-EC17-4E00-0DC6C3820F87}"/>
              </a:ext>
            </a:extLst>
          </p:cNvPr>
          <p:cNvSpPr/>
          <p:nvPr/>
        </p:nvSpPr>
        <p:spPr>
          <a:xfrm>
            <a:off x="361201" y="3212587"/>
            <a:ext cx="3461613" cy="8586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Yap, FSM</a:t>
            </a:r>
          </a:p>
          <a:p>
            <a:pPr algn="ctr"/>
            <a:r>
              <a:rPr lang="en-US" sz="2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December 2016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8578FDA-5E89-FD3E-D957-59DED4E1894D}"/>
              </a:ext>
            </a:extLst>
          </p:cNvPr>
          <p:cNvSpPr/>
          <p:nvPr/>
        </p:nvSpPr>
        <p:spPr>
          <a:xfrm>
            <a:off x="13641469" y="5369387"/>
            <a:ext cx="2309217" cy="2977225"/>
          </a:xfrm>
          <a:prstGeom prst="roundRect">
            <a:avLst/>
          </a:prstGeom>
          <a:solidFill>
            <a:schemeClr val="accent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Baseline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SLIPTA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Score</a:t>
            </a:r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7A4EF39-92A1-851F-6ADE-5EFDE0A5BDDB}"/>
              </a:ext>
            </a:extLst>
          </p:cNvPr>
          <p:cNvSpPr/>
          <p:nvPr/>
        </p:nvSpPr>
        <p:spPr>
          <a:xfrm>
            <a:off x="528233" y="6168401"/>
            <a:ext cx="3173652" cy="8586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Palau</a:t>
            </a:r>
          </a:p>
          <a:p>
            <a:pPr algn="ctr"/>
            <a:r>
              <a:rPr lang="en-US" sz="2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March 2019</a:t>
            </a:r>
          </a:p>
        </p:txBody>
      </p:sp>
      <p:sp>
        <p:nvSpPr>
          <p:cNvPr id="4" name="Right Bracket 3">
            <a:extLst>
              <a:ext uri="{FF2B5EF4-FFF2-40B4-BE49-F238E27FC236}">
                <a16:creationId xmlns:a16="http://schemas.microsoft.com/office/drawing/2014/main" id="{014E9A09-05AE-E5DF-7337-E856A3E29EC2}"/>
              </a:ext>
            </a:extLst>
          </p:cNvPr>
          <p:cNvSpPr/>
          <p:nvPr/>
        </p:nvSpPr>
        <p:spPr>
          <a:xfrm>
            <a:off x="3284826" y="1550696"/>
            <a:ext cx="264669" cy="9897442"/>
          </a:xfrm>
          <a:prstGeom prst="rightBracket">
            <a:avLst>
              <a:gd name="adj" fmla="val 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93" name="Picture 2092" descr="Diagram&#10;&#10;Description automatically generated">
            <a:extLst>
              <a:ext uri="{FF2B5EF4-FFF2-40B4-BE49-F238E27FC236}">
                <a16:creationId xmlns:a16="http://schemas.microsoft.com/office/drawing/2014/main" id="{A8CCDDEF-44E1-F7BD-7E59-B85FA5B2909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225" y="1550696"/>
            <a:ext cx="6470384" cy="5281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5" name="Picture 2094" descr="Chart, diagram, bubble chart&#10;&#10;Description automatically generated">
            <a:extLst>
              <a:ext uri="{FF2B5EF4-FFF2-40B4-BE49-F238E27FC236}">
                <a16:creationId xmlns:a16="http://schemas.microsoft.com/office/drawing/2014/main" id="{46046603-3F1B-5CE6-9462-C5783D9995E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225" y="6918868"/>
            <a:ext cx="6466817" cy="521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96" name="Rectangle: Rounded Corners 2095">
            <a:extLst>
              <a:ext uri="{FF2B5EF4-FFF2-40B4-BE49-F238E27FC236}">
                <a16:creationId xmlns:a16="http://schemas.microsoft.com/office/drawing/2014/main" id="{049A2730-E82D-AA5C-6E18-1B26D140904D}"/>
              </a:ext>
            </a:extLst>
          </p:cNvPr>
          <p:cNvSpPr/>
          <p:nvPr/>
        </p:nvSpPr>
        <p:spPr>
          <a:xfrm>
            <a:off x="12026927" y="11782954"/>
            <a:ext cx="6379888" cy="8180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Quality System Essentials (QSE)</a:t>
            </a:r>
          </a:p>
        </p:txBody>
      </p:sp>
      <p:sp>
        <p:nvSpPr>
          <p:cNvPr id="2097" name="Content Placeholder 9">
            <a:extLst>
              <a:ext uri="{FF2B5EF4-FFF2-40B4-BE49-F238E27FC236}">
                <a16:creationId xmlns:a16="http://schemas.microsoft.com/office/drawing/2014/main" id="{428C3D66-F2CA-3D43-76D1-604A62279A5B}"/>
              </a:ext>
            </a:extLst>
          </p:cNvPr>
          <p:cNvSpPr txBox="1">
            <a:spLocks/>
          </p:cNvSpPr>
          <p:nvPr/>
        </p:nvSpPr>
        <p:spPr>
          <a:xfrm>
            <a:off x="16701604" y="3842715"/>
            <a:ext cx="3039921" cy="9074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SLMTA</a:t>
            </a:r>
          </a:p>
        </p:txBody>
      </p:sp>
      <p:sp>
        <p:nvSpPr>
          <p:cNvPr id="2098" name="Content Placeholder 9">
            <a:extLst>
              <a:ext uri="{FF2B5EF4-FFF2-40B4-BE49-F238E27FC236}">
                <a16:creationId xmlns:a16="http://schemas.microsoft.com/office/drawing/2014/main" id="{20504D22-6EDD-9BA4-FDC6-7890C2D7798A}"/>
              </a:ext>
            </a:extLst>
          </p:cNvPr>
          <p:cNvSpPr txBox="1">
            <a:spLocks/>
          </p:cNvSpPr>
          <p:nvPr/>
        </p:nvSpPr>
        <p:spPr>
          <a:xfrm>
            <a:off x="16274534" y="8694307"/>
            <a:ext cx="4122424" cy="12169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Quality Improvement Projects (QIPs)</a:t>
            </a:r>
          </a:p>
        </p:txBody>
      </p:sp>
      <p:sp>
        <p:nvSpPr>
          <p:cNvPr id="2099" name="Rectangle: Rounded Corners 2098">
            <a:extLst>
              <a:ext uri="{FF2B5EF4-FFF2-40B4-BE49-F238E27FC236}">
                <a16:creationId xmlns:a16="http://schemas.microsoft.com/office/drawing/2014/main" id="{76CFF690-9335-6DEC-9C0D-EF8D2724D97E}"/>
              </a:ext>
            </a:extLst>
          </p:cNvPr>
          <p:cNvSpPr/>
          <p:nvPr/>
        </p:nvSpPr>
        <p:spPr>
          <a:xfrm>
            <a:off x="20932539" y="5084090"/>
            <a:ext cx="2171939" cy="32043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Exit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SLIPTA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Score</a:t>
            </a:r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00" name="Arrow: Up-Down 2099">
            <a:extLst>
              <a:ext uri="{FF2B5EF4-FFF2-40B4-BE49-F238E27FC236}">
                <a16:creationId xmlns:a16="http://schemas.microsoft.com/office/drawing/2014/main" id="{FA27158B-8F1A-0F6A-41AD-506391CDFA6D}"/>
              </a:ext>
            </a:extLst>
          </p:cNvPr>
          <p:cNvSpPr/>
          <p:nvPr/>
        </p:nvSpPr>
        <p:spPr>
          <a:xfrm>
            <a:off x="17808445" y="4914893"/>
            <a:ext cx="901156" cy="361469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01" name="Arrow: Pentagon 2100">
            <a:extLst>
              <a:ext uri="{FF2B5EF4-FFF2-40B4-BE49-F238E27FC236}">
                <a16:creationId xmlns:a16="http://schemas.microsoft.com/office/drawing/2014/main" id="{C55E7BFB-6D51-716F-9F41-7004B9CFC0FE}"/>
              </a:ext>
            </a:extLst>
          </p:cNvPr>
          <p:cNvSpPr/>
          <p:nvPr/>
        </p:nvSpPr>
        <p:spPr>
          <a:xfrm>
            <a:off x="16437525" y="6354421"/>
            <a:ext cx="3959433" cy="907461"/>
          </a:xfrm>
          <a:prstGeom prst="homePlate">
            <a:avLst/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SLIPTA Audit</a:t>
            </a:r>
          </a:p>
        </p:txBody>
      </p:sp>
      <p:sp>
        <p:nvSpPr>
          <p:cNvPr id="2103" name="Smiley Face 2102">
            <a:extLst>
              <a:ext uri="{FF2B5EF4-FFF2-40B4-BE49-F238E27FC236}">
                <a16:creationId xmlns:a16="http://schemas.microsoft.com/office/drawing/2014/main" id="{B9F5D245-BE77-98FA-CE38-B8C1520E8879}"/>
              </a:ext>
            </a:extLst>
          </p:cNvPr>
          <p:cNvSpPr/>
          <p:nvPr/>
        </p:nvSpPr>
        <p:spPr>
          <a:xfrm>
            <a:off x="21270878" y="1197511"/>
            <a:ext cx="1121361" cy="107836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04" name="Smiley Face 2103">
            <a:extLst>
              <a:ext uri="{FF2B5EF4-FFF2-40B4-BE49-F238E27FC236}">
                <a16:creationId xmlns:a16="http://schemas.microsoft.com/office/drawing/2014/main" id="{472CE64C-78C3-42CC-9DD7-30C15A807826}"/>
              </a:ext>
            </a:extLst>
          </p:cNvPr>
          <p:cNvSpPr/>
          <p:nvPr/>
        </p:nvSpPr>
        <p:spPr>
          <a:xfrm>
            <a:off x="21589308" y="11319357"/>
            <a:ext cx="1121361" cy="107836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05" name="Arrow: Up 2104">
            <a:extLst>
              <a:ext uri="{FF2B5EF4-FFF2-40B4-BE49-F238E27FC236}">
                <a16:creationId xmlns:a16="http://schemas.microsoft.com/office/drawing/2014/main" id="{78BD3C67-8A6D-6467-9A2C-94D3D90A69E0}"/>
              </a:ext>
            </a:extLst>
          </p:cNvPr>
          <p:cNvSpPr/>
          <p:nvPr/>
        </p:nvSpPr>
        <p:spPr>
          <a:xfrm>
            <a:off x="21790081" y="3756948"/>
            <a:ext cx="397059" cy="115794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06" name="Arrow: Down 2105">
            <a:extLst>
              <a:ext uri="{FF2B5EF4-FFF2-40B4-BE49-F238E27FC236}">
                <a16:creationId xmlns:a16="http://schemas.microsoft.com/office/drawing/2014/main" id="{CFECA702-EAF8-53EF-01BC-03D75A420EE5}"/>
              </a:ext>
            </a:extLst>
          </p:cNvPr>
          <p:cNvSpPr/>
          <p:nvPr/>
        </p:nvSpPr>
        <p:spPr>
          <a:xfrm>
            <a:off x="21831560" y="8494517"/>
            <a:ext cx="423157" cy="1242754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07" name="Rectangle: Rounded Corners 2106">
            <a:extLst>
              <a:ext uri="{FF2B5EF4-FFF2-40B4-BE49-F238E27FC236}">
                <a16:creationId xmlns:a16="http://schemas.microsoft.com/office/drawing/2014/main" id="{771AD8C4-2C18-5D7C-8D3B-9CE6C5CCE4F5}"/>
              </a:ext>
            </a:extLst>
          </p:cNvPr>
          <p:cNvSpPr/>
          <p:nvPr/>
        </p:nvSpPr>
        <p:spPr>
          <a:xfrm>
            <a:off x="20284812" y="2524653"/>
            <a:ext cx="3228097" cy="1078361"/>
          </a:xfrm>
          <a:prstGeom prst="round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Accreditation-ready</a:t>
            </a:r>
          </a:p>
        </p:txBody>
      </p:sp>
      <p:sp>
        <p:nvSpPr>
          <p:cNvPr id="2108" name="Rectangle: Rounded Corners 2107">
            <a:extLst>
              <a:ext uri="{FF2B5EF4-FFF2-40B4-BE49-F238E27FC236}">
                <a16:creationId xmlns:a16="http://schemas.microsoft.com/office/drawing/2014/main" id="{BF02AFA4-84AF-C1D5-688F-686C519E662B}"/>
              </a:ext>
            </a:extLst>
          </p:cNvPr>
          <p:cNvSpPr/>
          <p:nvPr/>
        </p:nvSpPr>
        <p:spPr>
          <a:xfrm>
            <a:off x="20491848" y="9956257"/>
            <a:ext cx="3228097" cy="1078361"/>
          </a:xfrm>
          <a:prstGeom prst="round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Accreditation-ready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28FFB3-F1B4-B7CB-4B9C-ECC1D1EEB2C3}"/>
              </a:ext>
            </a:extLst>
          </p:cNvPr>
          <p:cNvSpPr/>
          <p:nvPr/>
        </p:nvSpPr>
        <p:spPr>
          <a:xfrm>
            <a:off x="12026927" y="1372575"/>
            <a:ext cx="6005807" cy="8586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Lab’s complex phases of testing</a:t>
            </a:r>
          </a:p>
        </p:txBody>
      </p:sp>
    </p:spTree>
    <p:extLst>
      <p:ext uri="{BB962C8B-B14F-4D97-AF65-F5344CB8AC3E}">
        <p14:creationId xmlns:p14="http://schemas.microsoft.com/office/powerpoint/2010/main" val="379244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/>
          <p:nvPr/>
        </p:nvSpPr>
        <p:spPr>
          <a:xfrm>
            <a:off x="14240402" y="-1"/>
            <a:ext cx="10143598" cy="13716001"/>
          </a:xfrm>
          <a:prstGeom prst="rect">
            <a:avLst/>
          </a:prstGeom>
          <a:solidFill>
            <a:srgbClr val="F7C961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endParaRPr sz="1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35"/>
          <p:cNvSpPr/>
          <p:nvPr/>
        </p:nvSpPr>
        <p:spPr>
          <a:xfrm>
            <a:off x="2401561" y="3658519"/>
            <a:ext cx="8093727" cy="90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endParaRPr sz="1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35"/>
          <p:cNvSpPr txBox="1"/>
          <p:nvPr/>
        </p:nvSpPr>
        <p:spPr>
          <a:xfrm>
            <a:off x="2554605" y="6366979"/>
            <a:ext cx="7787635" cy="385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indent="0">
              <a:buNone/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ISO 15189 Accreditation  Components</a:t>
            </a:r>
          </a:p>
          <a:p>
            <a:pPr marL="0" indent="0">
              <a:buNone/>
            </a:pPr>
            <a:endParaRPr lang="en-US" sz="2000" b="1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SLIPTA Laboratory Baseline Audits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Continuous SLMTA Workshops or SLMTA Category Training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Implementation of Quality Improvement Projects (QIPs)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 Visits</a:t>
            </a:r>
          </a:p>
        </p:txBody>
      </p:sp>
      <p:sp>
        <p:nvSpPr>
          <p:cNvPr id="204" name="Google Shape;204;p35"/>
          <p:cNvSpPr txBox="1"/>
          <p:nvPr/>
        </p:nvSpPr>
        <p:spPr>
          <a:xfrm>
            <a:off x="2401560" y="4514011"/>
            <a:ext cx="8093727" cy="108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Contributes to Preparation for </a:t>
            </a:r>
          </a:p>
          <a:p>
            <a:pPr marL="0" indent="0" algn="ctr">
              <a:buNone/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ISO 15189 Accreditation</a:t>
            </a:r>
          </a:p>
        </p:txBody>
      </p:sp>
      <p:sp>
        <p:nvSpPr>
          <p:cNvPr id="205" name="Google Shape;205;p35"/>
          <p:cNvSpPr txBox="1"/>
          <p:nvPr/>
        </p:nvSpPr>
        <p:spPr>
          <a:xfrm>
            <a:off x="0" y="2223771"/>
            <a:ext cx="12623796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600"/>
              <a:buFont typeface="Open Sans"/>
              <a:buNone/>
            </a:pP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SLIPTA/SLMTA Program</a:t>
            </a:r>
            <a:endParaRPr sz="6000" b="1" i="0" u="none" strike="noStrike" cap="none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5" name="Content Placeholder 11" descr="Diagram&#10;&#10;Description automatically generated">
            <a:extLst>
              <a:ext uri="{FF2B5EF4-FFF2-40B4-BE49-F238E27FC236}">
                <a16:creationId xmlns:a16="http://schemas.microsoft.com/office/drawing/2014/main" id="{38C529ED-C97A-6838-5ADB-04CDF4E02355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0963" y="3058190"/>
            <a:ext cx="12381280" cy="637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68"/>
          <p:cNvSpPr/>
          <p:nvPr/>
        </p:nvSpPr>
        <p:spPr>
          <a:xfrm>
            <a:off x="1564640" y="2659214"/>
            <a:ext cx="10081019" cy="165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endParaRPr sz="6400" b="1" i="0" u="none" strike="noStrike" cap="none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703" name="Google Shape;703;p68"/>
          <p:cNvSpPr txBox="1"/>
          <p:nvPr/>
        </p:nvSpPr>
        <p:spPr>
          <a:xfrm>
            <a:off x="1564640" y="997714"/>
            <a:ext cx="10081019" cy="16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600"/>
              <a:buFont typeface="Open Sans"/>
              <a:buNone/>
            </a:pPr>
            <a:r>
              <a:rPr lang="en-US" sz="6400" b="1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Laboratory SLIPTA Baseline Audit Scores</a:t>
            </a:r>
            <a:endParaRPr sz="6400" b="1" i="0" u="none" strike="noStrike" cap="none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71E0C9-7545-F8B9-FDC8-C2F2399DD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0133" y="928703"/>
            <a:ext cx="10405704" cy="9834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A329B4-ED5B-D8DA-0F02-AF069E8F1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486" y="3709358"/>
            <a:ext cx="10756118" cy="6411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68"/>
          <p:cNvSpPr/>
          <p:nvPr/>
        </p:nvSpPr>
        <p:spPr>
          <a:xfrm>
            <a:off x="2194560" y="2699854"/>
            <a:ext cx="9997440" cy="165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endParaRPr sz="1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3" name="Google Shape;703;p68"/>
          <p:cNvSpPr txBox="1"/>
          <p:nvPr/>
        </p:nvSpPr>
        <p:spPr>
          <a:xfrm>
            <a:off x="2194560" y="1087598"/>
            <a:ext cx="11540490" cy="157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600"/>
              <a:buFont typeface="Open Sans"/>
              <a:buNone/>
            </a:pP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Laboratory SLIPTA Baseline Audit Scores (%)</a:t>
            </a:r>
            <a:endParaRPr sz="4800" b="1" i="0" u="none" strike="noStrike" cap="none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79DA7-EF85-8622-0EF3-A1790D38A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602" y="2667518"/>
            <a:ext cx="9997440" cy="7824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677F61-252F-804A-13A2-B0F3049C8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111" y="3674853"/>
            <a:ext cx="10944889" cy="6578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2B98CA-CC26-B502-3C9F-C9BEBCE0F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4601" y="2667519"/>
            <a:ext cx="2159648" cy="21489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23185E-79E5-4C1F-D700-A301BA899B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71956" y="7432508"/>
            <a:ext cx="2819204" cy="1597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7E3B06-4E30-FD09-3156-04D385500B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03175" y="2855131"/>
            <a:ext cx="1830669" cy="192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3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/>
          <p:nvPr/>
        </p:nvSpPr>
        <p:spPr>
          <a:xfrm>
            <a:off x="1138687" y="2682553"/>
            <a:ext cx="9999858" cy="7772662"/>
          </a:xfrm>
          <a:prstGeom prst="rect">
            <a:avLst/>
          </a:prstGeom>
          <a:solidFill>
            <a:srgbClr val="F7C961">
              <a:alpha val="80000"/>
            </a:srgbClr>
          </a:solidFill>
          <a:ln>
            <a:solidFill>
              <a:schemeClr val="accent2">
                <a:lumMod val="10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38"/>
          <p:cNvSpPr txBox="1"/>
          <p:nvPr/>
        </p:nvSpPr>
        <p:spPr>
          <a:xfrm>
            <a:off x="1134732" y="1247310"/>
            <a:ext cx="21984059" cy="8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600"/>
              <a:buFont typeface="Open Sans"/>
              <a:buNone/>
            </a:pPr>
            <a:r>
              <a:rPr lang="en-US" sz="64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USAPI Laboratories Participating in SLMTA</a:t>
            </a:r>
            <a:endParaRPr sz="6400" b="1" i="0" u="none" strike="noStrike" cap="none" dirty="0">
              <a:solidFill>
                <a:schemeClr val="accent4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38"/>
          <p:cNvSpPr/>
          <p:nvPr/>
        </p:nvSpPr>
        <p:spPr>
          <a:xfrm>
            <a:off x="2752321" y="5079662"/>
            <a:ext cx="6738883" cy="93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endParaRPr sz="1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38"/>
          <p:cNvSpPr txBox="1"/>
          <p:nvPr/>
        </p:nvSpPr>
        <p:spPr>
          <a:xfrm>
            <a:off x="2752321" y="4153313"/>
            <a:ext cx="4909751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Open Sans"/>
              <a:buNone/>
            </a:pPr>
            <a:r>
              <a:rPr lang="en-US" sz="3600" b="1" dirty="0">
                <a:latin typeface="Open Sans"/>
                <a:ea typeface="Open Sans"/>
                <a:cs typeface="Open Sans"/>
                <a:sym typeface="Open Sans"/>
              </a:rPr>
              <a:t>CURRENT STATUS</a:t>
            </a:r>
            <a:endParaRPr sz="3600" dirty="0"/>
          </a:p>
        </p:txBody>
      </p:sp>
      <p:sp>
        <p:nvSpPr>
          <p:cNvPr id="236" name="Google Shape;236;p38"/>
          <p:cNvSpPr txBox="1"/>
          <p:nvPr/>
        </p:nvSpPr>
        <p:spPr>
          <a:xfrm>
            <a:off x="2816439" y="5268785"/>
            <a:ext cx="6610645" cy="453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indent="0">
              <a:buNone/>
            </a:pPr>
            <a:r>
              <a:rPr lang="en-US" sz="3200" dirty="0"/>
              <a:t>Yap Laboratory [SLMTA Lab] ?</a:t>
            </a:r>
          </a:p>
          <a:p>
            <a:pPr marL="0" indent="0">
              <a:buNone/>
            </a:pPr>
            <a:r>
              <a:rPr lang="en-US" sz="3200" dirty="0"/>
              <a:t>Majuro Laboratory [SLMTA Lab] ?</a:t>
            </a:r>
          </a:p>
          <a:p>
            <a:pPr marL="0" indent="0">
              <a:buNone/>
            </a:pPr>
            <a:r>
              <a:rPr lang="en-US" sz="3200" dirty="0"/>
              <a:t>Pohnpei Laboratory [SLMTA Lab]</a:t>
            </a:r>
          </a:p>
          <a:p>
            <a:pPr marL="0" indent="0">
              <a:buNone/>
            </a:pPr>
            <a:r>
              <a:rPr lang="en-US" sz="3200" dirty="0"/>
              <a:t>Palau Laboratory [SLMTA Lab]</a:t>
            </a:r>
          </a:p>
          <a:p>
            <a:pPr marL="0" indent="0">
              <a:buNone/>
            </a:pPr>
            <a:r>
              <a:rPr lang="en-US" sz="3200" dirty="0"/>
              <a:t>Ebeye Laboratory [To be enrolled]</a:t>
            </a:r>
          </a:p>
          <a:p>
            <a:pPr marL="0" indent="0">
              <a:buNone/>
            </a:pPr>
            <a:r>
              <a:rPr lang="en-US" sz="3200" dirty="0"/>
              <a:t>Kosrae Laboratory [To be enrolled]</a:t>
            </a:r>
          </a:p>
          <a:p>
            <a:pPr marL="0" indent="0">
              <a:buNone/>
            </a:pPr>
            <a:r>
              <a:rPr lang="en-US" sz="3200" dirty="0"/>
              <a:t>Chuuk Laboratory [To be enrolled]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Ready for EXIT audit ?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2F62DEF5-D5AD-1B71-D577-344CBBDD3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2549" y="2680308"/>
            <a:ext cx="11861257" cy="777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/>
        </p:nvSpPr>
        <p:spPr>
          <a:xfrm>
            <a:off x="1497043" y="1409956"/>
            <a:ext cx="14143007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600"/>
              <a:buFont typeface="Open Sans"/>
              <a:buNone/>
            </a:pPr>
            <a:r>
              <a:rPr lang="en-US" sz="60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SLMTA Training Progress</a:t>
            </a:r>
            <a:endParaRPr sz="6000" b="1" i="0" u="none" strike="noStrike" cap="none" dirty="0">
              <a:solidFill>
                <a:schemeClr val="accent4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38"/>
          <p:cNvSpPr/>
          <p:nvPr/>
        </p:nvSpPr>
        <p:spPr>
          <a:xfrm>
            <a:off x="1497043" y="2374231"/>
            <a:ext cx="10694957" cy="1619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endParaRPr sz="1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C4B3B1-4BB8-3987-9B69-612A7976B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42" y="2806771"/>
            <a:ext cx="10528362" cy="8028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66A2BF-054B-F6B6-25F7-AB170DACA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8195" y="879894"/>
            <a:ext cx="10162473" cy="9506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124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/>
        </p:nvSpPr>
        <p:spPr>
          <a:xfrm>
            <a:off x="2088491" y="1059733"/>
            <a:ext cx="20207017" cy="77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600"/>
              <a:buFont typeface="Open Sans"/>
              <a:buNone/>
            </a:pPr>
            <a:r>
              <a:rPr lang="en-US" sz="5500" b="1" i="0" u="none" strike="noStrike" cap="none" dirty="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Laboratory Handbooks</a:t>
            </a:r>
            <a:endParaRPr sz="5500" b="1" i="0" u="none" strike="noStrike" cap="none" dirty="0">
              <a:solidFill>
                <a:schemeClr val="accent2">
                  <a:lumMod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0C045-4EF9-3A24-E4A3-D92FB5041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491" y="2454498"/>
            <a:ext cx="7767454" cy="7526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1EB931-BE9B-B36D-868E-E06163CA1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3530" y="2089349"/>
            <a:ext cx="7854327" cy="7610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4411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/>
        </p:nvSpPr>
        <p:spPr>
          <a:xfrm>
            <a:off x="1497043" y="1440733"/>
            <a:ext cx="22260104" cy="77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600"/>
              <a:buFont typeface="Open Sans"/>
              <a:buNone/>
            </a:pPr>
            <a:r>
              <a:rPr lang="en-US" sz="5500" b="1" i="0" u="none" strike="noStrike" cap="none" dirty="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Hospital Laboratory Handbooks</a:t>
            </a:r>
            <a:endParaRPr sz="5500" b="1" i="0" u="none" strike="noStrike" cap="none" dirty="0">
              <a:solidFill>
                <a:schemeClr val="accent2">
                  <a:lumMod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37560-CFD6-A885-61E6-F311CFA55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477" y="2491036"/>
            <a:ext cx="7999289" cy="7750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487FC7-F4E2-3095-8198-0BBF2248B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2236" y="2220434"/>
            <a:ext cx="7854327" cy="7610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8594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/>
          <p:nvPr/>
        </p:nvSpPr>
        <p:spPr>
          <a:xfrm>
            <a:off x="7432064" y="3049014"/>
            <a:ext cx="7380620" cy="7507922"/>
          </a:xfrm>
          <a:prstGeom prst="rect">
            <a:avLst/>
          </a:prstGeom>
          <a:solidFill>
            <a:srgbClr val="F7C961">
              <a:alpha val="80000"/>
            </a:srgbClr>
          </a:solidFill>
          <a:ln>
            <a:solidFill>
              <a:schemeClr val="accent2">
                <a:lumMod val="2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endParaRPr sz="1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38"/>
          <p:cNvSpPr txBox="1"/>
          <p:nvPr/>
        </p:nvSpPr>
        <p:spPr>
          <a:xfrm>
            <a:off x="1497043" y="1440733"/>
            <a:ext cx="22751009" cy="77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600"/>
              <a:buFont typeface="Open Sans"/>
              <a:buNone/>
            </a:pPr>
            <a:r>
              <a:rPr lang="en-US" sz="55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Pohnpei Hospital Laboratory Handbook 100% Completion</a:t>
            </a:r>
            <a:endParaRPr sz="5500" b="1" i="0" u="none" strike="noStrike" cap="none" dirty="0">
              <a:solidFill>
                <a:schemeClr val="accent4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38"/>
          <p:cNvSpPr txBox="1"/>
          <p:nvPr/>
        </p:nvSpPr>
        <p:spPr>
          <a:xfrm>
            <a:off x="8130675" y="3960391"/>
            <a:ext cx="4909751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Open Sans"/>
              <a:buNone/>
            </a:pPr>
            <a:r>
              <a:rPr lang="en-US" sz="3600" b="1" dirty="0">
                <a:latin typeface="Open Sans"/>
                <a:ea typeface="Open Sans"/>
                <a:cs typeface="Open Sans"/>
                <a:sym typeface="Open Sans"/>
              </a:rPr>
              <a:t>Completed Sections</a:t>
            </a:r>
            <a:endParaRPr sz="3600" dirty="0"/>
          </a:p>
        </p:txBody>
      </p:sp>
      <p:sp>
        <p:nvSpPr>
          <p:cNvPr id="236" name="Google Shape;236;p38"/>
          <p:cNvSpPr txBox="1"/>
          <p:nvPr/>
        </p:nvSpPr>
        <p:spPr>
          <a:xfrm>
            <a:off x="8624580" y="5018497"/>
            <a:ext cx="5571539" cy="5027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Chemistry</a:t>
            </a:r>
          </a:p>
          <a:p>
            <a:r>
              <a:rPr lang="en-US" sz="3200" dirty="0">
                <a:solidFill>
                  <a:schemeClr val="tx1"/>
                </a:solidFill>
              </a:rPr>
              <a:t>Hematology</a:t>
            </a:r>
          </a:p>
          <a:p>
            <a:r>
              <a:rPr lang="en-US" sz="3200" dirty="0">
                <a:solidFill>
                  <a:schemeClr val="tx1"/>
                </a:solidFill>
              </a:rPr>
              <a:t>Serology</a:t>
            </a:r>
          </a:p>
          <a:p>
            <a:r>
              <a:rPr lang="en-US" sz="3200" dirty="0">
                <a:solidFill>
                  <a:schemeClr val="tx1"/>
                </a:solidFill>
              </a:rPr>
              <a:t>Blood Bank         </a:t>
            </a:r>
          </a:p>
          <a:p>
            <a:r>
              <a:rPr lang="en-US" sz="3200" dirty="0">
                <a:solidFill>
                  <a:schemeClr val="tx1"/>
                </a:solidFill>
              </a:rPr>
              <a:t>Assays &amp; Markers</a:t>
            </a:r>
          </a:p>
          <a:p>
            <a:r>
              <a:rPr lang="en-US" sz="3200" dirty="0">
                <a:solidFill>
                  <a:schemeClr val="tx1"/>
                </a:solidFill>
              </a:rPr>
              <a:t>Microbiology</a:t>
            </a:r>
          </a:p>
          <a:p>
            <a:r>
              <a:rPr lang="en-US" sz="3200" dirty="0">
                <a:solidFill>
                  <a:schemeClr val="tx1"/>
                </a:solidFill>
              </a:rPr>
              <a:t>Molecular</a:t>
            </a:r>
          </a:p>
          <a:p>
            <a:r>
              <a:rPr lang="en-US" sz="3200" dirty="0">
                <a:solidFill>
                  <a:schemeClr val="tx1"/>
                </a:solidFill>
              </a:rPr>
              <a:t>Send Outs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**Launched in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52DF6-D0B1-0261-B97D-7A891088D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9528" y="2956765"/>
            <a:ext cx="7843654" cy="7600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9FCDC3E-D02C-BF73-497A-138BEA83D511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130" y="2741612"/>
            <a:ext cx="6188652" cy="411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E225DE-1143-37DE-37BB-DA2B2FD79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0818" y="7085807"/>
            <a:ext cx="5454681" cy="4402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Google Shape;749;p71" descr="Logo, icon&#10;&#10;Pandan leaves">
            <a:extLst>
              <a:ext uri="{FF2B5EF4-FFF2-40B4-BE49-F238E27FC236}">
                <a16:creationId xmlns:a16="http://schemas.microsoft.com/office/drawing/2014/main" id="{9CE73D41-A20D-2184-3000-48231757AB7E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77791" y="2220434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34;p38">
            <a:extLst>
              <a:ext uri="{FF2B5EF4-FFF2-40B4-BE49-F238E27FC236}">
                <a16:creationId xmlns:a16="http://schemas.microsoft.com/office/drawing/2014/main" id="{FA259B56-65C2-DA9B-6147-F8FEAD0B3D92}"/>
              </a:ext>
            </a:extLst>
          </p:cNvPr>
          <p:cNvSpPr/>
          <p:nvPr/>
        </p:nvSpPr>
        <p:spPr>
          <a:xfrm>
            <a:off x="8186967" y="4616981"/>
            <a:ext cx="5114966" cy="1275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endParaRPr sz="1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10166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A8885-8816-F149-9B02-A6F0318A7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1" y="744149"/>
            <a:ext cx="21005800" cy="2286000"/>
          </a:xfrm>
        </p:spPr>
        <p:txBody>
          <a:bodyPr>
            <a:noAutofit/>
          </a:bodyPr>
          <a:lstStyle/>
          <a:p>
            <a:pPr algn="ctr"/>
            <a:r>
              <a:rPr lang="en-US" sz="50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Commenced and Planned Future PIHOA Regional Lab Strengthening Activities</a:t>
            </a:r>
            <a:br>
              <a:rPr lang="en-US" sz="50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5000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2239E-7045-1A04-0E20-AE43D9C58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1" y="3030149"/>
            <a:ext cx="10363200" cy="8702676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85725" indent="0" algn="ctr">
              <a:buNone/>
            </a:pPr>
            <a:endParaRPr lang="en-US" sz="3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5725" indent="0" algn="ctr">
              <a:buNone/>
            </a:pPr>
            <a:r>
              <a:rPr lang="en-US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</a:t>
            </a:r>
            <a:r>
              <a:rPr lang="en-US" sz="35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LabNet-EpiNet</a:t>
            </a:r>
            <a:r>
              <a:rPr lang="en-US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Joint Meeting </a:t>
            </a:r>
          </a:p>
          <a:p>
            <a:pPr marL="85725" indent="0" algn="ctr">
              <a:buNone/>
            </a:pPr>
            <a:r>
              <a:rPr lang="en-US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Honolulu, HI</a:t>
            </a:r>
          </a:p>
          <a:p>
            <a:pPr marL="85725" indent="0">
              <a:buNone/>
            </a:pPr>
            <a:endParaRPr lang="en-US" sz="3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July 24 – 28, 2023</a:t>
            </a:r>
          </a:p>
          <a:p>
            <a:pPr marL="542925" lvl="1" indent="0">
              <a:buNone/>
            </a:pPr>
            <a:endParaRPr lang="en-US" sz="5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North and South Pacific participants (~ 100)</a:t>
            </a:r>
          </a:p>
          <a:p>
            <a:pPr marL="542925" lvl="1" indent="0">
              <a:buNone/>
            </a:pPr>
            <a:endParaRPr lang="en-US" sz="5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PIHOA partner agencies (Pacific Community, CDC, WHO, etc.)</a:t>
            </a:r>
          </a:p>
          <a:p>
            <a:pPr marL="542925" lvl="1" indent="0">
              <a:buNone/>
            </a:pPr>
            <a:endParaRPr lang="en-US" sz="5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LabNet</a:t>
            </a:r>
            <a:r>
              <a:rPr lang="en-US" sz="3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major agenda items:</a:t>
            </a:r>
          </a:p>
          <a:p>
            <a:pPr marL="542925" lvl="1" indent="0">
              <a:buNone/>
            </a:pPr>
            <a:endParaRPr lang="en-US" sz="5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3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 Quality Management Systems (LQMS)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3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Antimicrobial Resistance (AMR)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3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Clinical/Public health Lab Workforce Development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3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 Preparedness and Response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8DF905-869F-E13B-3EEC-0487C2EBD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399" y="3030149"/>
            <a:ext cx="10363200" cy="8702676"/>
          </a:xfrm>
          <a:solidFill>
            <a:schemeClr val="accent2">
              <a:lumMod val="9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marL="85725" indent="0" algn="ctr">
              <a:buNone/>
            </a:pPr>
            <a:r>
              <a:rPr lang="en-US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Trial procurement project of RMI GeneXpert cartridges</a:t>
            </a:r>
          </a:p>
          <a:p>
            <a:pPr marL="85725" indent="0">
              <a:buNone/>
            </a:pPr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UNDP no longer provides GeneXpert CT-NG cartridges for chlamydia and gonorrhea testing leading to local stockouts and cessation of testing in some jurisdictions that rely on UNDP’s global supply chain mechanism</a:t>
            </a:r>
          </a:p>
          <a:p>
            <a:pPr marL="542925" lvl="1" indent="0">
              <a:buNone/>
            </a:pPr>
            <a:endParaRPr lang="en-US" sz="5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Trial procurement via PIHOA’s LRF and Shipping Mechanism is in progress</a:t>
            </a:r>
          </a:p>
          <a:p>
            <a:pPr marL="542925" lvl="1" indent="0">
              <a:buNone/>
            </a:pPr>
            <a:endParaRPr lang="en-US" sz="5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PIHOA is now a certified agency eligible to procure directly from UNDP’s Global Supply Mechanism</a:t>
            </a:r>
          </a:p>
          <a:p>
            <a:pPr lvl="1" indent="0">
              <a:buNone/>
            </a:pP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indent="0">
              <a:buNone/>
            </a:pP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indent="0">
              <a:buNone/>
            </a:pP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9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/>
          <p:nvPr/>
        </p:nvSpPr>
        <p:spPr>
          <a:xfrm>
            <a:off x="14240402" y="0"/>
            <a:ext cx="10143598" cy="13716002"/>
          </a:xfrm>
          <a:prstGeom prst="rect">
            <a:avLst/>
          </a:prstGeom>
          <a:solidFill>
            <a:srgbClr val="F7C961">
              <a:alpha val="8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sz="18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35"/>
          <p:cNvSpPr/>
          <p:nvPr/>
        </p:nvSpPr>
        <p:spPr>
          <a:xfrm>
            <a:off x="2645680" y="3156239"/>
            <a:ext cx="8093728" cy="90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sz="18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35"/>
          <p:cNvSpPr txBox="1"/>
          <p:nvPr/>
        </p:nvSpPr>
        <p:spPr>
          <a:xfrm>
            <a:off x="2204914" y="4455526"/>
            <a:ext cx="8534494" cy="5488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1028700" indent="-1028700">
              <a:buFont typeface="+mj-lt"/>
              <a:buAutoNum type="arabicPeriod"/>
            </a:pP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functional and sustainable PIHOA regional lab operations</a:t>
            </a:r>
          </a:p>
          <a:p>
            <a:endParaRPr lang="en-US" sz="1000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indent="-1028700">
              <a:buFont typeface="+mj-lt"/>
              <a:buAutoNum type="arabicPeriod" startAt="2"/>
            </a:pP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Major updates of ongoing PIHOA regional lab strengthening activities</a:t>
            </a:r>
          </a:p>
          <a:p>
            <a:endParaRPr lang="en-US" sz="1000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indent="-1028700">
              <a:buFont typeface="+mj-lt"/>
              <a:buAutoNum type="arabicPeriod" startAt="3"/>
            </a:pP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Commenced/planned future PIHOA regional lab activities</a:t>
            </a:r>
          </a:p>
          <a:p>
            <a:endParaRPr lang="en-US" sz="1000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3" name="Google Shape;203;p35"/>
          <p:cNvSpPr txBox="1"/>
          <p:nvPr/>
        </p:nvSpPr>
        <p:spPr>
          <a:xfrm>
            <a:off x="2123816" y="1807000"/>
            <a:ext cx="9137457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>
              <a:lnSpc>
                <a:spcPct val="80000"/>
              </a:lnSpc>
              <a:buClr>
                <a:schemeClr val="dk2"/>
              </a:buClr>
              <a:buSzPts val="7600"/>
            </a:pPr>
            <a:r>
              <a:rPr lang="en-US" sz="6000" b="1" dirty="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Presentation Overview</a:t>
            </a:r>
            <a:endParaRPr sz="6000" b="1" dirty="0">
              <a:solidFill>
                <a:schemeClr val="accent2">
                  <a:lumMod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Placeholder 2" descr="A picture containing text, indoor, person, working&#10;&#10;Description automatically generated">
            <a:extLst>
              <a:ext uri="{FF2B5EF4-FFF2-40B4-BE49-F238E27FC236}">
                <a16:creationId xmlns:a16="http://schemas.microsoft.com/office/drawing/2014/main" id="{0C2C8D67-965F-371F-71AC-3D641361C79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61190" y="979705"/>
            <a:ext cx="9121117" cy="4570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icture containing text, person, indoor, hospital room&#10;&#10;Description automatically generated">
            <a:extLst>
              <a:ext uri="{FF2B5EF4-FFF2-40B4-BE49-F238E27FC236}">
                <a16:creationId xmlns:a16="http://schemas.microsoft.com/office/drawing/2014/main" id="{CBE07D47-46A7-DC27-EF20-D445067BFB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61190" y="5919210"/>
            <a:ext cx="9166639" cy="6510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23" y="1138317"/>
            <a:ext cx="21031200" cy="944585"/>
          </a:xfrm>
        </p:spPr>
        <p:txBody>
          <a:bodyPr>
            <a:noAutofit/>
          </a:bodyPr>
          <a:lstStyle/>
          <a:p>
            <a:r>
              <a:rPr lang="en-IN" sz="50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Lab-Based AMR Surveillance Training (pending funding approval) </a:t>
            </a:r>
            <a:br>
              <a:rPr lang="en-IN" sz="50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IN" sz="5000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 rot="17650316" flipH="1">
            <a:off x="13985312" y="2375603"/>
            <a:ext cx="1925776" cy="1925774"/>
          </a:xfrm>
          <a:custGeom>
            <a:avLst/>
            <a:gdLst>
              <a:gd name="T0" fmla="*/ 2456 w 2456"/>
              <a:gd name="T1" fmla="*/ 655 h 2456"/>
              <a:gd name="T2" fmla="*/ 2355 w 2456"/>
              <a:gd name="T3" fmla="*/ 678 h 2456"/>
              <a:gd name="T4" fmla="*/ 2233 w 2456"/>
              <a:gd name="T5" fmla="*/ 713 h 2456"/>
              <a:gd name="T6" fmla="*/ 2096 w 2456"/>
              <a:gd name="T7" fmla="*/ 761 h 2456"/>
              <a:gd name="T8" fmla="*/ 1945 w 2456"/>
              <a:gd name="T9" fmla="*/ 827 h 2456"/>
              <a:gd name="T10" fmla="*/ 1785 w 2456"/>
              <a:gd name="T11" fmla="*/ 912 h 2456"/>
              <a:gd name="T12" fmla="*/ 1617 w 2456"/>
              <a:gd name="T13" fmla="*/ 1017 h 2456"/>
              <a:gd name="T14" fmla="*/ 1446 w 2456"/>
              <a:gd name="T15" fmla="*/ 1146 h 2456"/>
              <a:gd name="T16" fmla="*/ 1274 w 2456"/>
              <a:gd name="T17" fmla="*/ 1302 h 2456"/>
              <a:gd name="T18" fmla="*/ 1116 w 2456"/>
              <a:gd name="T19" fmla="*/ 1473 h 2456"/>
              <a:gd name="T20" fmla="*/ 988 w 2456"/>
              <a:gd name="T21" fmla="*/ 1642 h 2456"/>
              <a:gd name="T22" fmla="*/ 884 w 2456"/>
              <a:gd name="T23" fmla="*/ 1806 h 2456"/>
              <a:gd name="T24" fmla="*/ 804 w 2456"/>
              <a:gd name="T25" fmla="*/ 1963 h 2456"/>
              <a:gd name="T26" fmla="*/ 744 w 2456"/>
              <a:gd name="T27" fmla="*/ 2110 h 2456"/>
              <a:gd name="T28" fmla="*/ 701 w 2456"/>
              <a:gd name="T29" fmla="*/ 2242 h 2456"/>
              <a:gd name="T30" fmla="*/ 672 w 2456"/>
              <a:gd name="T31" fmla="*/ 2359 h 2456"/>
              <a:gd name="T32" fmla="*/ 654 w 2456"/>
              <a:gd name="T33" fmla="*/ 2456 h 2456"/>
              <a:gd name="T34" fmla="*/ 46 w 2456"/>
              <a:gd name="T35" fmla="*/ 1793 h 2456"/>
              <a:gd name="T36" fmla="*/ 152 w 2456"/>
              <a:gd name="T37" fmla="*/ 1766 h 2456"/>
              <a:gd name="T38" fmla="*/ 275 w 2456"/>
              <a:gd name="T39" fmla="*/ 1727 h 2456"/>
              <a:gd name="T40" fmla="*/ 412 w 2456"/>
              <a:gd name="T41" fmla="*/ 1670 h 2456"/>
              <a:gd name="T42" fmla="*/ 560 w 2456"/>
              <a:gd name="T43" fmla="*/ 1596 h 2456"/>
              <a:gd name="T44" fmla="*/ 717 w 2456"/>
              <a:gd name="T45" fmla="*/ 1502 h 2456"/>
              <a:gd name="T46" fmla="*/ 881 w 2456"/>
              <a:gd name="T47" fmla="*/ 1385 h 2456"/>
              <a:gd name="T48" fmla="*/ 1050 w 2456"/>
              <a:gd name="T49" fmla="*/ 1243 h 2456"/>
              <a:gd name="T50" fmla="*/ 1218 w 2456"/>
              <a:gd name="T51" fmla="*/ 1078 h 2456"/>
              <a:gd name="T52" fmla="*/ 1362 w 2456"/>
              <a:gd name="T53" fmla="*/ 908 h 2456"/>
              <a:gd name="T54" fmla="*/ 1483 w 2456"/>
              <a:gd name="T55" fmla="*/ 741 h 2456"/>
              <a:gd name="T56" fmla="*/ 1582 w 2456"/>
              <a:gd name="T57" fmla="*/ 579 h 2456"/>
              <a:gd name="T58" fmla="*/ 1659 w 2456"/>
              <a:gd name="T59" fmla="*/ 427 h 2456"/>
              <a:gd name="T60" fmla="*/ 1717 w 2456"/>
              <a:gd name="T61" fmla="*/ 286 h 2456"/>
              <a:gd name="T62" fmla="*/ 1761 w 2456"/>
              <a:gd name="T63" fmla="*/ 159 h 2456"/>
              <a:gd name="T64" fmla="*/ 1791 w 2456"/>
              <a:gd name="T65" fmla="*/ 49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56" h="2456">
                <a:moveTo>
                  <a:pt x="1801" y="0"/>
                </a:moveTo>
                <a:lnTo>
                  <a:pt x="2456" y="655"/>
                </a:lnTo>
                <a:lnTo>
                  <a:pt x="2408" y="665"/>
                </a:lnTo>
                <a:lnTo>
                  <a:pt x="2355" y="678"/>
                </a:lnTo>
                <a:lnTo>
                  <a:pt x="2296" y="694"/>
                </a:lnTo>
                <a:lnTo>
                  <a:pt x="2233" y="713"/>
                </a:lnTo>
                <a:lnTo>
                  <a:pt x="2167" y="735"/>
                </a:lnTo>
                <a:lnTo>
                  <a:pt x="2096" y="761"/>
                </a:lnTo>
                <a:lnTo>
                  <a:pt x="2022" y="792"/>
                </a:lnTo>
                <a:lnTo>
                  <a:pt x="1945" y="827"/>
                </a:lnTo>
                <a:lnTo>
                  <a:pt x="1866" y="867"/>
                </a:lnTo>
                <a:lnTo>
                  <a:pt x="1785" y="912"/>
                </a:lnTo>
                <a:lnTo>
                  <a:pt x="1701" y="961"/>
                </a:lnTo>
                <a:lnTo>
                  <a:pt x="1617" y="1017"/>
                </a:lnTo>
                <a:lnTo>
                  <a:pt x="1532" y="1079"/>
                </a:lnTo>
                <a:lnTo>
                  <a:pt x="1446" y="1146"/>
                </a:lnTo>
                <a:lnTo>
                  <a:pt x="1360" y="1221"/>
                </a:lnTo>
                <a:lnTo>
                  <a:pt x="1274" y="1302"/>
                </a:lnTo>
                <a:lnTo>
                  <a:pt x="1191" y="1388"/>
                </a:lnTo>
                <a:lnTo>
                  <a:pt x="1116" y="1473"/>
                </a:lnTo>
                <a:lnTo>
                  <a:pt x="1049" y="1558"/>
                </a:lnTo>
                <a:lnTo>
                  <a:pt x="988" y="1642"/>
                </a:lnTo>
                <a:lnTo>
                  <a:pt x="934" y="1725"/>
                </a:lnTo>
                <a:lnTo>
                  <a:pt x="884" y="1806"/>
                </a:lnTo>
                <a:lnTo>
                  <a:pt x="842" y="1886"/>
                </a:lnTo>
                <a:lnTo>
                  <a:pt x="804" y="1963"/>
                </a:lnTo>
                <a:lnTo>
                  <a:pt x="772" y="2038"/>
                </a:lnTo>
                <a:lnTo>
                  <a:pt x="744" y="2110"/>
                </a:lnTo>
                <a:lnTo>
                  <a:pt x="721" y="2178"/>
                </a:lnTo>
                <a:lnTo>
                  <a:pt x="701" y="2242"/>
                </a:lnTo>
                <a:lnTo>
                  <a:pt x="684" y="2303"/>
                </a:lnTo>
                <a:lnTo>
                  <a:pt x="672" y="2359"/>
                </a:lnTo>
                <a:lnTo>
                  <a:pt x="662" y="2410"/>
                </a:lnTo>
                <a:lnTo>
                  <a:pt x="654" y="2456"/>
                </a:lnTo>
                <a:lnTo>
                  <a:pt x="0" y="1802"/>
                </a:lnTo>
                <a:lnTo>
                  <a:pt x="46" y="1793"/>
                </a:lnTo>
                <a:lnTo>
                  <a:pt x="96" y="1781"/>
                </a:lnTo>
                <a:lnTo>
                  <a:pt x="152" y="1766"/>
                </a:lnTo>
                <a:lnTo>
                  <a:pt x="211" y="1748"/>
                </a:lnTo>
                <a:lnTo>
                  <a:pt x="275" y="1727"/>
                </a:lnTo>
                <a:lnTo>
                  <a:pt x="341" y="1700"/>
                </a:lnTo>
                <a:lnTo>
                  <a:pt x="412" y="1670"/>
                </a:lnTo>
                <a:lnTo>
                  <a:pt x="484" y="1636"/>
                </a:lnTo>
                <a:lnTo>
                  <a:pt x="560" y="1596"/>
                </a:lnTo>
                <a:lnTo>
                  <a:pt x="637" y="1551"/>
                </a:lnTo>
                <a:lnTo>
                  <a:pt x="717" y="1502"/>
                </a:lnTo>
                <a:lnTo>
                  <a:pt x="799" y="1447"/>
                </a:lnTo>
                <a:lnTo>
                  <a:pt x="881" y="1385"/>
                </a:lnTo>
                <a:lnTo>
                  <a:pt x="966" y="1317"/>
                </a:lnTo>
                <a:lnTo>
                  <a:pt x="1050" y="1243"/>
                </a:lnTo>
                <a:lnTo>
                  <a:pt x="1135" y="1163"/>
                </a:lnTo>
                <a:lnTo>
                  <a:pt x="1218" y="1078"/>
                </a:lnTo>
                <a:lnTo>
                  <a:pt x="1294" y="992"/>
                </a:lnTo>
                <a:lnTo>
                  <a:pt x="1362" y="908"/>
                </a:lnTo>
                <a:lnTo>
                  <a:pt x="1427" y="823"/>
                </a:lnTo>
                <a:lnTo>
                  <a:pt x="1483" y="741"/>
                </a:lnTo>
                <a:lnTo>
                  <a:pt x="1535" y="659"/>
                </a:lnTo>
                <a:lnTo>
                  <a:pt x="1582" y="579"/>
                </a:lnTo>
                <a:lnTo>
                  <a:pt x="1622" y="502"/>
                </a:lnTo>
                <a:lnTo>
                  <a:pt x="1659" y="427"/>
                </a:lnTo>
                <a:lnTo>
                  <a:pt x="1691" y="356"/>
                </a:lnTo>
                <a:lnTo>
                  <a:pt x="1717" y="286"/>
                </a:lnTo>
                <a:lnTo>
                  <a:pt x="1741" y="221"/>
                </a:lnTo>
                <a:lnTo>
                  <a:pt x="1761" y="159"/>
                </a:lnTo>
                <a:lnTo>
                  <a:pt x="1777" y="101"/>
                </a:lnTo>
                <a:lnTo>
                  <a:pt x="1791" y="49"/>
                </a:lnTo>
                <a:lnTo>
                  <a:pt x="1801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 rot="20322585">
            <a:off x="12025572" y="4244931"/>
            <a:ext cx="1925776" cy="1925774"/>
          </a:xfrm>
          <a:custGeom>
            <a:avLst/>
            <a:gdLst>
              <a:gd name="T0" fmla="*/ 2456 w 2456"/>
              <a:gd name="T1" fmla="*/ 655 h 2456"/>
              <a:gd name="T2" fmla="*/ 2355 w 2456"/>
              <a:gd name="T3" fmla="*/ 678 h 2456"/>
              <a:gd name="T4" fmla="*/ 2233 w 2456"/>
              <a:gd name="T5" fmla="*/ 713 h 2456"/>
              <a:gd name="T6" fmla="*/ 2096 w 2456"/>
              <a:gd name="T7" fmla="*/ 761 h 2456"/>
              <a:gd name="T8" fmla="*/ 1945 w 2456"/>
              <a:gd name="T9" fmla="*/ 827 h 2456"/>
              <a:gd name="T10" fmla="*/ 1785 w 2456"/>
              <a:gd name="T11" fmla="*/ 912 h 2456"/>
              <a:gd name="T12" fmla="*/ 1617 w 2456"/>
              <a:gd name="T13" fmla="*/ 1017 h 2456"/>
              <a:gd name="T14" fmla="*/ 1446 w 2456"/>
              <a:gd name="T15" fmla="*/ 1146 h 2456"/>
              <a:gd name="T16" fmla="*/ 1274 w 2456"/>
              <a:gd name="T17" fmla="*/ 1302 h 2456"/>
              <a:gd name="T18" fmla="*/ 1116 w 2456"/>
              <a:gd name="T19" fmla="*/ 1473 h 2456"/>
              <a:gd name="T20" fmla="*/ 988 w 2456"/>
              <a:gd name="T21" fmla="*/ 1642 h 2456"/>
              <a:gd name="T22" fmla="*/ 884 w 2456"/>
              <a:gd name="T23" fmla="*/ 1806 h 2456"/>
              <a:gd name="T24" fmla="*/ 804 w 2456"/>
              <a:gd name="T25" fmla="*/ 1963 h 2456"/>
              <a:gd name="T26" fmla="*/ 744 w 2456"/>
              <a:gd name="T27" fmla="*/ 2110 h 2456"/>
              <a:gd name="T28" fmla="*/ 701 w 2456"/>
              <a:gd name="T29" fmla="*/ 2242 h 2456"/>
              <a:gd name="T30" fmla="*/ 672 w 2456"/>
              <a:gd name="T31" fmla="*/ 2359 h 2456"/>
              <a:gd name="T32" fmla="*/ 654 w 2456"/>
              <a:gd name="T33" fmla="*/ 2456 h 2456"/>
              <a:gd name="T34" fmla="*/ 46 w 2456"/>
              <a:gd name="T35" fmla="*/ 1793 h 2456"/>
              <a:gd name="T36" fmla="*/ 152 w 2456"/>
              <a:gd name="T37" fmla="*/ 1766 h 2456"/>
              <a:gd name="T38" fmla="*/ 275 w 2456"/>
              <a:gd name="T39" fmla="*/ 1727 h 2456"/>
              <a:gd name="T40" fmla="*/ 412 w 2456"/>
              <a:gd name="T41" fmla="*/ 1670 h 2456"/>
              <a:gd name="T42" fmla="*/ 560 w 2456"/>
              <a:gd name="T43" fmla="*/ 1596 h 2456"/>
              <a:gd name="T44" fmla="*/ 717 w 2456"/>
              <a:gd name="T45" fmla="*/ 1502 h 2456"/>
              <a:gd name="T46" fmla="*/ 881 w 2456"/>
              <a:gd name="T47" fmla="*/ 1385 h 2456"/>
              <a:gd name="T48" fmla="*/ 1050 w 2456"/>
              <a:gd name="T49" fmla="*/ 1243 h 2456"/>
              <a:gd name="T50" fmla="*/ 1218 w 2456"/>
              <a:gd name="T51" fmla="*/ 1078 h 2456"/>
              <a:gd name="T52" fmla="*/ 1362 w 2456"/>
              <a:gd name="T53" fmla="*/ 908 h 2456"/>
              <a:gd name="T54" fmla="*/ 1483 w 2456"/>
              <a:gd name="T55" fmla="*/ 741 h 2456"/>
              <a:gd name="T56" fmla="*/ 1582 w 2456"/>
              <a:gd name="T57" fmla="*/ 579 h 2456"/>
              <a:gd name="T58" fmla="*/ 1659 w 2456"/>
              <a:gd name="T59" fmla="*/ 427 h 2456"/>
              <a:gd name="T60" fmla="*/ 1717 w 2456"/>
              <a:gd name="T61" fmla="*/ 286 h 2456"/>
              <a:gd name="T62" fmla="*/ 1761 w 2456"/>
              <a:gd name="T63" fmla="*/ 159 h 2456"/>
              <a:gd name="T64" fmla="*/ 1791 w 2456"/>
              <a:gd name="T65" fmla="*/ 49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56" h="2456">
                <a:moveTo>
                  <a:pt x="1801" y="0"/>
                </a:moveTo>
                <a:lnTo>
                  <a:pt x="2456" y="655"/>
                </a:lnTo>
                <a:lnTo>
                  <a:pt x="2408" y="665"/>
                </a:lnTo>
                <a:lnTo>
                  <a:pt x="2355" y="678"/>
                </a:lnTo>
                <a:lnTo>
                  <a:pt x="2296" y="694"/>
                </a:lnTo>
                <a:lnTo>
                  <a:pt x="2233" y="713"/>
                </a:lnTo>
                <a:lnTo>
                  <a:pt x="2167" y="735"/>
                </a:lnTo>
                <a:lnTo>
                  <a:pt x="2096" y="761"/>
                </a:lnTo>
                <a:lnTo>
                  <a:pt x="2022" y="792"/>
                </a:lnTo>
                <a:lnTo>
                  <a:pt x="1945" y="827"/>
                </a:lnTo>
                <a:lnTo>
                  <a:pt x="1866" y="867"/>
                </a:lnTo>
                <a:lnTo>
                  <a:pt x="1785" y="912"/>
                </a:lnTo>
                <a:lnTo>
                  <a:pt x="1701" y="961"/>
                </a:lnTo>
                <a:lnTo>
                  <a:pt x="1617" y="1017"/>
                </a:lnTo>
                <a:lnTo>
                  <a:pt x="1532" y="1079"/>
                </a:lnTo>
                <a:lnTo>
                  <a:pt x="1446" y="1146"/>
                </a:lnTo>
                <a:lnTo>
                  <a:pt x="1360" y="1221"/>
                </a:lnTo>
                <a:lnTo>
                  <a:pt x="1274" y="1302"/>
                </a:lnTo>
                <a:lnTo>
                  <a:pt x="1191" y="1388"/>
                </a:lnTo>
                <a:lnTo>
                  <a:pt x="1116" y="1473"/>
                </a:lnTo>
                <a:lnTo>
                  <a:pt x="1049" y="1558"/>
                </a:lnTo>
                <a:lnTo>
                  <a:pt x="988" y="1642"/>
                </a:lnTo>
                <a:lnTo>
                  <a:pt x="934" y="1725"/>
                </a:lnTo>
                <a:lnTo>
                  <a:pt x="884" y="1806"/>
                </a:lnTo>
                <a:lnTo>
                  <a:pt x="842" y="1886"/>
                </a:lnTo>
                <a:lnTo>
                  <a:pt x="804" y="1963"/>
                </a:lnTo>
                <a:lnTo>
                  <a:pt x="772" y="2038"/>
                </a:lnTo>
                <a:lnTo>
                  <a:pt x="744" y="2110"/>
                </a:lnTo>
                <a:lnTo>
                  <a:pt x="721" y="2178"/>
                </a:lnTo>
                <a:lnTo>
                  <a:pt x="701" y="2242"/>
                </a:lnTo>
                <a:lnTo>
                  <a:pt x="684" y="2303"/>
                </a:lnTo>
                <a:lnTo>
                  <a:pt x="672" y="2359"/>
                </a:lnTo>
                <a:lnTo>
                  <a:pt x="662" y="2410"/>
                </a:lnTo>
                <a:lnTo>
                  <a:pt x="654" y="2456"/>
                </a:lnTo>
                <a:lnTo>
                  <a:pt x="0" y="1802"/>
                </a:lnTo>
                <a:lnTo>
                  <a:pt x="46" y="1793"/>
                </a:lnTo>
                <a:lnTo>
                  <a:pt x="96" y="1781"/>
                </a:lnTo>
                <a:lnTo>
                  <a:pt x="152" y="1766"/>
                </a:lnTo>
                <a:lnTo>
                  <a:pt x="211" y="1748"/>
                </a:lnTo>
                <a:lnTo>
                  <a:pt x="275" y="1727"/>
                </a:lnTo>
                <a:lnTo>
                  <a:pt x="341" y="1700"/>
                </a:lnTo>
                <a:lnTo>
                  <a:pt x="412" y="1670"/>
                </a:lnTo>
                <a:lnTo>
                  <a:pt x="484" y="1636"/>
                </a:lnTo>
                <a:lnTo>
                  <a:pt x="560" y="1596"/>
                </a:lnTo>
                <a:lnTo>
                  <a:pt x="637" y="1551"/>
                </a:lnTo>
                <a:lnTo>
                  <a:pt x="717" y="1502"/>
                </a:lnTo>
                <a:lnTo>
                  <a:pt x="799" y="1447"/>
                </a:lnTo>
                <a:lnTo>
                  <a:pt x="881" y="1385"/>
                </a:lnTo>
                <a:lnTo>
                  <a:pt x="966" y="1317"/>
                </a:lnTo>
                <a:lnTo>
                  <a:pt x="1050" y="1243"/>
                </a:lnTo>
                <a:lnTo>
                  <a:pt x="1135" y="1163"/>
                </a:lnTo>
                <a:lnTo>
                  <a:pt x="1218" y="1078"/>
                </a:lnTo>
                <a:lnTo>
                  <a:pt x="1294" y="992"/>
                </a:lnTo>
                <a:lnTo>
                  <a:pt x="1362" y="908"/>
                </a:lnTo>
                <a:lnTo>
                  <a:pt x="1427" y="823"/>
                </a:lnTo>
                <a:lnTo>
                  <a:pt x="1483" y="741"/>
                </a:lnTo>
                <a:lnTo>
                  <a:pt x="1535" y="659"/>
                </a:lnTo>
                <a:lnTo>
                  <a:pt x="1582" y="579"/>
                </a:lnTo>
                <a:lnTo>
                  <a:pt x="1622" y="502"/>
                </a:lnTo>
                <a:lnTo>
                  <a:pt x="1659" y="427"/>
                </a:lnTo>
                <a:lnTo>
                  <a:pt x="1691" y="356"/>
                </a:lnTo>
                <a:lnTo>
                  <a:pt x="1717" y="286"/>
                </a:lnTo>
                <a:lnTo>
                  <a:pt x="1741" y="221"/>
                </a:lnTo>
                <a:lnTo>
                  <a:pt x="1761" y="159"/>
                </a:lnTo>
                <a:lnTo>
                  <a:pt x="1777" y="101"/>
                </a:lnTo>
                <a:lnTo>
                  <a:pt x="1791" y="49"/>
                </a:lnTo>
                <a:lnTo>
                  <a:pt x="1801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12900080" y="3169826"/>
            <a:ext cx="1370060" cy="1370052"/>
          </a:xfrm>
          <a:prstGeom prst="ellipse">
            <a:avLst/>
          </a:prstGeom>
          <a:solidFill>
            <a:srgbClr val="27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N" sz="25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reeform 8"/>
          <p:cNvSpPr>
            <a:spLocks/>
          </p:cNvSpPr>
          <p:nvPr/>
        </p:nvSpPr>
        <p:spPr bwMode="auto">
          <a:xfrm rot="18084346">
            <a:off x="4858290" y="7156813"/>
            <a:ext cx="1925776" cy="1925774"/>
          </a:xfrm>
          <a:custGeom>
            <a:avLst/>
            <a:gdLst>
              <a:gd name="T0" fmla="*/ 2456 w 2456"/>
              <a:gd name="T1" fmla="*/ 655 h 2456"/>
              <a:gd name="T2" fmla="*/ 2355 w 2456"/>
              <a:gd name="T3" fmla="*/ 678 h 2456"/>
              <a:gd name="T4" fmla="*/ 2233 w 2456"/>
              <a:gd name="T5" fmla="*/ 713 h 2456"/>
              <a:gd name="T6" fmla="*/ 2096 w 2456"/>
              <a:gd name="T7" fmla="*/ 761 h 2456"/>
              <a:gd name="T8" fmla="*/ 1945 w 2456"/>
              <a:gd name="T9" fmla="*/ 827 h 2456"/>
              <a:gd name="T10" fmla="*/ 1785 w 2456"/>
              <a:gd name="T11" fmla="*/ 912 h 2456"/>
              <a:gd name="T12" fmla="*/ 1617 w 2456"/>
              <a:gd name="T13" fmla="*/ 1017 h 2456"/>
              <a:gd name="T14" fmla="*/ 1446 w 2456"/>
              <a:gd name="T15" fmla="*/ 1146 h 2456"/>
              <a:gd name="T16" fmla="*/ 1274 w 2456"/>
              <a:gd name="T17" fmla="*/ 1302 h 2456"/>
              <a:gd name="T18" fmla="*/ 1116 w 2456"/>
              <a:gd name="T19" fmla="*/ 1473 h 2456"/>
              <a:gd name="T20" fmla="*/ 988 w 2456"/>
              <a:gd name="T21" fmla="*/ 1642 h 2456"/>
              <a:gd name="T22" fmla="*/ 884 w 2456"/>
              <a:gd name="T23" fmla="*/ 1806 h 2456"/>
              <a:gd name="T24" fmla="*/ 804 w 2456"/>
              <a:gd name="T25" fmla="*/ 1963 h 2456"/>
              <a:gd name="T26" fmla="*/ 744 w 2456"/>
              <a:gd name="T27" fmla="*/ 2110 h 2456"/>
              <a:gd name="T28" fmla="*/ 701 w 2456"/>
              <a:gd name="T29" fmla="*/ 2242 h 2456"/>
              <a:gd name="T30" fmla="*/ 672 w 2456"/>
              <a:gd name="T31" fmla="*/ 2359 h 2456"/>
              <a:gd name="T32" fmla="*/ 654 w 2456"/>
              <a:gd name="T33" fmla="*/ 2456 h 2456"/>
              <a:gd name="T34" fmla="*/ 46 w 2456"/>
              <a:gd name="T35" fmla="*/ 1793 h 2456"/>
              <a:gd name="T36" fmla="*/ 152 w 2456"/>
              <a:gd name="T37" fmla="*/ 1766 h 2456"/>
              <a:gd name="T38" fmla="*/ 275 w 2456"/>
              <a:gd name="T39" fmla="*/ 1727 h 2456"/>
              <a:gd name="T40" fmla="*/ 412 w 2456"/>
              <a:gd name="T41" fmla="*/ 1670 h 2456"/>
              <a:gd name="T42" fmla="*/ 560 w 2456"/>
              <a:gd name="T43" fmla="*/ 1596 h 2456"/>
              <a:gd name="T44" fmla="*/ 717 w 2456"/>
              <a:gd name="T45" fmla="*/ 1502 h 2456"/>
              <a:gd name="T46" fmla="*/ 881 w 2456"/>
              <a:gd name="T47" fmla="*/ 1385 h 2456"/>
              <a:gd name="T48" fmla="*/ 1050 w 2456"/>
              <a:gd name="T49" fmla="*/ 1243 h 2456"/>
              <a:gd name="T50" fmla="*/ 1218 w 2456"/>
              <a:gd name="T51" fmla="*/ 1078 h 2456"/>
              <a:gd name="T52" fmla="*/ 1362 w 2456"/>
              <a:gd name="T53" fmla="*/ 908 h 2456"/>
              <a:gd name="T54" fmla="*/ 1483 w 2456"/>
              <a:gd name="T55" fmla="*/ 741 h 2456"/>
              <a:gd name="T56" fmla="*/ 1582 w 2456"/>
              <a:gd name="T57" fmla="*/ 579 h 2456"/>
              <a:gd name="T58" fmla="*/ 1659 w 2456"/>
              <a:gd name="T59" fmla="*/ 427 h 2456"/>
              <a:gd name="T60" fmla="*/ 1717 w 2456"/>
              <a:gd name="T61" fmla="*/ 286 h 2456"/>
              <a:gd name="T62" fmla="*/ 1761 w 2456"/>
              <a:gd name="T63" fmla="*/ 159 h 2456"/>
              <a:gd name="T64" fmla="*/ 1791 w 2456"/>
              <a:gd name="T65" fmla="*/ 49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56" h="2456">
                <a:moveTo>
                  <a:pt x="1801" y="0"/>
                </a:moveTo>
                <a:lnTo>
                  <a:pt x="2456" y="655"/>
                </a:lnTo>
                <a:lnTo>
                  <a:pt x="2408" y="665"/>
                </a:lnTo>
                <a:lnTo>
                  <a:pt x="2355" y="678"/>
                </a:lnTo>
                <a:lnTo>
                  <a:pt x="2296" y="694"/>
                </a:lnTo>
                <a:lnTo>
                  <a:pt x="2233" y="713"/>
                </a:lnTo>
                <a:lnTo>
                  <a:pt x="2167" y="735"/>
                </a:lnTo>
                <a:lnTo>
                  <a:pt x="2096" y="761"/>
                </a:lnTo>
                <a:lnTo>
                  <a:pt x="2022" y="792"/>
                </a:lnTo>
                <a:lnTo>
                  <a:pt x="1945" y="827"/>
                </a:lnTo>
                <a:lnTo>
                  <a:pt x="1866" y="867"/>
                </a:lnTo>
                <a:lnTo>
                  <a:pt x="1785" y="912"/>
                </a:lnTo>
                <a:lnTo>
                  <a:pt x="1701" y="961"/>
                </a:lnTo>
                <a:lnTo>
                  <a:pt x="1617" y="1017"/>
                </a:lnTo>
                <a:lnTo>
                  <a:pt x="1532" y="1079"/>
                </a:lnTo>
                <a:lnTo>
                  <a:pt x="1446" y="1146"/>
                </a:lnTo>
                <a:lnTo>
                  <a:pt x="1360" y="1221"/>
                </a:lnTo>
                <a:lnTo>
                  <a:pt x="1274" y="1302"/>
                </a:lnTo>
                <a:lnTo>
                  <a:pt x="1191" y="1388"/>
                </a:lnTo>
                <a:lnTo>
                  <a:pt x="1116" y="1473"/>
                </a:lnTo>
                <a:lnTo>
                  <a:pt x="1049" y="1558"/>
                </a:lnTo>
                <a:lnTo>
                  <a:pt x="988" y="1642"/>
                </a:lnTo>
                <a:lnTo>
                  <a:pt x="934" y="1725"/>
                </a:lnTo>
                <a:lnTo>
                  <a:pt x="884" y="1806"/>
                </a:lnTo>
                <a:lnTo>
                  <a:pt x="842" y="1886"/>
                </a:lnTo>
                <a:lnTo>
                  <a:pt x="804" y="1963"/>
                </a:lnTo>
                <a:lnTo>
                  <a:pt x="772" y="2038"/>
                </a:lnTo>
                <a:lnTo>
                  <a:pt x="744" y="2110"/>
                </a:lnTo>
                <a:lnTo>
                  <a:pt x="721" y="2178"/>
                </a:lnTo>
                <a:lnTo>
                  <a:pt x="701" y="2242"/>
                </a:lnTo>
                <a:lnTo>
                  <a:pt x="684" y="2303"/>
                </a:lnTo>
                <a:lnTo>
                  <a:pt x="672" y="2359"/>
                </a:lnTo>
                <a:lnTo>
                  <a:pt x="662" y="2410"/>
                </a:lnTo>
                <a:lnTo>
                  <a:pt x="654" y="2456"/>
                </a:lnTo>
                <a:lnTo>
                  <a:pt x="0" y="1802"/>
                </a:lnTo>
                <a:lnTo>
                  <a:pt x="46" y="1793"/>
                </a:lnTo>
                <a:lnTo>
                  <a:pt x="96" y="1781"/>
                </a:lnTo>
                <a:lnTo>
                  <a:pt x="152" y="1766"/>
                </a:lnTo>
                <a:lnTo>
                  <a:pt x="211" y="1748"/>
                </a:lnTo>
                <a:lnTo>
                  <a:pt x="275" y="1727"/>
                </a:lnTo>
                <a:lnTo>
                  <a:pt x="341" y="1700"/>
                </a:lnTo>
                <a:lnTo>
                  <a:pt x="412" y="1670"/>
                </a:lnTo>
                <a:lnTo>
                  <a:pt x="484" y="1636"/>
                </a:lnTo>
                <a:lnTo>
                  <a:pt x="560" y="1596"/>
                </a:lnTo>
                <a:lnTo>
                  <a:pt x="637" y="1551"/>
                </a:lnTo>
                <a:lnTo>
                  <a:pt x="717" y="1502"/>
                </a:lnTo>
                <a:lnTo>
                  <a:pt x="799" y="1447"/>
                </a:lnTo>
                <a:lnTo>
                  <a:pt x="881" y="1385"/>
                </a:lnTo>
                <a:lnTo>
                  <a:pt x="966" y="1317"/>
                </a:lnTo>
                <a:lnTo>
                  <a:pt x="1050" y="1243"/>
                </a:lnTo>
                <a:lnTo>
                  <a:pt x="1135" y="1163"/>
                </a:lnTo>
                <a:lnTo>
                  <a:pt x="1218" y="1078"/>
                </a:lnTo>
                <a:lnTo>
                  <a:pt x="1294" y="992"/>
                </a:lnTo>
                <a:lnTo>
                  <a:pt x="1362" y="908"/>
                </a:lnTo>
                <a:lnTo>
                  <a:pt x="1427" y="823"/>
                </a:lnTo>
                <a:lnTo>
                  <a:pt x="1483" y="741"/>
                </a:lnTo>
                <a:lnTo>
                  <a:pt x="1535" y="659"/>
                </a:lnTo>
                <a:lnTo>
                  <a:pt x="1582" y="579"/>
                </a:lnTo>
                <a:lnTo>
                  <a:pt x="1622" y="502"/>
                </a:lnTo>
                <a:lnTo>
                  <a:pt x="1659" y="427"/>
                </a:lnTo>
                <a:lnTo>
                  <a:pt x="1691" y="356"/>
                </a:lnTo>
                <a:lnTo>
                  <a:pt x="1717" y="286"/>
                </a:lnTo>
                <a:lnTo>
                  <a:pt x="1741" y="221"/>
                </a:lnTo>
                <a:lnTo>
                  <a:pt x="1761" y="159"/>
                </a:lnTo>
                <a:lnTo>
                  <a:pt x="1777" y="101"/>
                </a:lnTo>
                <a:lnTo>
                  <a:pt x="1791" y="49"/>
                </a:lnTo>
                <a:lnTo>
                  <a:pt x="180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 rot="20206306" flipH="1">
            <a:off x="6567894" y="9106865"/>
            <a:ext cx="1925776" cy="1925774"/>
          </a:xfrm>
          <a:custGeom>
            <a:avLst/>
            <a:gdLst>
              <a:gd name="T0" fmla="*/ 2456 w 2456"/>
              <a:gd name="T1" fmla="*/ 655 h 2456"/>
              <a:gd name="T2" fmla="*/ 2355 w 2456"/>
              <a:gd name="T3" fmla="*/ 678 h 2456"/>
              <a:gd name="T4" fmla="*/ 2233 w 2456"/>
              <a:gd name="T5" fmla="*/ 713 h 2456"/>
              <a:gd name="T6" fmla="*/ 2096 w 2456"/>
              <a:gd name="T7" fmla="*/ 761 h 2456"/>
              <a:gd name="T8" fmla="*/ 1945 w 2456"/>
              <a:gd name="T9" fmla="*/ 827 h 2456"/>
              <a:gd name="T10" fmla="*/ 1785 w 2456"/>
              <a:gd name="T11" fmla="*/ 912 h 2456"/>
              <a:gd name="T12" fmla="*/ 1617 w 2456"/>
              <a:gd name="T13" fmla="*/ 1017 h 2456"/>
              <a:gd name="T14" fmla="*/ 1446 w 2456"/>
              <a:gd name="T15" fmla="*/ 1146 h 2456"/>
              <a:gd name="T16" fmla="*/ 1274 w 2456"/>
              <a:gd name="T17" fmla="*/ 1302 h 2456"/>
              <a:gd name="T18" fmla="*/ 1116 w 2456"/>
              <a:gd name="T19" fmla="*/ 1473 h 2456"/>
              <a:gd name="T20" fmla="*/ 988 w 2456"/>
              <a:gd name="T21" fmla="*/ 1642 h 2456"/>
              <a:gd name="T22" fmla="*/ 884 w 2456"/>
              <a:gd name="T23" fmla="*/ 1806 h 2456"/>
              <a:gd name="T24" fmla="*/ 804 w 2456"/>
              <a:gd name="T25" fmla="*/ 1963 h 2456"/>
              <a:gd name="T26" fmla="*/ 744 w 2456"/>
              <a:gd name="T27" fmla="*/ 2110 h 2456"/>
              <a:gd name="T28" fmla="*/ 701 w 2456"/>
              <a:gd name="T29" fmla="*/ 2242 h 2456"/>
              <a:gd name="T30" fmla="*/ 672 w 2456"/>
              <a:gd name="T31" fmla="*/ 2359 h 2456"/>
              <a:gd name="T32" fmla="*/ 654 w 2456"/>
              <a:gd name="T33" fmla="*/ 2456 h 2456"/>
              <a:gd name="T34" fmla="*/ 46 w 2456"/>
              <a:gd name="T35" fmla="*/ 1793 h 2456"/>
              <a:gd name="T36" fmla="*/ 152 w 2456"/>
              <a:gd name="T37" fmla="*/ 1766 h 2456"/>
              <a:gd name="T38" fmla="*/ 275 w 2456"/>
              <a:gd name="T39" fmla="*/ 1727 h 2456"/>
              <a:gd name="T40" fmla="*/ 412 w 2456"/>
              <a:gd name="T41" fmla="*/ 1670 h 2456"/>
              <a:gd name="T42" fmla="*/ 560 w 2456"/>
              <a:gd name="T43" fmla="*/ 1596 h 2456"/>
              <a:gd name="T44" fmla="*/ 717 w 2456"/>
              <a:gd name="T45" fmla="*/ 1502 h 2456"/>
              <a:gd name="T46" fmla="*/ 881 w 2456"/>
              <a:gd name="T47" fmla="*/ 1385 h 2456"/>
              <a:gd name="T48" fmla="*/ 1050 w 2456"/>
              <a:gd name="T49" fmla="*/ 1243 h 2456"/>
              <a:gd name="T50" fmla="*/ 1218 w 2456"/>
              <a:gd name="T51" fmla="*/ 1078 h 2456"/>
              <a:gd name="T52" fmla="*/ 1362 w 2456"/>
              <a:gd name="T53" fmla="*/ 908 h 2456"/>
              <a:gd name="T54" fmla="*/ 1483 w 2456"/>
              <a:gd name="T55" fmla="*/ 741 h 2456"/>
              <a:gd name="T56" fmla="*/ 1582 w 2456"/>
              <a:gd name="T57" fmla="*/ 579 h 2456"/>
              <a:gd name="T58" fmla="*/ 1659 w 2456"/>
              <a:gd name="T59" fmla="*/ 427 h 2456"/>
              <a:gd name="T60" fmla="*/ 1717 w 2456"/>
              <a:gd name="T61" fmla="*/ 286 h 2456"/>
              <a:gd name="T62" fmla="*/ 1761 w 2456"/>
              <a:gd name="T63" fmla="*/ 159 h 2456"/>
              <a:gd name="T64" fmla="*/ 1791 w 2456"/>
              <a:gd name="T65" fmla="*/ 49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56" h="2456">
                <a:moveTo>
                  <a:pt x="1801" y="0"/>
                </a:moveTo>
                <a:lnTo>
                  <a:pt x="2456" y="655"/>
                </a:lnTo>
                <a:lnTo>
                  <a:pt x="2408" y="665"/>
                </a:lnTo>
                <a:lnTo>
                  <a:pt x="2355" y="678"/>
                </a:lnTo>
                <a:lnTo>
                  <a:pt x="2296" y="694"/>
                </a:lnTo>
                <a:lnTo>
                  <a:pt x="2233" y="713"/>
                </a:lnTo>
                <a:lnTo>
                  <a:pt x="2167" y="735"/>
                </a:lnTo>
                <a:lnTo>
                  <a:pt x="2096" y="761"/>
                </a:lnTo>
                <a:lnTo>
                  <a:pt x="2022" y="792"/>
                </a:lnTo>
                <a:lnTo>
                  <a:pt x="1945" y="827"/>
                </a:lnTo>
                <a:lnTo>
                  <a:pt x="1866" y="867"/>
                </a:lnTo>
                <a:lnTo>
                  <a:pt x="1785" y="912"/>
                </a:lnTo>
                <a:lnTo>
                  <a:pt x="1701" y="961"/>
                </a:lnTo>
                <a:lnTo>
                  <a:pt x="1617" y="1017"/>
                </a:lnTo>
                <a:lnTo>
                  <a:pt x="1532" y="1079"/>
                </a:lnTo>
                <a:lnTo>
                  <a:pt x="1446" y="1146"/>
                </a:lnTo>
                <a:lnTo>
                  <a:pt x="1360" y="1221"/>
                </a:lnTo>
                <a:lnTo>
                  <a:pt x="1274" y="1302"/>
                </a:lnTo>
                <a:lnTo>
                  <a:pt x="1191" y="1388"/>
                </a:lnTo>
                <a:lnTo>
                  <a:pt x="1116" y="1473"/>
                </a:lnTo>
                <a:lnTo>
                  <a:pt x="1049" y="1558"/>
                </a:lnTo>
                <a:lnTo>
                  <a:pt x="988" y="1642"/>
                </a:lnTo>
                <a:lnTo>
                  <a:pt x="934" y="1725"/>
                </a:lnTo>
                <a:lnTo>
                  <a:pt x="884" y="1806"/>
                </a:lnTo>
                <a:lnTo>
                  <a:pt x="842" y="1886"/>
                </a:lnTo>
                <a:lnTo>
                  <a:pt x="804" y="1963"/>
                </a:lnTo>
                <a:lnTo>
                  <a:pt x="772" y="2038"/>
                </a:lnTo>
                <a:lnTo>
                  <a:pt x="744" y="2110"/>
                </a:lnTo>
                <a:lnTo>
                  <a:pt x="721" y="2178"/>
                </a:lnTo>
                <a:lnTo>
                  <a:pt x="701" y="2242"/>
                </a:lnTo>
                <a:lnTo>
                  <a:pt x="684" y="2303"/>
                </a:lnTo>
                <a:lnTo>
                  <a:pt x="672" y="2359"/>
                </a:lnTo>
                <a:lnTo>
                  <a:pt x="662" y="2410"/>
                </a:lnTo>
                <a:lnTo>
                  <a:pt x="654" y="2456"/>
                </a:lnTo>
                <a:lnTo>
                  <a:pt x="0" y="1802"/>
                </a:lnTo>
                <a:lnTo>
                  <a:pt x="46" y="1793"/>
                </a:lnTo>
                <a:lnTo>
                  <a:pt x="96" y="1781"/>
                </a:lnTo>
                <a:lnTo>
                  <a:pt x="152" y="1766"/>
                </a:lnTo>
                <a:lnTo>
                  <a:pt x="211" y="1748"/>
                </a:lnTo>
                <a:lnTo>
                  <a:pt x="275" y="1727"/>
                </a:lnTo>
                <a:lnTo>
                  <a:pt x="341" y="1700"/>
                </a:lnTo>
                <a:lnTo>
                  <a:pt x="412" y="1670"/>
                </a:lnTo>
                <a:lnTo>
                  <a:pt x="484" y="1636"/>
                </a:lnTo>
                <a:lnTo>
                  <a:pt x="560" y="1596"/>
                </a:lnTo>
                <a:lnTo>
                  <a:pt x="637" y="1551"/>
                </a:lnTo>
                <a:lnTo>
                  <a:pt x="717" y="1502"/>
                </a:lnTo>
                <a:lnTo>
                  <a:pt x="799" y="1447"/>
                </a:lnTo>
                <a:lnTo>
                  <a:pt x="881" y="1385"/>
                </a:lnTo>
                <a:lnTo>
                  <a:pt x="966" y="1317"/>
                </a:lnTo>
                <a:lnTo>
                  <a:pt x="1050" y="1243"/>
                </a:lnTo>
                <a:lnTo>
                  <a:pt x="1135" y="1163"/>
                </a:lnTo>
                <a:lnTo>
                  <a:pt x="1218" y="1078"/>
                </a:lnTo>
                <a:lnTo>
                  <a:pt x="1294" y="992"/>
                </a:lnTo>
                <a:lnTo>
                  <a:pt x="1362" y="908"/>
                </a:lnTo>
                <a:lnTo>
                  <a:pt x="1427" y="823"/>
                </a:lnTo>
                <a:lnTo>
                  <a:pt x="1483" y="741"/>
                </a:lnTo>
                <a:lnTo>
                  <a:pt x="1535" y="659"/>
                </a:lnTo>
                <a:lnTo>
                  <a:pt x="1582" y="579"/>
                </a:lnTo>
                <a:lnTo>
                  <a:pt x="1622" y="502"/>
                </a:lnTo>
                <a:lnTo>
                  <a:pt x="1659" y="427"/>
                </a:lnTo>
                <a:lnTo>
                  <a:pt x="1691" y="356"/>
                </a:lnTo>
                <a:lnTo>
                  <a:pt x="1717" y="286"/>
                </a:lnTo>
                <a:lnTo>
                  <a:pt x="1741" y="221"/>
                </a:lnTo>
                <a:lnTo>
                  <a:pt x="1761" y="159"/>
                </a:lnTo>
                <a:lnTo>
                  <a:pt x="1777" y="101"/>
                </a:lnTo>
                <a:lnTo>
                  <a:pt x="1791" y="49"/>
                </a:lnTo>
                <a:lnTo>
                  <a:pt x="180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rot="1079365">
            <a:off x="9218468" y="8961285"/>
            <a:ext cx="1925776" cy="1925774"/>
          </a:xfrm>
          <a:custGeom>
            <a:avLst/>
            <a:gdLst>
              <a:gd name="T0" fmla="*/ 2456 w 2456"/>
              <a:gd name="T1" fmla="*/ 655 h 2456"/>
              <a:gd name="T2" fmla="*/ 2355 w 2456"/>
              <a:gd name="T3" fmla="*/ 678 h 2456"/>
              <a:gd name="T4" fmla="*/ 2233 w 2456"/>
              <a:gd name="T5" fmla="*/ 713 h 2456"/>
              <a:gd name="T6" fmla="*/ 2096 w 2456"/>
              <a:gd name="T7" fmla="*/ 761 h 2456"/>
              <a:gd name="T8" fmla="*/ 1945 w 2456"/>
              <a:gd name="T9" fmla="*/ 827 h 2456"/>
              <a:gd name="T10" fmla="*/ 1785 w 2456"/>
              <a:gd name="T11" fmla="*/ 912 h 2456"/>
              <a:gd name="T12" fmla="*/ 1617 w 2456"/>
              <a:gd name="T13" fmla="*/ 1017 h 2456"/>
              <a:gd name="T14" fmla="*/ 1446 w 2456"/>
              <a:gd name="T15" fmla="*/ 1146 h 2456"/>
              <a:gd name="T16" fmla="*/ 1274 w 2456"/>
              <a:gd name="T17" fmla="*/ 1302 h 2456"/>
              <a:gd name="T18" fmla="*/ 1116 w 2456"/>
              <a:gd name="T19" fmla="*/ 1473 h 2456"/>
              <a:gd name="T20" fmla="*/ 988 w 2456"/>
              <a:gd name="T21" fmla="*/ 1642 h 2456"/>
              <a:gd name="T22" fmla="*/ 884 w 2456"/>
              <a:gd name="T23" fmla="*/ 1806 h 2456"/>
              <a:gd name="T24" fmla="*/ 804 w 2456"/>
              <a:gd name="T25" fmla="*/ 1963 h 2456"/>
              <a:gd name="T26" fmla="*/ 744 w 2456"/>
              <a:gd name="T27" fmla="*/ 2110 h 2456"/>
              <a:gd name="T28" fmla="*/ 701 w 2456"/>
              <a:gd name="T29" fmla="*/ 2242 h 2456"/>
              <a:gd name="T30" fmla="*/ 672 w 2456"/>
              <a:gd name="T31" fmla="*/ 2359 h 2456"/>
              <a:gd name="T32" fmla="*/ 654 w 2456"/>
              <a:gd name="T33" fmla="*/ 2456 h 2456"/>
              <a:gd name="T34" fmla="*/ 46 w 2456"/>
              <a:gd name="T35" fmla="*/ 1793 h 2456"/>
              <a:gd name="T36" fmla="*/ 152 w 2456"/>
              <a:gd name="T37" fmla="*/ 1766 h 2456"/>
              <a:gd name="T38" fmla="*/ 275 w 2456"/>
              <a:gd name="T39" fmla="*/ 1727 h 2456"/>
              <a:gd name="T40" fmla="*/ 412 w 2456"/>
              <a:gd name="T41" fmla="*/ 1670 h 2456"/>
              <a:gd name="T42" fmla="*/ 560 w 2456"/>
              <a:gd name="T43" fmla="*/ 1596 h 2456"/>
              <a:gd name="T44" fmla="*/ 717 w 2456"/>
              <a:gd name="T45" fmla="*/ 1502 h 2456"/>
              <a:gd name="T46" fmla="*/ 881 w 2456"/>
              <a:gd name="T47" fmla="*/ 1385 h 2456"/>
              <a:gd name="T48" fmla="*/ 1050 w 2456"/>
              <a:gd name="T49" fmla="*/ 1243 h 2456"/>
              <a:gd name="T50" fmla="*/ 1218 w 2456"/>
              <a:gd name="T51" fmla="*/ 1078 h 2456"/>
              <a:gd name="T52" fmla="*/ 1362 w 2456"/>
              <a:gd name="T53" fmla="*/ 908 h 2456"/>
              <a:gd name="T54" fmla="*/ 1483 w 2456"/>
              <a:gd name="T55" fmla="*/ 741 h 2456"/>
              <a:gd name="T56" fmla="*/ 1582 w 2456"/>
              <a:gd name="T57" fmla="*/ 579 h 2456"/>
              <a:gd name="T58" fmla="*/ 1659 w 2456"/>
              <a:gd name="T59" fmla="*/ 427 h 2456"/>
              <a:gd name="T60" fmla="*/ 1717 w 2456"/>
              <a:gd name="T61" fmla="*/ 286 h 2456"/>
              <a:gd name="T62" fmla="*/ 1761 w 2456"/>
              <a:gd name="T63" fmla="*/ 159 h 2456"/>
              <a:gd name="T64" fmla="*/ 1791 w 2456"/>
              <a:gd name="T65" fmla="*/ 49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56" h="2456">
                <a:moveTo>
                  <a:pt x="1801" y="0"/>
                </a:moveTo>
                <a:lnTo>
                  <a:pt x="2456" y="655"/>
                </a:lnTo>
                <a:lnTo>
                  <a:pt x="2408" y="665"/>
                </a:lnTo>
                <a:lnTo>
                  <a:pt x="2355" y="678"/>
                </a:lnTo>
                <a:lnTo>
                  <a:pt x="2296" y="694"/>
                </a:lnTo>
                <a:lnTo>
                  <a:pt x="2233" y="713"/>
                </a:lnTo>
                <a:lnTo>
                  <a:pt x="2167" y="735"/>
                </a:lnTo>
                <a:lnTo>
                  <a:pt x="2096" y="761"/>
                </a:lnTo>
                <a:lnTo>
                  <a:pt x="2022" y="792"/>
                </a:lnTo>
                <a:lnTo>
                  <a:pt x="1945" y="827"/>
                </a:lnTo>
                <a:lnTo>
                  <a:pt x="1866" y="867"/>
                </a:lnTo>
                <a:lnTo>
                  <a:pt x="1785" y="912"/>
                </a:lnTo>
                <a:lnTo>
                  <a:pt x="1701" y="961"/>
                </a:lnTo>
                <a:lnTo>
                  <a:pt x="1617" y="1017"/>
                </a:lnTo>
                <a:lnTo>
                  <a:pt x="1532" y="1079"/>
                </a:lnTo>
                <a:lnTo>
                  <a:pt x="1446" y="1146"/>
                </a:lnTo>
                <a:lnTo>
                  <a:pt x="1360" y="1221"/>
                </a:lnTo>
                <a:lnTo>
                  <a:pt x="1274" y="1302"/>
                </a:lnTo>
                <a:lnTo>
                  <a:pt x="1191" y="1388"/>
                </a:lnTo>
                <a:lnTo>
                  <a:pt x="1116" y="1473"/>
                </a:lnTo>
                <a:lnTo>
                  <a:pt x="1049" y="1558"/>
                </a:lnTo>
                <a:lnTo>
                  <a:pt x="988" y="1642"/>
                </a:lnTo>
                <a:lnTo>
                  <a:pt x="934" y="1725"/>
                </a:lnTo>
                <a:lnTo>
                  <a:pt x="884" y="1806"/>
                </a:lnTo>
                <a:lnTo>
                  <a:pt x="842" y="1886"/>
                </a:lnTo>
                <a:lnTo>
                  <a:pt x="804" y="1963"/>
                </a:lnTo>
                <a:lnTo>
                  <a:pt x="772" y="2038"/>
                </a:lnTo>
                <a:lnTo>
                  <a:pt x="744" y="2110"/>
                </a:lnTo>
                <a:lnTo>
                  <a:pt x="721" y="2178"/>
                </a:lnTo>
                <a:lnTo>
                  <a:pt x="701" y="2242"/>
                </a:lnTo>
                <a:lnTo>
                  <a:pt x="684" y="2303"/>
                </a:lnTo>
                <a:lnTo>
                  <a:pt x="672" y="2359"/>
                </a:lnTo>
                <a:lnTo>
                  <a:pt x="662" y="2410"/>
                </a:lnTo>
                <a:lnTo>
                  <a:pt x="654" y="2456"/>
                </a:lnTo>
                <a:lnTo>
                  <a:pt x="0" y="1802"/>
                </a:lnTo>
                <a:lnTo>
                  <a:pt x="46" y="1793"/>
                </a:lnTo>
                <a:lnTo>
                  <a:pt x="96" y="1781"/>
                </a:lnTo>
                <a:lnTo>
                  <a:pt x="152" y="1766"/>
                </a:lnTo>
                <a:lnTo>
                  <a:pt x="211" y="1748"/>
                </a:lnTo>
                <a:lnTo>
                  <a:pt x="275" y="1727"/>
                </a:lnTo>
                <a:lnTo>
                  <a:pt x="341" y="1700"/>
                </a:lnTo>
                <a:lnTo>
                  <a:pt x="412" y="1670"/>
                </a:lnTo>
                <a:lnTo>
                  <a:pt x="484" y="1636"/>
                </a:lnTo>
                <a:lnTo>
                  <a:pt x="560" y="1596"/>
                </a:lnTo>
                <a:lnTo>
                  <a:pt x="637" y="1551"/>
                </a:lnTo>
                <a:lnTo>
                  <a:pt x="717" y="1502"/>
                </a:lnTo>
                <a:lnTo>
                  <a:pt x="799" y="1447"/>
                </a:lnTo>
                <a:lnTo>
                  <a:pt x="881" y="1385"/>
                </a:lnTo>
                <a:lnTo>
                  <a:pt x="966" y="1317"/>
                </a:lnTo>
                <a:lnTo>
                  <a:pt x="1050" y="1243"/>
                </a:lnTo>
                <a:lnTo>
                  <a:pt x="1135" y="1163"/>
                </a:lnTo>
                <a:lnTo>
                  <a:pt x="1218" y="1078"/>
                </a:lnTo>
                <a:lnTo>
                  <a:pt x="1294" y="992"/>
                </a:lnTo>
                <a:lnTo>
                  <a:pt x="1362" y="908"/>
                </a:lnTo>
                <a:lnTo>
                  <a:pt x="1427" y="823"/>
                </a:lnTo>
                <a:lnTo>
                  <a:pt x="1483" y="741"/>
                </a:lnTo>
                <a:lnTo>
                  <a:pt x="1535" y="659"/>
                </a:lnTo>
                <a:lnTo>
                  <a:pt x="1582" y="579"/>
                </a:lnTo>
                <a:lnTo>
                  <a:pt x="1622" y="502"/>
                </a:lnTo>
                <a:lnTo>
                  <a:pt x="1659" y="427"/>
                </a:lnTo>
                <a:lnTo>
                  <a:pt x="1691" y="356"/>
                </a:lnTo>
                <a:lnTo>
                  <a:pt x="1717" y="286"/>
                </a:lnTo>
                <a:lnTo>
                  <a:pt x="1741" y="221"/>
                </a:lnTo>
                <a:lnTo>
                  <a:pt x="1761" y="159"/>
                </a:lnTo>
                <a:lnTo>
                  <a:pt x="1777" y="101"/>
                </a:lnTo>
                <a:lnTo>
                  <a:pt x="1791" y="49"/>
                </a:lnTo>
                <a:lnTo>
                  <a:pt x="1801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 rot="3881418" flipH="1">
            <a:off x="10983058" y="6967005"/>
            <a:ext cx="1925776" cy="1925774"/>
          </a:xfrm>
          <a:custGeom>
            <a:avLst/>
            <a:gdLst>
              <a:gd name="T0" fmla="*/ 2456 w 2456"/>
              <a:gd name="T1" fmla="*/ 655 h 2456"/>
              <a:gd name="T2" fmla="*/ 2355 w 2456"/>
              <a:gd name="T3" fmla="*/ 678 h 2456"/>
              <a:gd name="T4" fmla="*/ 2233 w 2456"/>
              <a:gd name="T5" fmla="*/ 713 h 2456"/>
              <a:gd name="T6" fmla="*/ 2096 w 2456"/>
              <a:gd name="T7" fmla="*/ 761 h 2456"/>
              <a:gd name="T8" fmla="*/ 1945 w 2456"/>
              <a:gd name="T9" fmla="*/ 827 h 2456"/>
              <a:gd name="T10" fmla="*/ 1785 w 2456"/>
              <a:gd name="T11" fmla="*/ 912 h 2456"/>
              <a:gd name="T12" fmla="*/ 1617 w 2456"/>
              <a:gd name="T13" fmla="*/ 1017 h 2456"/>
              <a:gd name="T14" fmla="*/ 1446 w 2456"/>
              <a:gd name="T15" fmla="*/ 1146 h 2456"/>
              <a:gd name="T16" fmla="*/ 1274 w 2456"/>
              <a:gd name="T17" fmla="*/ 1302 h 2456"/>
              <a:gd name="T18" fmla="*/ 1116 w 2456"/>
              <a:gd name="T19" fmla="*/ 1473 h 2456"/>
              <a:gd name="T20" fmla="*/ 988 w 2456"/>
              <a:gd name="T21" fmla="*/ 1642 h 2456"/>
              <a:gd name="T22" fmla="*/ 884 w 2456"/>
              <a:gd name="T23" fmla="*/ 1806 h 2456"/>
              <a:gd name="T24" fmla="*/ 804 w 2456"/>
              <a:gd name="T25" fmla="*/ 1963 h 2456"/>
              <a:gd name="T26" fmla="*/ 744 w 2456"/>
              <a:gd name="T27" fmla="*/ 2110 h 2456"/>
              <a:gd name="T28" fmla="*/ 701 w 2456"/>
              <a:gd name="T29" fmla="*/ 2242 h 2456"/>
              <a:gd name="T30" fmla="*/ 672 w 2456"/>
              <a:gd name="T31" fmla="*/ 2359 h 2456"/>
              <a:gd name="T32" fmla="*/ 654 w 2456"/>
              <a:gd name="T33" fmla="*/ 2456 h 2456"/>
              <a:gd name="T34" fmla="*/ 46 w 2456"/>
              <a:gd name="T35" fmla="*/ 1793 h 2456"/>
              <a:gd name="T36" fmla="*/ 152 w 2456"/>
              <a:gd name="T37" fmla="*/ 1766 h 2456"/>
              <a:gd name="T38" fmla="*/ 275 w 2456"/>
              <a:gd name="T39" fmla="*/ 1727 h 2456"/>
              <a:gd name="T40" fmla="*/ 412 w 2456"/>
              <a:gd name="T41" fmla="*/ 1670 h 2456"/>
              <a:gd name="T42" fmla="*/ 560 w 2456"/>
              <a:gd name="T43" fmla="*/ 1596 h 2456"/>
              <a:gd name="T44" fmla="*/ 717 w 2456"/>
              <a:gd name="T45" fmla="*/ 1502 h 2456"/>
              <a:gd name="T46" fmla="*/ 881 w 2456"/>
              <a:gd name="T47" fmla="*/ 1385 h 2456"/>
              <a:gd name="T48" fmla="*/ 1050 w 2456"/>
              <a:gd name="T49" fmla="*/ 1243 h 2456"/>
              <a:gd name="T50" fmla="*/ 1218 w 2456"/>
              <a:gd name="T51" fmla="*/ 1078 h 2456"/>
              <a:gd name="T52" fmla="*/ 1362 w 2456"/>
              <a:gd name="T53" fmla="*/ 908 h 2456"/>
              <a:gd name="T54" fmla="*/ 1483 w 2456"/>
              <a:gd name="T55" fmla="*/ 741 h 2456"/>
              <a:gd name="T56" fmla="*/ 1582 w 2456"/>
              <a:gd name="T57" fmla="*/ 579 h 2456"/>
              <a:gd name="T58" fmla="*/ 1659 w 2456"/>
              <a:gd name="T59" fmla="*/ 427 h 2456"/>
              <a:gd name="T60" fmla="*/ 1717 w 2456"/>
              <a:gd name="T61" fmla="*/ 286 h 2456"/>
              <a:gd name="T62" fmla="*/ 1761 w 2456"/>
              <a:gd name="T63" fmla="*/ 159 h 2456"/>
              <a:gd name="T64" fmla="*/ 1791 w 2456"/>
              <a:gd name="T65" fmla="*/ 49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56" h="2456">
                <a:moveTo>
                  <a:pt x="1801" y="0"/>
                </a:moveTo>
                <a:lnTo>
                  <a:pt x="2456" y="655"/>
                </a:lnTo>
                <a:lnTo>
                  <a:pt x="2408" y="665"/>
                </a:lnTo>
                <a:lnTo>
                  <a:pt x="2355" y="678"/>
                </a:lnTo>
                <a:lnTo>
                  <a:pt x="2296" y="694"/>
                </a:lnTo>
                <a:lnTo>
                  <a:pt x="2233" y="713"/>
                </a:lnTo>
                <a:lnTo>
                  <a:pt x="2167" y="735"/>
                </a:lnTo>
                <a:lnTo>
                  <a:pt x="2096" y="761"/>
                </a:lnTo>
                <a:lnTo>
                  <a:pt x="2022" y="792"/>
                </a:lnTo>
                <a:lnTo>
                  <a:pt x="1945" y="827"/>
                </a:lnTo>
                <a:lnTo>
                  <a:pt x="1866" y="867"/>
                </a:lnTo>
                <a:lnTo>
                  <a:pt x="1785" y="912"/>
                </a:lnTo>
                <a:lnTo>
                  <a:pt x="1701" y="961"/>
                </a:lnTo>
                <a:lnTo>
                  <a:pt x="1617" y="1017"/>
                </a:lnTo>
                <a:lnTo>
                  <a:pt x="1532" y="1079"/>
                </a:lnTo>
                <a:lnTo>
                  <a:pt x="1446" y="1146"/>
                </a:lnTo>
                <a:lnTo>
                  <a:pt x="1360" y="1221"/>
                </a:lnTo>
                <a:lnTo>
                  <a:pt x="1274" y="1302"/>
                </a:lnTo>
                <a:lnTo>
                  <a:pt x="1191" y="1388"/>
                </a:lnTo>
                <a:lnTo>
                  <a:pt x="1116" y="1473"/>
                </a:lnTo>
                <a:lnTo>
                  <a:pt x="1049" y="1558"/>
                </a:lnTo>
                <a:lnTo>
                  <a:pt x="988" y="1642"/>
                </a:lnTo>
                <a:lnTo>
                  <a:pt x="934" y="1725"/>
                </a:lnTo>
                <a:lnTo>
                  <a:pt x="884" y="1806"/>
                </a:lnTo>
                <a:lnTo>
                  <a:pt x="842" y="1886"/>
                </a:lnTo>
                <a:lnTo>
                  <a:pt x="804" y="1963"/>
                </a:lnTo>
                <a:lnTo>
                  <a:pt x="772" y="2038"/>
                </a:lnTo>
                <a:lnTo>
                  <a:pt x="744" y="2110"/>
                </a:lnTo>
                <a:lnTo>
                  <a:pt x="721" y="2178"/>
                </a:lnTo>
                <a:lnTo>
                  <a:pt x="701" y="2242"/>
                </a:lnTo>
                <a:lnTo>
                  <a:pt x="684" y="2303"/>
                </a:lnTo>
                <a:lnTo>
                  <a:pt x="672" y="2359"/>
                </a:lnTo>
                <a:lnTo>
                  <a:pt x="662" y="2410"/>
                </a:lnTo>
                <a:lnTo>
                  <a:pt x="654" y="2456"/>
                </a:lnTo>
                <a:lnTo>
                  <a:pt x="0" y="1802"/>
                </a:lnTo>
                <a:lnTo>
                  <a:pt x="46" y="1793"/>
                </a:lnTo>
                <a:lnTo>
                  <a:pt x="96" y="1781"/>
                </a:lnTo>
                <a:lnTo>
                  <a:pt x="152" y="1766"/>
                </a:lnTo>
                <a:lnTo>
                  <a:pt x="211" y="1748"/>
                </a:lnTo>
                <a:lnTo>
                  <a:pt x="275" y="1727"/>
                </a:lnTo>
                <a:lnTo>
                  <a:pt x="341" y="1700"/>
                </a:lnTo>
                <a:lnTo>
                  <a:pt x="412" y="1670"/>
                </a:lnTo>
                <a:lnTo>
                  <a:pt x="484" y="1636"/>
                </a:lnTo>
                <a:lnTo>
                  <a:pt x="560" y="1596"/>
                </a:lnTo>
                <a:lnTo>
                  <a:pt x="637" y="1551"/>
                </a:lnTo>
                <a:lnTo>
                  <a:pt x="717" y="1502"/>
                </a:lnTo>
                <a:lnTo>
                  <a:pt x="799" y="1447"/>
                </a:lnTo>
                <a:lnTo>
                  <a:pt x="881" y="1385"/>
                </a:lnTo>
                <a:lnTo>
                  <a:pt x="966" y="1317"/>
                </a:lnTo>
                <a:lnTo>
                  <a:pt x="1050" y="1243"/>
                </a:lnTo>
                <a:lnTo>
                  <a:pt x="1135" y="1163"/>
                </a:lnTo>
                <a:lnTo>
                  <a:pt x="1218" y="1078"/>
                </a:lnTo>
                <a:lnTo>
                  <a:pt x="1294" y="992"/>
                </a:lnTo>
                <a:lnTo>
                  <a:pt x="1362" y="908"/>
                </a:lnTo>
                <a:lnTo>
                  <a:pt x="1427" y="823"/>
                </a:lnTo>
                <a:lnTo>
                  <a:pt x="1483" y="741"/>
                </a:lnTo>
                <a:lnTo>
                  <a:pt x="1535" y="659"/>
                </a:lnTo>
                <a:lnTo>
                  <a:pt x="1582" y="579"/>
                </a:lnTo>
                <a:lnTo>
                  <a:pt x="1622" y="502"/>
                </a:lnTo>
                <a:lnTo>
                  <a:pt x="1659" y="427"/>
                </a:lnTo>
                <a:lnTo>
                  <a:pt x="1691" y="356"/>
                </a:lnTo>
                <a:lnTo>
                  <a:pt x="1717" y="286"/>
                </a:lnTo>
                <a:lnTo>
                  <a:pt x="1741" y="221"/>
                </a:lnTo>
                <a:lnTo>
                  <a:pt x="1761" y="159"/>
                </a:lnTo>
                <a:lnTo>
                  <a:pt x="1777" y="101"/>
                </a:lnTo>
                <a:lnTo>
                  <a:pt x="1791" y="49"/>
                </a:lnTo>
                <a:lnTo>
                  <a:pt x="1801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 rot="4039118">
            <a:off x="16644272" y="2438239"/>
            <a:ext cx="1925776" cy="1925774"/>
          </a:xfrm>
          <a:custGeom>
            <a:avLst/>
            <a:gdLst>
              <a:gd name="T0" fmla="*/ 2456 w 2456"/>
              <a:gd name="T1" fmla="*/ 655 h 2456"/>
              <a:gd name="T2" fmla="*/ 2355 w 2456"/>
              <a:gd name="T3" fmla="*/ 678 h 2456"/>
              <a:gd name="T4" fmla="*/ 2233 w 2456"/>
              <a:gd name="T5" fmla="*/ 713 h 2456"/>
              <a:gd name="T6" fmla="*/ 2096 w 2456"/>
              <a:gd name="T7" fmla="*/ 761 h 2456"/>
              <a:gd name="T8" fmla="*/ 1945 w 2456"/>
              <a:gd name="T9" fmla="*/ 827 h 2456"/>
              <a:gd name="T10" fmla="*/ 1785 w 2456"/>
              <a:gd name="T11" fmla="*/ 912 h 2456"/>
              <a:gd name="T12" fmla="*/ 1617 w 2456"/>
              <a:gd name="T13" fmla="*/ 1017 h 2456"/>
              <a:gd name="T14" fmla="*/ 1446 w 2456"/>
              <a:gd name="T15" fmla="*/ 1146 h 2456"/>
              <a:gd name="T16" fmla="*/ 1274 w 2456"/>
              <a:gd name="T17" fmla="*/ 1302 h 2456"/>
              <a:gd name="T18" fmla="*/ 1116 w 2456"/>
              <a:gd name="T19" fmla="*/ 1473 h 2456"/>
              <a:gd name="T20" fmla="*/ 988 w 2456"/>
              <a:gd name="T21" fmla="*/ 1642 h 2456"/>
              <a:gd name="T22" fmla="*/ 884 w 2456"/>
              <a:gd name="T23" fmla="*/ 1806 h 2456"/>
              <a:gd name="T24" fmla="*/ 804 w 2456"/>
              <a:gd name="T25" fmla="*/ 1963 h 2456"/>
              <a:gd name="T26" fmla="*/ 744 w 2456"/>
              <a:gd name="T27" fmla="*/ 2110 h 2456"/>
              <a:gd name="T28" fmla="*/ 701 w 2456"/>
              <a:gd name="T29" fmla="*/ 2242 h 2456"/>
              <a:gd name="T30" fmla="*/ 672 w 2456"/>
              <a:gd name="T31" fmla="*/ 2359 h 2456"/>
              <a:gd name="T32" fmla="*/ 654 w 2456"/>
              <a:gd name="T33" fmla="*/ 2456 h 2456"/>
              <a:gd name="T34" fmla="*/ 46 w 2456"/>
              <a:gd name="T35" fmla="*/ 1793 h 2456"/>
              <a:gd name="T36" fmla="*/ 152 w 2456"/>
              <a:gd name="T37" fmla="*/ 1766 h 2456"/>
              <a:gd name="T38" fmla="*/ 275 w 2456"/>
              <a:gd name="T39" fmla="*/ 1727 h 2456"/>
              <a:gd name="T40" fmla="*/ 412 w 2456"/>
              <a:gd name="T41" fmla="*/ 1670 h 2456"/>
              <a:gd name="T42" fmla="*/ 560 w 2456"/>
              <a:gd name="T43" fmla="*/ 1596 h 2456"/>
              <a:gd name="T44" fmla="*/ 717 w 2456"/>
              <a:gd name="T45" fmla="*/ 1502 h 2456"/>
              <a:gd name="T46" fmla="*/ 881 w 2456"/>
              <a:gd name="T47" fmla="*/ 1385 h 2456"/>
              <a:gd name="T48" fmla="*/ 1050 w 2456"/>
              <a:gd name="T49" fmla="*/ 1243 h 2456"/>
              <a:gd name="T50" fmla="*/ 1218 w 2456"/>
              <a:gd name="T51" fmla="*/ 1078 h 2456"/>
              <a:gd name="T52" fmla="*/ 1362 w 2456"/>
              <a:gd name="T53" fmla="*/ 908 h 2456"/>
              <a:gd name="T54" fmla="*/ 1483 w 2456"/>
              <a:gd name="T55" fmla="*/ 741 h 2456"/>
              <a:gd name="T56" fmla="*/ 1582 w 2456"/>
              <a:gd name="T57" fmla="*/ 579 h 2456"/>
              <a:gd name="T58" fmla="*/ 1659 w 2456"/>
              <a:gd name="T59" fmla="*/ 427 h 2456"/>
              <a:gd name="T60" fmla="*/ 1717 w 2456"/>
              <a:gd name="T61" fmla="*/ 286 h 2456"/>
              <a:gd name="T62" fmla="*/ 1761 w 2456"/>
              <a:gd name="T63" fmla="*/ 159 h 2456"/>
              <a:gd name="T64" fmla="*/ 1791 w 2456"/>
              <a:gd name="T65" fmla="*/ 49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56" h="2456">
                <a:moveTo>
                  <a:pt x="1801" y="0"/>
                </a:moveTo>
                <a:lnTo>
                  <a:pt x="2456" y="655"/>
                </a:lnTo>
                <a:lnTo>
                  <a:pt x="2408" y="665"/>
                </a:lnTo>
                <a:lnTo>
                  <a:pt x="2355" y="678"/>
                </a:lnTo>
                <a:lnTo>
                  <a:pt x="2296" y="694"/>
                </a:lnTo>
                <a:lnTo>
                  <a:pt x="2233" y="713"/>
                </a:lnTo>
                <a:lnTo>
                  <a:pt x="2167" y="735"/>
                </a:lnTo>
                <a:lnTo>
                  <a:pt x="2096" y="761"/>
                </a:lnTo>
                <a:lnTo>
                  <a:pt x="2022" y="792"/>
                </a:lnTo>
                <a:lnTo>
                  <a:pt x="1945" y="827"/>
                </a:lnTo>
                <a:lnTo>
                  <a:pt x="1866" y="867"/>
                </a:lnTo>
                <a:lnTo>
                  <a:pt x="1785" y="912"/>
                </a:lnTo>
                <a:lnTo>
                  <a:pt x="1701" y="961"/>
                </a:lnTo>
                <a:lnTo>
                  <a:pt x="1617" y="1017"/>
                </a:lnTo>
                <a:lnTo>
                  <a:pt x="1532" y="1079"/>
                </a:lnTo>
                <a:lnTo>
                  <a:pt x="1446" y="1146"/>
                </a:lnTo>
                <a:lnTo>
                  <a:pt x="1360" y="1221"/>
                </a:lnTo>
                <a:lnTo>
                  <a:pt x="1274" y="1302"/>
                </a:lnTo>
                <a:lnTo>
                  <a:pt x="1191" y="1388"/>
                </a:lnTo>
                <a:lnTo>
                  <a:pt x="1116" y="1473"/>
                </a:lnTo>
                <a:lnTo>
                  <a:pt x="1049" y="1558"/>
                </a:lnTo>
                <a:lnTo>
                  <a:pt x="988" y="1642"/>
                </a:lnTo>
                <a:lnTo>
                  <a:pt x="934" y="1725"/>
                </a:lnTo>
                <a:lnTo>
                  <a:pt x="884" y="1806"/>
                </a:lnTo>
                <a:lnTo>
                  <a:pt x="842" y="1886"/>
                </a:lnTo>
                <a:lnTo>
                  <a:pt x="804" y="1963"/>
                </a:lnTo>
                <a:lnTo>
                  <a:pt x="772" y="2038"/>
                </a:lnTo>
                <a:lnTo>
                  <a:pt x="744" y="2110"/>
                </a:lnTo>
                <a:lnTo>
                  <a:pt x="721" y="2178"/>
                </a:lnTo>
                <a:lnTo>
                  <a:pt x="701" y="2242"/>
                </a:lnTo>
                <a:lnTo>
                  <a:pt x="684" y="2303"/>
                </a:lnTo>
                <a:lnTo>
                  <a:pt x="672" y="2359"/>
                </a:lnTo>
                <a:lnTo>
                  <a:pt x="662" y="2410"/>
                </a:lnTo>
                <a:lnTo>
                  <a:pt x="654" y="2456"/>
                </a:lnTo>
                <a:lnTo>
                  <a:pt x="0" y="1802"/>
                </a:lnTo>
                <a:lnTo>
                  <a:pt x="46" y="1793"/>
                </a:lnTo>
                <a:lnTo>
                  <a:pt x="96" y="1781"/>
                </a:lnTo>
                <a:lnTo>
                  <a:pt x="152" y="1766"/>
                </a:lnTo>
                <a:lnTo>
                  <a:pt x="211" y="1748"/>
                </a:lnTo>
                <a:lnTo>
                  <a:pt x="275" y="1727"/>
                </a:lnTo>
                <a:lnTo>
                  <a:pt x="341" y="1700"/>
                </a:lnTo>
                <a:lnTo>
                  <a:pt x="412" y="1670"/>
                </a:lnTo>
                <a:lnTo>
                  <a:pt x="484" y="1636"/>
                </a:lnTo>
                <a:lnTo>
                  <a:pt x="560" y="1596"/>
                </a:lnTo>
                <a:lnTo>
                  <a:pt x="637" y="1551"/>
                </a:lnTo>
                <a:lnTo>
                  <a:pt x="717" y="1502"/>
                </a:lnTo>
                <a:lnTo>
                  <a:pt x="799" y="1447"/>
                </a:lnTo>
                <a:lnTo>
                  <a:pt x="881" y="1385"/>
                </a:lnTo>
                <a:lnTo>
                  <a:pt x="966" y="1317"/>
                </a:lnTo>
                <a:lnTo>
                  <a:pt x="1050" y="1243"/>
                </a:lnTo>
                <a:lnTo>
                  <a:pt x="1135" y="1163"/>
                </a:lnTo>
                <a:lnTo>
                  <a:pt x="1218" y="1078"/>
                </a:lnTo>
                <a:lnTo>
                  <a:pt x="1294" y="992"/>
                </a:lnTo>
                <a:lnTo>
                  <a:pt x="1362" y="908"/>
                </a:lnTo>
                <a:lnTo>
                  <a:pt x="1427" y="823"/>
                </a:lnTo>
                <a:lnTo>
                  <a:pt x="1483" y="741"/>
                </a:lnTo>
                <a:lnTo>
                  <a:pt x="1535" y="659"/>
                </a:lnTo>
                <a:lnTo>
                  <a:pt x="1582" y="579"/>
                </a:lnTo>
                <a:lnTo>
                  <a:pt x="1622" y="502"/>
                </a:lnTo>
                <a:lnTo>
                  <a:pt x="1659" y="427"/>
                </a:lnTo>
                <a:lnTo>
                  <a:pt x="1691" y="356"/>
                </a:lnTo>
                <a:lnTo>
                  <a:pt x="1717" y="286"/>
                </a:lnTo>
                <a:lnTo>
                  <a:pt x="1741" y="221"/>
                </a:lnTo>
                <a:lnTo>
                  <a:pt x="1761" y="159"/>
                </a:lnTo>
                <a:lnTo>
                  <a:pt x="1777" y="101"/>
                </a:lnTo>
                <a:lnTo>
                  <a:pt x="1791" y="49"/>
                </a:lnTo>
                <a:lnTo>
                  <a:pt x="180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 rot="1835454" flipH="1">
            <a:off x="18287948" y="4324883"/>
            <a:ext cx="1925776" cy="1925774"/>
          </a:xfrm>
          <a:custGeom>
            <a:avLst/>
            <a:gdLst>
              <a:gd name="T0" fmla="*/ 2456 w 2456"/>
              <a:gd name="T1" fmla="*/ 655 h 2456"/>
              <a:gd name="T2" fmla="*/ 2355 w 2456"/>
              <a:gd name="T3" fmla="*/ 678 h 2456"/>
              <a:gd name="T4" fmla="*/ 2233 w 2456"/>
              <a:gd name="T5" fmla="*/ 713 h 2456"/>
              <a:gd name="T6" fmla="*/ 2096 w 2456"/>
              <a:gd name="T7" fmla="*/ 761 h 2456"/>
              <a:gd name="T8" fmla="*/ 1945 w 2456"/>
              <a:gd name="T9" fmla="*/ 827 h 2456"/>
              <a:gd name="T10" fmla="*/ 1785 w 2456"/>
              <a:gd name="T11" fmla="*/ 912 h 2456"/>
              <a:gd name="T12" fmla="*/ 1617 w 2456"/>
              <a:gd name="T13" fmla="*/ 1017 h 2456"/>
              <a:gd name="T14" fmla="*/ 1446 w 2456"/>
              <a:gd name="T15" fmla="*/ 1146 h 2456"/>
              <a:gd name="T16" fmla="*/ 1274 w 2456"/>
              <a:gd name="T17" fmla="*/ 1302 h 2456"/>
              <a:gd name="T18" fmla="*/ 1116 w 2456"/>
              <a:gd name="T19" fmla="*/ 1473 h 2456"/>
              <a:gd name="T20" fmla="*/ 988 w 2456"/>
              <a:gd name="T21" fmla="*/ 1642 h 2456"/>
              <a:gd name="T22" fmla="*/ 884 w 2456"/>
              <a:gd name="T23" fmla="*/ 1806 h 2456"/>
              <a:gd name="T24" fmla="*/ 804 w 2456"/>
              <a:gd name="T25" fmla="*/ 1963 h 2456"/>
              <a:gd name="T26" fmla="*/ 744 w 2456"/>
              <a:gd name="T27" fmla="*/ 2110 h 2456"/>
              <a:gd name="T28" fmla="*/ 701 w 2456"/>
              <a:gd name="T29" fmla="*/ 2242 h 2456"/>
              <a:gd name="T30" fmla="*/ 672 w 2456"/>
              <a:gd name="T31" fmla="*/ 2359 h 2456"/>
              <a:gd name="T32" fmla="*/ 654 w 2456"/>
              <a:gd name="T33" fmla="*/ 2456 h 2456"/>
              <a:gd name="T34" fmla="*/ 46 w 2456"/>
              <a:gd name="T35" fmla="*/ 1793 h 2456"/>
              <a:gd name="T36" fmla="*/ 152 w 2456"/>
              <a:gd name="T37" fmla="*/ 1766 h 2456"/>
              <a:gd name="T38" fmla="*/ 275 w 2456"/>
              <a:gd name="T39" fmla="*/ 1727 h 2456"/>
              <a:gd name="T40" fmla="*/ 412 w 2456"/>
              <a:gd name="T41" fmla="*/ 1670 h 2456"/>
              <a:gd name="T42" fmla="*/ 560 w 2456"/>
              <a:gd name="T43" fmla="*/ 1596 h 2456"/>
              <a:gd name="T44" fmla="*/ 717 w 2456"/>
              <a:gd name="T45" fmla="*/ 1502 h 2456"/>
              <a:gd name="T46" fmla="*/ 881 w 2456"/>
              <a:gd name="T47" fmla="*/ 1385 h 2456"/>
              <a:gd name="T48" fmla="*/ 1050 w 2456"/>
              <a:gd name="T49" fmla="*/ 1243 h 2456"/>
              <a:gd name="T50" fmla="*/ 1218 w 2456"/>
              <a:gd name="T51" fmla="*/ 1078 h 2456"/>
              <a:gd name="T52" fmla="*/ 1362 w 2456"/>
              <a:gd name="T53" fmla="*/ 908 h 2456"/>
              <a:gd name="T54" fmla="*/ 1483 w 2456"/>
              <a:gd name="T55" fmla="*/ 741 h 2456"/>
              <a:gd name="T56" fmla="*/ 1582 w 2456"/>
              <a:gd name="T57" fmla="*/ 579 h 2456"/>
              <a:gd name="T58" fmla="*/ 1659 w 2456"/>
              <a:gd name="T59" fmla="*/ 427 h 2456"/>
              <a:gd name="T60" fmla="*/ 1717 w 2456"/>
              <a:gd name="T61" fmla="*/ 286 h 2456"/>
              <a:gd name="T62" fmla="*/ 1761 w 2456"/>
              <a:gd name="T63" fmla="*/ 159 h 2456"/>
              <a:gd name="T64" fmla="*/ 1791 w 2456"/>
              <a:gd name="T65" fmla="*/ 49 h 2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56" h="2456">
                <a:moveTo>
                  <a:pt x="1801" y="0"/>
                </a:moveTo>
                <a:lnTo>
                  <a:pt x="2456" y="655"/>
                </a:lnTo>
                <a:lnTo>
                  <a:pt x="2408" y="665"/>
                </a:lnTo>
                <a:lnTo>
                  <a:pt x="2355" y="678"/>
                </a:lnTo>
                <a:lnTo>
                  <a:pt x="2296" y="694"/>
                </a:lnTo>
                <a:lnTo>
                  <a:pt x="2233" y="713"/>
                </a:lnTo>
                <a:lnTo>
                  <a:pt x="2167" y="735"/>
                </a:lnTo>
                <a:lnTo>
                  <a:pt x="2096" y="761"/>
                </a:lnTo>
                <a:lnTo>
                  <a:pt x="2022" y="792"/>
                </a:lnTo>
                <a:lnTo>
                  <a:pt x="1945" y="827"/>
                </a:lnTo>
                <a:lnTo>
                  <a:pt x="1866" y="867"/>
                </a:lnTo>
                <a:lnTo>
                  <a:pt x="1785" y="912"/>
                </a:lnTo>
                <a:lnTo>
                  <a:pt x="1701" y="961"/>
                </a:lnTo>
                <a:lnTo>
                  <a:pt x="1617" y="1017"/>
                </a:lnTo>
                <a:lnTo>
                  <a:pt x="1532" y="1079"/>
                </a:lnTo>
                <a:lnTo>
                  <a:pt x="1446" y="1146"/>
                </a:lnTo>
                <a:lnTo>
                  <a:pt x="1360" y="1221"/>
                </a:lnTo>
                <a:lnTo>
                  <a:pt x="1274" y="1302"/>
                </a:lnTo>
                <a:lnTo>
                  <a:pt x="1191" y="1388"/>
                </a:lnTo>
                <a:lnTo>
                  <a:pt x="1116" y="1473"/>
                </a:lnTo>
                <a:lnTo>
                  <a:pt x="1049" y="1558"/>
                </a:lnTo>
                <a:lnTo>
                  <a:pt x="988" y="1642"/>
                </a:lnTo>
                <a:lnTo>
                  <a:pt x="934" y="1725"/>
                </a:lnTo>
                <a:lnTo>
                  <a:pt x="884" y="1806"/>
                </a:lnTo>
                <a:lnTo>
                  <a:pt x="842" y="1886"/>
                </a:lnTo>
                <a:lnTo>
                  <a:pt x="804" y="1963"/>
                </a:lnTo>
                <a:lnTo>
                  <a:pt x="772" y="2038"/>
                </a:lnTo>
                <a:lnTo>
                  <a:pt x="744" y="2110"/>
                </a:lnTo>
                <a:lnTo>
                  <a:pt x="721" y="2178"/>
                </a:lnTo>
                <a:lnTo>
                  <a:pt x="701" y="2242"/>
                </a:lnTo>
                <a:lnTo>
                  <a:pt x="684" y="2303"/>
                </a:lnTo>
                <a:lnTo>
                  <a:pt x="672" y="2359"/>
                </a:lnTo>
                <a:lnTo>
                  <a:pt x="662" y="2410"/>
                </a:lnTo>
                <a:lnTo>
                  <a:pt x="654" y="2456"/>
                </a:lnTo>
                <a:lnTo>
                  <a:pt x="0" y="1802"/>
                </a:lnTo>
                <a:lnTo>
                  <a:pt x="46" y="1793"/>
                </a:lnTo>
                <a:lnTo>
                  <a:pt x="96" y="1781"/>
                </a:lnTo>
                <a:lnTo>
                  <a:pt x="152" y="1766"/>
                </a:lnTo>
                <a:lnTo>
                  <a:pt x="211" y="1748"/>
                </a:lnTo>
                <a:lnTo>
                  <a:pt x="275" y="1727"/>
                </a:lnTo>
                <a:lnTo>
                  <a:pt x="341" y="1700"/>
                </a:lnTo>
                <a:lnTo>
                  <a:pt x="412" y="1670"/>
                </a:lnTo>
                <a:lnTo>
                  <a:pt x="484" y="1636"/>
                </a:lnTo>
                <a:lnTo>
                  <a:pt x="560" y="1596"/>
                </a:lnTo>
                <a:lnTo>
                  <a:pt x="637" y="1551"/>
                </a:lnTo>
                <a:lnTo>
                  <a:pt x="717" y="1502"/>
                </a:lnTo>
                <a:lnTo>
                  <a:pt x="799" y="1447"/>
                </a:lnTo>
                <a:lnTo>
                  <a:pt x="881" y="1385"/>
                </a:lnTo>
                <a:lnTo>
                  <a:pt x="966" y="1317"/>
                </a:lnTo>
                <a:lnTo>
                  <a:pt x="1050" y="1243"/>
                </a:lnTo>
                <a:lnTo>
                  <a:pt x="1135" y="1163"/>
                </a:lnTo>
                <a:lnTo>
                  <a:pt x="1218" y="1078"/>
                </a:lnTo>
                <a:lnTo>
                  <a:pt x="1294" y="992"/>
                </a:lnTo>
                <a:lnTo>
                  <a:pt x="1362" y="908"/>
                </a:lnTo>
                <a:lnTo>
                  <a:pt x="1427" y="823"/>
                </a:lnTo>
                <a:lnTo>
                  <a:pt x="1483" y="741"/>
                </a:lnTo>
                <a:lnTo>
                  <a:pt x="1535" y="659"/>
                </a:lnTo>
                <a:lnTo>
                  <a:pt x="1582" y="579"/>
                </a:lnTo>
                <a:lnTo>
                  <a:pt x="1622" y="502"/>
                </a:lnTo>
                <a:lnTo>
                  <a:pt x="1659" y="427"/>
                </a:lnTo>
                <a:lnTo>
                  <a:pt x="1691" y="356"/>
                </a:lnTo>
                <a:lnTo>
                  <a:pt x="1717" y="286"/>
                </a:lnTo>
                <a:lnTo>
                  <a:pt x="1741" y="221"/>
                </a:lnTo>
                <a:lnTo>
                  <a:pt x="1761" y="159"/>
                </a:lnTo>
                <a:lnTo>
                  <a:pt x="1777" y="101"/>
                </a:lnTo>
                <a:lnTo>
                  <a:pt x="1791" y="49"/>
                </a:lnTo>
                <a:lnTo>
                  <a:pt x="180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87428" y="8856718"/>
            <a:ext cx="1370060" cy="1370052"/>
          </a:xfrm>
          <a:prstGeom prst="ellipse">
            <a:avLst/>
          </a:prstGeom>
          <a:solidFill>
            <a:srgbClr val="0E6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794352" y="8574460"/>
            <a:ext cx="1370060" cy="1370052"/>
          </a:xfrm>
          <a:prstGeom prst="ellipse">
            <a:avLst/>
          </a:prstGeom>
          <a:solidFill>
            <a:srgbClr val="E63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272130" y="3262754"/>
            <a:ext cx="1370060" cy="1370052"/>
          </a:xfrm>
          <a:prstGeom prst="ellipse">
            <a:avLst/>
          </a:prstGeom>
          <a:solidFill>
            <a:srgbClr val="91C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07592" y="6079770"/>
            <a:ext cx="1370060" cy="13700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 flipH="1">
            <a:off x="8180670" y="9909774"/>
            <a:ext cx="1370052" cy="1370052"/>
          </a:xfrm>
          <a:prstGeom prst="ellipse">
            <a:avLst/>
          </a:prstGeom>
          <a:solidFill>
            <a:srgbClr val="D16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15614462" y="2141638"/>
            <a:ext cx="1370052" cy="1370052"/>
          </a:xfrm>
          <a:prstGeom prst="ellipse">
            <a:avLst/>
          </a:prstGeom>
          <a:solidFill>
            <a:srgbClr val="3F9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 flipH="1">
            <a:off x="18942008" y="5982828"/>
            <a:ext cx="1370052" cy="1370052"/>
          </a:xfrm>
          <a:prstGeom prst="ellipse">
            <a:avLst/>
          </a:prstGeom>
          <a:solidFill>
            <a:srgbClr val="0E6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0" name="Oval 119"/>
          <p:cNvSpPr/>
          <p:nvPr/>
        </p:nvSpPr>
        <p:spPr>
          <a:xfrm flipH="1">
            <a:off x="11730178" y="5867716"/>
            <a:ext cx="1370052" cy="1370052"/>
          </a:xfrm>
          <a:prstGeom prst="ellipse">
            <a:avLst/>
          </a:prstGeom>
          <a:solidFill>
            <a:srgbClr val="732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13176334" y="3446078"/>
            <a:ext cx="817556" cy="8175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N" sz="25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5763682" y="9132970"/>
            <a:ext cx="817556" cy="8175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11070606" y="8850712"/>
            <a:ext cx="817556" cy="8175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18548384" y="3539006"/>
            <a:ext cx="817556" cy="8175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5083846" y="6356022"/>
            <a:ext cx="817556" cy="8175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8" name="Oval 127"/>
          <p:cNvSpPr/>
          <p:nvPr/>
        </p:nvSpPr>
        <p:spPr>
          <a:xfrm flipH="1">
            <a:off x="8456924" y="10186026"/>
            <a:ext cx="817548" cy="8175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 flipH="1">
            <a:off x="15890716" y="2417890"/>
            <a:ext cx="817548" cy="8175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Oval 129"/>
          <p:cNvSpPr/>
          <p:nvPr/>
        </p:nvSpPr>
        <p:spPr>
          <a:xfrm flipH="1">
            <a:off x="19218262" y="6259080"/>
            <a:ext cx="817548" cy="8175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1" name="Oval 130"/>
          <p:cNvSpPr/>
          <p:nvPr/>
        </p:nvSpPr>
        <p:spPr>
          <a:xfrm flipH="1">
            <a:off x="12006432" y="6143968"/>
            <a:ext cx="817548" cy="8175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N" sz="25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2" name="Isosceles Triangle 131"/>
          <p:cNvSpPr/>
          <p:nvPr/>
        </p:nvSpPr>
        <p:spPr>
          <a:xfrm rot="11024986">
            <a:off x="4544146" y="6158994"/>
            <a:ext cx="408776" cy="352394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5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3" name="Isosceles Triangle 132"/>
          <p:cNvSpPr/>
          <p:nvPr/>
        </p:nvSpPr>
        <p:spPr>
          <a:xfrm rot="17767706">
            <a:off x="5118864" y="8964369"/>
            <a:ext cx="408776" cy="352394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4" name="Isosceles Triangle 133"/>
          <p:cNvSpPr/>
          <p:nvPr/>
        </p:nvSpPr>
        <p:spPr>
          <a:xfrm>
            <a:off x="8635438" y="9458725"/>
            <a:ext cx="408776" cy="352394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5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5" name="Isosceles Triangle 134"/>
          <p:cNvSpPr/>
          <p:nvPr/>
        </p:nvSpPr>
        <p:spPr>
          <a:xfrm rot="712903">
            <a:off x="11987091" y="9612028"/>
            <a:ext cx="408776" cy="352394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5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6" name="Isosceles Triangle 135"/>
          <p:cNvSpPr/>
          <p:nvPr/>
        </p:nvSpPr>
        <p:spPr>
          <a:xfrm>
            <a:off x="13036088" y="6805641"/>
            <a:ext cx="408776" cy="352394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5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7" name="Isosceles Triangle 136"/>
          <p:cNvSpPr/>
          <p:nvPr/>
        </p:nvSpPr>
        <p:spPr>
          <a:xfrm rot="1982219">
            <a:off x="12521711" y="3555251"/>
            <a:ext cx="408776" cy="352394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5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8" name="Isosceles Triangle 137"/>
          <p:cNvSpPr/>
          <p:nvPr/>
        </p:nvSpPr>
        <p:spPr>
          <a:xfrm rot="11652837">
            <a:off x="15943862" y="3605938"/>
            <a:ext cx="408776" cy="352394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5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9" name="Isosceles Triangle 138"/>
          <p:cNvSpPr/>
          <p:nvPr/>
        </p:nvSpPr>
        <p:spPr>
          <a:xfrm rot="4246959">
            <a:off x="19639804" y="3371311"/>
            <a:ext cx="473205" cy="360228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5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0" name="Isosceles Triangle 139"/>
          <p:cNvSpPr/>
          <p:nvPr/>
        </p:nvSpPr>
        <p:spPr>
          <a:xfrm rot="8935403">
            <a:off x="20087735" y="7279721"/>
            <a:ext cx="408776" cy="352394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5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3" name="TextBox 121"/>
          <p:cNvSpPr txBox="1"/>
          <p:nvPr/>
        </p:nvSpPr>
        <p:spPr>
          <a:xfrm>
            <a:off x="1501986" y="9213483"/>
            <a:ext cx="3494270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Manipulation of QC organisms </a:t>
            </a:r>
          </a:p>
          <a:p>
            <a:pPr algn="ctr"/>
            <a:r>
              <a:rPr lang="en-US" sz="28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2022</a:t>
            </a:r>
          </a:p>
        </p:txBody>
      </p:sp>
      <p:sp>
        <p:nvSpPr>
          <p:cNvPr id="144" name="TextBox 121"/>
          <p:cNvSpPr txBox="1"/>
          <p:nvPr/>
        </p:nvSpPr>
        <p:spPr>
          <a:xfrm>
            <a:off x="7002243" y="7764062"/>
            <a:ext cx="3714955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Shipping of QC organisms to USAPI labs April 2024</a:t>
            </a:r>
          </a:p>
        </p:txBody>
      </p:sp>
      <p:sp>
        <p:nvSpPr>
          <p:cNvPr id="145" name="TextBox 121"/>
          <p:cNvSpPr txBox="1"/>
          <p:nvPr/>
        </p:nvSpPr>
        <p:spPr>
          <a:xfrm>
            <a:off x="11374124" y="10657111"/>
            <a:ext cx="4580269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AMR lab surveillance training preparations - TBD</a:t>
            </a:r>
          </a:p>
        </p:txBody>
      </p:sp>
      <p:sp>
        <p:nvSpPr>
          <p:cNvPr id="146" name="TextBox 121"/>
          <p:cNvSpPr txBox="1"/>
          <p:nvPr/>
        </p:nvSpPr>
        <p:spPr>
          <a:xfrm>
            <a:off x="12900080" y="8209442"/>
            <a:ext cx="4357866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Guam, CNMI, Palau and Yap - TBD</a:t>
            </a:r>
          </a:p>
        </p:txBody>
      </p:sp>
      <p:sp>
        <p:nvSpPr>
          <p:cNvPr id="147" name="TextBox 121"/>
          <p:cNvSpPr txBox="1"/>
          <p:nvPr/>
        </p:nvSpPr>
        <p:spPr>
          <a:xfrm>
            <a:off x="20257708" y="3200574"/>
            <a:ext cx="370863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Compilation of training report - TBD</a:t>
            </a:r>
          </a:p>
        </p:txBody>
      </p:sp>
      <p:sp>
        <p:nvSpPr>
          <p:cNvPr id="148" name="TextBox 121"/>
          <p:cNvSpPr txBox="1"/>
          <p:nvPr/>
        </p:nvSpPr>
        <p:spPr>
          <a:xfrm>
            <a:off x="18130597" y="8995140"/>
            <a:ext cx="5177976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 AUL training/meeting - TBD</a:t>
            </a:r>
          </a:p>
        </p:txBody>
      </p:sp>
      <p:sp>
        <p:nvSpPr>
          <p:cNvPr id="149" name="TextBox 121"/>
          <p:cNvSpPr txBox="1"/>
          <p:nvPr/>
        </p:nvSpPr>
        <p:spPr>
          <a:xfrm>
            <a:off x="14366277" y="5417266"/>
            <a:ext cx="3764320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Majuro/Ebeye, RMI - TBD</a:t>
            </a:r>
          </a:p>
        </p:txBody>
      </p:sp>
      <p:sp>
        <p:nvSpPr>
          <p:cNvPr id="150" name="TextBox 121"/>
          <p:cNvSpPr txBox="1"/>
          <p:nvPr/>
        </p:nvSpPr>
        <p:spPr>
          <a:xfrm>
            <a:off x="6543964" y="3502009"/>
            <a:ext cx="5744639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Chuuk/Pohnpei/Kosrae, FSM - TBD</a:t>
            </a:r>
          </a:p>
        </p:txBody>
      </p:sp>
      <p:sp>
        <p:nvSpPr>
          <p:cNvPr id="231" name="TextBox 121"/>
          <p:cNvSpPr txBox="1"/>
          <p:nvPr/>
        </p:nvSpPr>
        <p:spPr>
          <a:xfrm>
            <a:off x="820649" y="4021859"/>
            <a:ext cx="475304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kern="0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AMR training supplies</a:t>
            </a:r>
          </a:p>
        </p:txBody>
      </p:sp>
      <p:sp>
        <p:nvSpPr>
          <p:cNvPr id="232" name="TextBox 121"/>
          <p:cNvSpPr txBox="1"/>
          <p:nvPr/>
        </p:nvSpPr>
        <p:spPr>
          <a:xfrm>
            <a:off x="7002243" y="7226986"/>
            <a:ext cx="3714955" cy="540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kern="0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Shipping</a:t>
            </a:r>
          </a:p>
        </p:txBody>
      </p:sp>
      <p:sp>
        <p:nvSpPr>
          <p:cNvPr id="233" name="TextBox 121"/>
          <p:cNvSpPr txBox="1"/>
          <p:nvPr/>
        </p:nvSpPr>
        <p:spPr>
          <a:xfrm>
            <a:off x="1507068" y="8258010"/>
            <a:ext cx="349427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kern="0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Processing @ Belau Hospital Lab</a:t>
            </a:r>
          </a:p>
        </p:txBody>
      </p:sp>
      <p:sp>
        <p:nvSpPr>
          <p:cNvPr id="235" name="TextBox 121"/>
          <p:cNvSpPr txBox="1"/>
          <p:nvPr/>
        </p:nvSpPr>
        <p:spPr>
          <a:xfrm>
            <a:off x="11374123" y="10186026"/>
            <a:ext cx="4580269" cy="477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kern="0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Prepare for training</a:t>
            </a:r>
          </a:p>
        </p:txBody>
      </p:sp>
      <p:sp>
        <p:nvSpPr>
          <p:cNvPr id="236" name="TextBox 121"/>
          <p:cNvSpPr txBox="1"/>
          <p:nvPr/>
        </p:nvSpPr>
        <p:spPr>
          <a:xfrm>
            <a:off x="12905222" y="7344477"/>
            <a:ext cx="4345812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kern="0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First AMR Sub-regional Training in Guam</a:t>
            </a:r>
          </a:p>
        </p:txBody>
      </p:sp>
      <p:sp>
        <p:nvSpPr>
          <p:cNvPr id="237" name="TextBox 121"/>
          <p:cNvSpPr txBox="1"/>
          <p:nvPr/>
        </p:nvSpPr>
        <p:spPr>
          <a:xfrm>
            <a:off x="20257708" y="2692998"/>
            <a:ext cx="370863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kern="0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  Training report</a:t>
            </a:r>
          </a:p>
        </p:txBody>
      </p:sp>
      <p:sp>
        <p:nvSpPr>
          <p:cNvPr id="238" name="TextBox 121"/>
          <p:cNvSpPr txBox="1"/>
          <p:nvPr/>
        </p:nvSpPr>
        <p:spPr>
          <a:xfrm>
            <a:off x="18130597" y="8037571"/>
            <a:ext cx="517797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kern="0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 AMR surveillance and monitoring</a:t>
            </a:r>
          </a:p>
        </p:txBody>
      </p:sp>
      <p:sp>
        <p:nvSpPr>
          <p:cNvPr id="56" name="TextBox 121">
            <a:extLst>
              <a:ext uri="{FF2B5EF4-FFF2-40B4-BE49-F238E27FC236}">
                <a16:creationId xmlns:a16="http://schemas.microsoft.com/office/drawing/2014/main" id="{19804A62-456C-448C-B297-BE3BBB7907B3}"/>
              </a:ext>
            </a:extLst>
          </p:cNvPr>
          <p:cNvSpPr txBox="1"/>
          <p:nvPr/>
        </p:nvSpPr>
        <p:spPr>
          <a:xfrm>
            <a:off x="820649" y="4532364"/>
            <a:ext cx="4750803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Purchased and awaiting delivery to GPHL by Dec 2019</a:t>
            </a:r>
          </a:p>
        </p:txBody>
      </p:sp>
      <p:sp>
        <p:nvSpPr>
          <p:cNvPr id="57" name="TextBox 121">
            <a:extLst>
              <a:ext uri="{FF2B5EF4-FFF2-40B4-BE49-F238E27FC236}">
                <a16:creationId xmlns:a16="http://schemas.microsoft.com/office/drawing/2014/main" id="{167C1F54-32CB-4E5D-83A3-7EE7C9E63E7D}"/>
              </a:ext>
            </a:extLst>
          </p:cNvPr>
          <p:cNvSpPr txBox="1"/>
          <p:nvPr/>
        </p:nvSpPr>
        <p:spPr>
          <a:xfrm>
            <a:off x="6543964" y="2553871"/>
            <a:ext cx="573421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kern="0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Second AMR Sub-Regional Training in Pohnpei, FSM</a:t>
            </a:r>
          </a:p>
        </p:txBody>
      </p:sp>
      <p:sp>
        <p:nvSpPr>
          <p:cNvPr id="58" name="TextBox 121">
            <a:extLst>
              <a:ext uri="{FF2B5EF4-FFF2-40B4-BE49-F238E27FC236}">
                <a16:creationId xmlns:a16="http://schemas.microsoft.com/office/drawing/2014/main" id="{AF48B20F-77F0-4ABC-9FBC-0BA88A58CED3}"/>
              </a:ext>
            </a:extLst>
          </p:cNvPr>
          <p:cNvSpPr txBox="1"/>
          <p:nvPr/>
        </p:nvSpPr>
        <p:spPr>
          <a:xfrm>
            <a:off x="14377988" y="4038197"/>
            <a:ext cx="3752609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kern="0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 Third AMR Sub-Regional Training in Majuro, RMI</a:t>
            </a:r>
          </a:p>
        </p:txBody>
      </p:sp>
    </p:spTree>
    <p:extLst>
      <p:ext uri="{BB962C8B-B14F-4D97-AF65-F5344CB8AC3E}">
        <p14:creationId xmlns:p14="http://schemas.microsoft.com/office/powerpoint/2010/main" val="1218978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/>
        </p:nvSpPr>
        <p:spPr>
          <a:xfrm>
            <a:off x="1437644" y="1101459"/>
            <a:ext cx="21010067" cy="145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600"/>
              <a:buFont typeface="Open Sans"/>
              <a:buNone/>
            </a:pPr>
            <a:r>
              <a:rPr lang="en-US" sz="5500" b="1" dirty="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SLIPTA/SLMTA Challenges and Proposed Solutions Tabled with the PIHOA Board of Directors</a:t>
            </a:r>
            <a:endParaRPr sz="5500" b="1" i="0" u="none" strike="noStrike" cap="none" dirty="0">
              <a:solidFill>
                <a:schemeClr val="accent2">
                  <a:lumMod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37"/>
          <p:cNvSpPr/>
          <p:nvPr/>
        </p:nvSpPr>
        <p:spPr>
          <a:xfrm>
            <a:off x="1437644" y="2761652"/>
            <a:ext cx="11344906" cy="1325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endParaRPr sz="1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CA938B-39D1-9A26-5D8F-1A8348B76D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64"/>
          <a:stretch/>
        </p:blipFill>
        <p:spPr>
          <a:xfrm>
            <a:off x="1687861" y="3097547"/>
            <a:ext cx="20612301" cy="90139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5"/>
          <p:cNvSpPr/>
          <p:nvPr/>
        </p:nvSpPr>
        <p:spPr>
          <a:xfrm>
            <a:off x="8197970" y="-1"/>
            <a:ext cx="16306373" cy="13716001"/>
          </a:xfrm>
          <a:prstGeom prst="rect">
            <a:avLst/>
          </a:prstGeom>
          <a:solidFill>
            <a:schemeClr val="accent5">
              <a:alpha val="78823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endParaRPr sz="1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3" name="Google Shape;663;p65"/>
          <p:cNvSpPr txBox="1"/>
          <p:nvPr/>
        </p:nvSpPr>
        <p:spPr>
          <a:xfrm>
            <a:off x="10581270" y="4431521"/>
            <a:ext cx="10486299" cy="161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300"/>
              <a:buFont typeface="Open Sans"/>
              <a:buNone/>
            </a:pPr>
            <a:r>
              <a:rPr lang="en-US" sz="12300" b="1" i="0" u="none" strike="noStrike" cap="none" dirty="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THANK YOU!</a:t>
            </a:r>
            <a:endParaRPr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65" name="Google Shape;665;p65"/>
          <p:cNvSpPr/>
          <p:nvPr/>
        </p:nvSpPr>
        <p:spPr>
          <a:xfrm>
            <a:off x="13304418" y="6460946"/>
            <a:ext cx="5040001" cy="36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</a:pPr>
            <a:endParaRPr sz="1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Placeholder 5" descr="A person in a lab coat&#10;&#10;Description automatically generated with low confidence">
            <a:extLst>
              <a:ext uri="{FF2B5EF4-FFF2-40B4-BE49-F238E27FC236}">
                <a16:creationId xmlns:a16="http://schemas.microsoft.com/office/drawing/2014/main" id="{3265D974-B4F0-EB85-F900-C4C95607F22B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2819401" y="2819399"/>
            <a:ext cx="13716000" cy="807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oogle Shape;751;p71" descr="Logo&#10;&#10;Ulu Tree">
            <a:extLst>
              <a:ext uri="{FF2B5EF4-FFF2-40B4-BE49-F238E27FC236}">
                <a16:creationId xmlns:a16="http://schemas.microsoft.com/office/drawing/2014/main" id="{BD0BB57F-E4C8-82A2-0835-9F6BD66ED16D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9661" y="8967787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52;p71" descr="Logo&#10;&#10;Yam, sweet potato">
            <a:extLst>
              <a:ext uri="{FF2B5EF4-FFF2-40B4-BE49-F238E27FC236}">
                <a16:creationId xmlns:a16="http://schemas.microsoft.com/office/drawing/2014/main" id="{8B0C03F6-4A65-3B21-D794-B2FAB79B951F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27200" y="8967787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0;p71" descr="Logo&#10;&#10;Taro leaves">
            <a:extLst>
              <a:ext uri="{FF2B5EF4-FFF2-40B4-BE49-F238E27FC236}">
                <a16:creationId xmlns:a16="http://schemas.microsoft.com/office/drawing/2014/main" id="{0757F20D-48DF-81D4-133B-EF3AE82C0CDC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51760" y="8967787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49;p71" descr="Logo, icon&#10;&#10;Pandan leaves">
            <a:extLst>
              <a:ext uri="{FF2B5EF4-FFF2-40B4-BE49-F238E27FC236}">
                <a16:creationId xmlns:a16="http://schemas.microsoft.com/office/drawing/2014/main" id="{2153CFF8-177E-6F5F-40E1-ADD81749AF61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95620" y="8967787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48;p71" descr="Icon&#10;&#10;Paddles">
            <a:extLst>
              <a:ext uri="{FF2B5EF4-FFF2-40B4-BE49-F238E27FC236}">
                <a16:creationId xmlns:a16="http://schemas.microsoft.com/office/drawing/2014/main" id="{CF25B11E-120C-6EEB-1723-98DEC8E3DB2F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39480" y="8967787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47;p71" descr="Logo, icon&#10;&#10;Tuna, wahoo, fish">
            <a:extLst>
              <a:ext uri="{FF2B5EF4-FFF2-40B4-BE49-F238E27FC236}">
                <a16:creationId xmlns:a16="http://schemas.microsoft.com/office/drawing/2014/main" id="{D9F3FA4C-882F-ABE0-0A47-CC2B2FAF02E0}"/>
              </a:ext>
            </a:extLst>
          </p:cNvPr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3340" y="8967787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/>
          <p:nvPr/>
        </p:nvSpPr>
        <p:spPr>
          <a:xfrm>
            <a:off x="1437646" y="3435723"/>
            <a:ext cx="8093728" cy="90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sz="18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35"/>
          <p:cNvSpPr txBox="1"/>
          <p:nvPr/>
        </p:nvSpPr>
        <p:spPr>
          <a:xfrm>
            <a:off x="1097804" y="5998790"/>
            <a:ext cx="18552465" cy="171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Vasiti Uluiviti, </a:t>
            </a:r>
            <a:r>
              <a:rPr lang="en-US" sz="3500" i="1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PhD, M(ASCP)</a:t>
            </a:r>
            <a:r>
              <a:rPr lang="en-US" sz="3500" i="1" baseline="300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CM</a:t>
            </a:r>
            <a:r>
              <a:rPr lang="en-US" sz="3500" i="1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500" i="1" dirty="0" err="1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MMSc</a:t>
            </a:r>
            <a:r>
              <a:rPr lang="en-US" sz="3500" i="1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5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 Lab Strengthening Coordinator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500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5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Technical Consultant – Regional Lab Program Specialist – Yet to commence work </a:t>
            </a:r>
          </a:p>
        </p:txBody>
      </p:sp>
      <p:sp>
        <p:nvSpPr>
          <p:cNvPr id="203" name="Google Shape;203;p35"/>
          <p:cNvSpPr txBox="1"/>
          <p:nvPr/>
        </p:nvSpPr>
        <p:spPr>
          <a:xfrm>
            <a:off x="1097805" y="2307552"/>
            <a:ext cx="9137457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>
              <a:lnSpc>
                <a:spcPct val="80000"/>
              </a:lnSpc>
              <a:buClr>
                <a:schemeClr val="dk2"/>
              </a:buClr>
              <a:buSzPts val="7600"/>
            </a:pPr>
            <a:r>
              <a:rPr lang="en-US" sz="5000" b="1" dirty="0">
                <a:solidFill>
                  <a:schemeClr val="accent2">
                    <a:lumMod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Regional Lab Initiative Team</a:t>
            </a:r>
            <a:endParaRPr sz="5000" b="1" dirty="0">
              <a:solidFill>
                <a:schemeClr val="accent2">
                  <a:lumMod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9909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93CE-40F3-3E52-5AA2-C9429A6E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709" y="783207"/>
            <a:ext cx="22590832" cy="1049470"/>
          </a:xfrm>
        </p:spPr>
        <p:txBody>
          <a:bodyPr>
            <a:noAutofit/>
          </a:bodyPr>
          <a:lstStyle/>
          <a:p>
            <a:r>
              <a:rPr lang="en-US" sz="6400" dirty="0">
                <a:solidFill>
                  <a:schemeClr val="accent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PIHOA Regional Lab Operations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DA09E453-5B23-4415-943C-B4F46330EE9E}"/>
              </a:ext>
            </a:extLst>
          </p:cNvPr>
          <p:cNvSpPr txBox="1"/>
          <p:nvPr/>
        </p:nvSpPr>
        <p:spPr>
          <a:xfrm>
            <a:off x="927709" y="9546460"/>
            <a:ext cx="5054636" cy="188650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IATA Specimen Shipping Training and Certification</a:t>
            </a: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AA8EE7BF-BE97-D24E-FADB-D5E404A0BFD1}"/>
              </a:ext>
            </a:extLst>
          </p:cNvPr>
          <p:cNvSpPr txBox="1"/>
          <p:nvPr/>
        </p:nvSpPr>
        <p:spPr>
          <a:xfrm>
            <a:off x="795155" y="2710808"/>
            <a:ext cx="5187190" cy="217024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PIHOA</a:t>
            </a:r>
            <a:r>
              <a:rPr lang="en-US" sz="35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Lab Shipping Mechanism (LSM)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DA913AF-1090-8B53-F010-56767B451BF8}"/>
              </a:ext>
            </a:extLst>
          </p:cNvPr>
          <p:cNvSpPr/>
          <p:nvPr/>
        </p:nvSpPr>
        <p:spPr>
          <a:xfrm>
            <a:off x="8809562" y="2340007"/>
            <a:ext cx="3947604" cy="276095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accessibility to airline specimen transport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BA873C-0E5E-5442-9B4C-E0F88BB97A50}"/>
              </a:ext>
            </a:extLst>
          </p:cNvPr>
          <p:cNvSpPr/>
          <p:nvPr/>
        </p:nvSpPr>
        <p:spPr>
          <a:xfrm>
            <a:off x="8836374" y="5680878"/>
            <a:ext cx="3947604" cy="276095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financial sustainability of the PIHOA LSM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E57C5D5-A808-FFB9-38CE-68CF367EC37A}"/>
              </a:ext>
            </a:extLst>
          </p:cNvPr>
          <p:cNvSpPr/>
          <p:nvPr/>
        </p:nvSpPr>
        <p:spPr>
          <a:xfrm>
            <a:off x="8827760" y="9406360"/>
            <a:ext cx="3947604" cy="276095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Continuous IATA Certified Shippers and Trainers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2CF4B5-B200-F6BE-D954-4ADB62B9DA04}"/>
              </a:ext>
            </a:extLst>
          </p:cNvPr>
          <p:cNvSpPr/>
          <p:nvPr/>
        </p:nvSpPr>
        <p:spPr>
          <a:xfrm>
            <a:off x="14105350" y="2340007"/>
            <a:ext cx="3947604" cy="991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500" b="1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Strengthened  </a:t>
            </a:r>
          </a:p>
          <a:p>
            <a:pPr algn="ctr"/>
            <a:r>
              <a:rPr lang="en-US" sz="3500" b="1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 Systems and Capacity for Preparedness and Response</a:t>
            </a:r>
          </a:p>
          <a:p>
            <a:pPr algn="ctr"/>
            <a:endParaRPr lang="en-US" sz="3500" b="1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3500" b="1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3500" b="1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3500" b="1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3500" b="1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500" b="1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 Laboratory Service Delivery</a:t>
            </a:r>
          </a:p>
          <a:p>
            <a:pPr algn="ctr"/>
            <a:endParaRPr lang="en-US" sz="3500" b="1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3500" b="1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3500" b="1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3AFDF1-55B9-8BE0-345E-AE9EB2F94B23}"/>
              </a:ext>
            </a:extLst>
          </p:cNvPr>
          <p:cNvSpPr/>
          <p:nvPr/>
        </p:nvSpPr>
        <p:spPr>
          <a:xfrm>
            <a:off x="19370510" y="4736980"/>
            <a:ext cx="4637075" cy="4665407"/>
          </a:xfrm>
          <a:prstGeom prst="ellipse">
            <a:avLst/>
          </a:prstGeom>
          <a:solidFill>
            <a:srgbClr val="CCCC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Effective and Timely Patient Care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DB0024B-D896-9EF9-0A25-41F5DCA196BB}"/>
              </a:ext>
            </a:extLst>
          </p:cNvPr>
          <p:cNvSpPr/>
          <p:nvPr/>
        </p:nvSpPr>
        <p:spPr>
          <a:xfrm>
            <a:off x="6665969" y="3282101"/>
            <a:ext cx="1594634" cy="78155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8EE5CA2-A639-6EA4-C6C8-4D28A6DF8259}"/>
              </a:ext>
            </a:extLst>
          </p:cNvPr>
          <p:cNvSpPr/>
          <p:nvPr/>
        </p:nvSpPr>
        <p:spPr>
          <a:xfrm>
            <a:off x="6588789" y="10098934"/>
            <a:ext cx="1560128" cy="78155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4397CA6-EC51-356F-535D-02E1BA728F64}"/>
              </a:ext>
            </a:extLst>
          </p:cNvPr>
          <p:cNvSpPr/>
          <p:nvPr/>
        </p:nvSpPr>
        <p:spPr>
          <a:xfrm>
            <a:off x="6583162" y="6666533"/>
            <a:ext cx="1560128" cy="78155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7F15FAA-4386-C92E-8F41-98D3BF822E5C}"/>
              </a:ext>
            </a:extLst>
          </p:cNvPr>
          <p:cNvSpPr/>
          <p:nvPr/>
        </p:nvSpPr>
        <p:spPr>
          <a:xfrm>
            <a:off x="12949847" y="10381856"/>
            <a:ext cx="979994" cy="8099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542A055-20C8-042B-6CE0-CD1ED9931F01}"/>
              </a:ext>
            </a:extLst>
          </p:cNvPr>
          <p:cNvSpPr/>
          <p:nvPr/>
        </p:nvSpPr>
        <p:spPr>
          <a:xfrm>
            <a:off x="12949847" y="6791319"/>
            <a:ext cx="979994" cy="7102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233426C-0DD3-2DE9-E88D-553D01755931}"/>
              </a:ext>
            </a:extLst>
          </p:cNvPr>
          <p:cNvSpPr/>
          <p:nvPr/>
        </p:nvSpPr>
        <p:spPr>
          <a:xfrm>
            <a:off x="12949847" y="3282101"/>
            <a:ext cx="979994" cy="7102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663D76D3-99CC-FB16-6F70-B3E3BBA3190E}"/>
              </a:ext>
            </a:extLst>
          </p:cNvPr>
          <p:cNvSpPr/>
          <p:nvPr/>
        </p:nvSpPr>
        <p:spPr>
          <a:xfrm>
            <a:off x="18224650" y="6865415"/>
            <a:ext cx="998532" cy="82385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Arrow: Up-Down 25">
            <a:extLst>
              <a:ext uri="{FF2B5EF4-FFF2-40B4-BE49-F238E27FC236}">
                <a16:creationId xmlns:a16="http://schemas.microsoft.com/office/drawing/2014/main" id="{8D738701-8E55-12F5-9DB1-15B2007C9B93}"/>
              </a:ext>
            </a:extLst>
          </p:cNvPr>
          <p:cNvSpPr/>
          <p:nvPr/>
        </p:nvSpPr>
        <p:spPr>
          <a:xfrm>
            <a:off x="2820329" y="5041440"/>
            <a:ext cx="571500" cy="92206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Arrow: Up-Down 26">
            <a:extLst>
              <a:ext uri="{FF2B5EF4-FFF2-40B4-BE49-F238E27FC236}">
                <a16:creationId xmlns:a16="http://schemas.microsoft.com/office/drawing/2014/main" id="{46C9F186-2BF1-82C3-8645-A0AD9AFC6E58}"/>
              </a:ext>
            </a:extLst>
          </p:cNvPr>
          <p:cNvSpPr/>
          <p:nvPr/>
        </p:nvSpPr>
        <p:spPr>
          <a:xfrm>
            <a:off x="2820329" y="8301081"/>
            <a:ext cx="629010" cy="110130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023BDEBF-AFD4-36C8-0F69-4C9BC129B735}"/>
              </a:ext>
            </a:extLst>
          </p:cNvPr>
          <p:cNvSpPr/>
          <p:nvPr/>
        </p:nvSpPr>
        <p:spPr>
          <a:xfrm>
            <a:off x="5598952" y="2575682"/>
            <a:ext cx="1211690" cy="89632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n w="38100">
                <a:solidFill>
                  <a:schemeClr val="tx1"/>
                </a:solidFill>
              </a:ln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2A90F0-7F60-D9EF-A814-AF4293A9A4F7}"/>
              </a:ext>
            </a:extLst>
          </p:cNvPr>
          <p:cNvSpPr/>
          <p:nvPr/>
        </p:nvSpPr>
        <p:spPr>
          <a:xfrm>
            <a:off x="5232597" y="6141752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0FC13E29-5A0E-96BD-B54F-45C46A03DB68}"/>
              </a:ext>
            </a:extLst>
          </p:cNvPr>
          <p:cNvSpPr txBox="1"/>
          <p:nvPr/>
        </p:nvSpPr>
        <p:spPr>
          <a:xfrm>
            <a:off x="927709" y="6270505"/>
            <a:ext cx="5054636" cy="188650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PIHOA Lab Revolving Fund (LRF)</a:t>
            </a:r>
          </a:p>
        </p:txBody>
      </p:sp>
    </p:spTree>
    <p:extLst>
      <p:ext uri="{BB962C8B-B14F-4D97-AF65-F5344CB8AC3E}">
        <p14:creationId xmlns:p14="http://schemas.microsoft.com/office/powerpoint/2010/main" val="264960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PIHOA\AppData\Local\Temp\Image3.bmp">
            <a:extLst>
              <a:ext uri="{FF2B5EF4-FFF2-40B4-BE49-F238E27FC236}">
                <a16:creationId xmlns:a16="http://schemas.microsoft.com/office/drawing/2014/main" id="{E4DD23DC-EECC-F5D4-1B56-FF16F836F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9098" y="2131424"/>
            <a:ext cx="2486893" cy="2237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C7610F-5880-8CA0-E5D7-B2996829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28" y="699172"/>
            <a:ext cx="23371630" cy="153397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Progress Highlights 2005 – 2022: Independent Evaluation Report</a:t>
            </a:r>
            <a:br>
              <a:rPr lang="en-US" sz="6400" b="1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6400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Free vector digital presentation concept illustration">
            <a:extLst>
              <a:ext uri="{FF2B5EF4-FFF2-40B4-BE49-F238E27FC236}">
                <a16:creationId xmlns:a16="http://schemas.microsoft.com/office/drawing/2014/main" id="{BE77FB85-C2EA-7DC0-F3D4-D399EE95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7003" y="2013778"/>
            <a:ext cx="2486893" cy="235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vector school training courses poster">
            <a:extLst>
              <a:ext uri="{FF2B5EF4-FFF2-40B4-BE49-F238E27FC236}">
                <a16:creationId xmlns:a16="http://schemas.microsoft.com/office/drawing/2014/main" id="{F45D818D-2425-07F5-7D98-4E6783811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7769" y="8853698"/>
            <a:ext cx="3002670" cy="2367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vector fast customer support and technical assistance i">
            <a:extLst>
              <a:ext uri="{FF2B5EF4-FFF2-40B4-BE49-F238E27FC236}">
                <a16:creationId xmlns:a16="http://schemas.microsoft.com/office/drawing/2014/main" id="{05A58382-B329-2418-B778-8F06A7392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3040" y="8853698"/>
            <a:ext cx="2870418" cy="257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F80450F-961C-AFB6-A485-0707D1205C8C}"/>
              </a:ext>
            </a:extLst>
          </p:cNvPr>
          <p:cNvSpPr/>
          <p:nvPr/>
        </p:nvSpPr>
        <p:spPr>
          <a:xfrm>
            <a:off x="681628" y="6149279"/>
            <a:ext cx="19069613" cy="1259565"/>
          </a:xfrm>
          <a:prstGeom prst="rightArrow">
            <a:avLst/>
          </a:prstGeom>
          <a:solidFill>
            <a:schemeClr val="accent5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34" name="Picture 10" descr="Free vector flat customer support illustration">
            <a:extLst>
              <a:ext uri="{FF2B5EF4-FFF2-40B4-BE49-F238E27FC236}">
                <a16:creationId xmlns:a16="http://schemas.microsoft.com/office/drawing/2014/main" id="{58DD2F4E-50E0-F25B-D142-8DB9C32EC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1008" y="8855370"/>
            <a:ext cx="2522764" cy="2819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vector question mark sign in speech bubble style">
            <a:extLst>
              <a:ext uri="{FF2B5EF4-FFF2-40B4-BE49-F238E27FC236}">
                <a16:creationId xmlns:a16="http://schemas.microsoft.com/office/drawing/2014/main" id="{B1D34ECD-29F3-AFD2-1C73-8AD829704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6430" y="2162870"/>
            <a:ext cx="2001877" cy="2147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hoto courier industry term dangerous goods. cargo requiring special packaging and transportation rules.">
            <a:extLst>
              <a:ext uri="{FF2B5EF4-FFF2-40B4-BE49-F238E27FC236}">
                <a16:creationId xmlns:a16="http://schemas.microsoft.com/office/drawing/2014/main" id="{DF80DF2F-B7E5-E9E0-A1BB-E1A02FE32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2854" y="8870027"/>
            <a:ext cx="2768160" cy="2206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hoto virus warning alert on computer screen detected modish cyber threat">
            <a:extLst>
              <a:ext uri="{FF2B5EF4-FFF2-40B4-BE49-F238E27FC236}">
                <a16:creationId xmlns:a16="http://schemas.microsoft.com/office/drawing/2014/main" id="{1CF5C124-00AF-97BD-E85B-1CC7BDCA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0560" y="2206082"/>
            <a:ext cx="2486893" cy="2167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hoto blood sample for serum igg or immunoglobulin g test">
            <a:extLst>
              <a:ext uri="{FF2B5EF4-FFF2-40B4-BE49-F238E27FC236}">
                <a16:creationId xmlns:a16="http://schemas.microsoft.com/office/drawing/2014/main" id="{5FE38AEC-263C-1C7D-78B7-7A7EBBD47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17636" y="2235193"/>
            <a:ext cx="2788837" cy="210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4FC766-FB26-34BD-93B8-40EC713041F1}"/>
              </a:ext>
            </a:extLst>
          </p:cNvPr>
          <p:cNvSpPr txBox="1"/>
          <p:nvPr/>
        </p:nvSpPr>
        <p:spPr>
          <a:xfrm>
            <a:off x="9102194" y="6552385"/>
            <a:ext cx="4229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E6867F-8D42-A638-452C-F3D5CBA39E88}"/>
              </a:ext>
            </a:extLst>
          </p:cNvPr>
          <p:cNvSpPr txBox="1"/>
          <p:nvPr/>
        </p:nvSpPr>
        <p:spPr>
          <a:xfrm>
            <a:off x="2895347" y="6549139"/>
            <a:ext cx="47353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88710-8467-0F4F-2E0E-F44CEF1E65E7}"/>
              </a:ext>
            </a:extLst>
          </p:cNvPr>
          <p:cNvSpPr txBox="1"/>
          <p:nvPr/>
        </p:nvSpPr>
        <p:spPr>
          <a:xfrm>
            <a:off x="14412612" y="6536223"/>
            <a:ext cx="39329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EFC076D-2301-6BB2-7E09-6F42B319851D}"/>
              </a:ext>
            </a:extLst>
          </p:cNvPr>
          <p:cNvSpPr/>
          <p:nvPr/>
        </p:nvSpPr>
        <p:spPr>
          <a:xfrm>
            <a:off x="955194" y="4600869"/>
            <a:ext cx="3403916" cy="15339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Microbiology Enhancement</a:t>
            </a: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(MET)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DAF09D-1E19-93DC-195E-A092D6A82CB2}"/>
              </a:ext>
            </a:extLst>
          </p:cNvPr>
          <p:cNvSpPr/>
          <p:nvPr/>
        </p:nvSpPr>
        <p:spPr>
          <a:xfrm>
            <a:off x="16021195" y="4611029"/>
            <a:ext cx="2577356" cy="151009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TB Lab EQA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06D9D6-3290-A80C-E989-1CB04D3D71A8}"/>
              </a:ext>
            </a:extLst>
          </p:cNvPr>
          <p:cNvSpPr/>
          <p:nvPr/>
        </p:nvSpPr>
        <p:spPr>
          <a:xfrm>
            <a:off x="9290941" y="7337134"/>
            <a:ext cx="3888420" cy="127938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IATA Shipping Training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A595584-D51E-09A7-F390-32FB2483F975}"/>
              </a:ext>
            </a:extLst>
          </p:cNvPr>
          <p:cNvSpPr/>
          <p:nvPr/>
        </p:nvSpPr>
        <p:spPr>
          <a:xfrm>
            <a:off x="4632759" y="4586434"/>
            <a:ext cx="5211510" cy="15628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Lab-based PH Surveillance</a:t>
            </a: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(CDs &amp; NCDs)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C32C3872-62C1-87D5-7159-B263A072C832}"/>
              </a:ext>
            </a:extLst>
          </p:cNvPr>
          <p:cNvSpPr txBox="1">
            <a:spLocks/>
          </p:cNvSpPr>
          <p:nvPr/>
        </p:nvSpPr>
        <p:spPr>
          <a:xfrm>
            <a:off x="13525105" y="7337134"/>
            <a:ext cx="5366744" cy="123659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Strengthening Lab Management Toward Accreditation (SLMTA)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C109686-B2D9-A539-3B0E-49B2BB5BF14F}"/>
              </a:ext>
            </a:extLst>
          </p:cNvPr>
          <p:cNvSpPr/>
          <p:nvPr/>
        </p:nvSpPr>
        <p:spPr>
          <a:xfrm>
            <a:off x="10204183" y="4611029"/>
            <a:ext cx="5488817" cy="154946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Stepwise Lab Improvement Process Towards Accreditation (SLIPTA)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DEF1ACA-DF4A-EE2F-93AC-77D0A67F23D9}"/>
              </a:ext>
            </a:extLst>
          </p:cNvPr>
          <p:cNvSpPr/>
          <p:nvPr/>
        </p:nvSpPr>
        <p:spPr>
          <a:xfrm>
            <a:off x="20011576" y="4611029"/>
            <a:ext cx="3891587" cy="6100514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Independent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Evaluation Report in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June 2023</a:t>
            </a:r>
          </a:p>
          <a:p>
            <a:pPr algn="ctr"/>
            <a:endParaRPr lang="en-US" sz="3500" b="1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3500" b="1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3500" b="1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report was endorsed by the PIHOA Board in March 2024</a:t>
            </a:r>
          </a:p>
          <a:p>
            <a:pPr algn="ctr"/>
            <a:endParaRPr lang="en-US" sz="3500" b="1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3500" b="1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F045B74-F74A-E23E-8C6B-FEA6DA05E3EC}"/>
              </a:ext>
            </a:extLst>
          </p:cNvPr>
          <p:cNvSpPr/>
          <p:nvPr/>
        </p:nvSpPr>
        <p:spPr>
          <a:xfrm>
            <a:off x="4745228" y="7337135"/>
            <a:ext cx="4229480" cy="127938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PIHOA Lab Revolving Fund (LRF)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90A6FA6-28F6-F3AE-8658-8640D24D2BF7}"/>
              </a:ext>
            </a:extLst>
          </p:cNvPr>
          <p:cNvSpPr/>
          <p:nvPr/>
        </p:nvSpPr>
        <p:spPr>
          <a:xfrm>
            <a:off x="1387003" y="7290101"/>
            <a:ext cx="3097890" cy="133342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PIHOA Shipping Mechanism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97EEE91-1074-6777-746C-69959B883FF6}"/>
              </a:ext>
            </a:extLst>
          </p:cNvPr>
          <p:cNvSpPr/>
          <p:nvPr/>
        </p:nvSpPr>
        <p:spPr>
          <a:xfrm>
            <a:off x="21329189" y="7128672"/>
            <a:ext cx="1106377" cy="13334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99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78AF9-1194-140C-41CB-38D6FB53E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655" y="934370"/>
            <a:ext cx="10811474" cy="1647824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4000" dirty="0">
                <a:solidFill>
                  <a:schemeClr val="accent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TB Lab External Quality Assessment</a:t>
            </a:r>
          </a:p>
          <a:p>
            <a:pPr algn="ctr"/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1752AF-7D9B-5A5D-AAA1-0CF655388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655" y="2921198"/>
            <a:ext cx="10811474" cy="955124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5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assess the pre-analytical, analytical and post-analytical phases of TB lab testing in each USAPI laboratory.</a:t>
            </a:r>
          </a:p>
          <a:p>
            <a:pPr marL="0" indent="0" algn="ctr">
              <a:buNone/>
            </a:pPr>
            <a:endParaRPr lang="en-US" sz="3500" dirty="0">
              <a:solidFill>
                <a:schemeClr val="accent3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500" b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None/>
            </a:pPr>
            <a:r>
              <a:rPr lang="en-US" sz="35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Lab Assessments Completed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5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American Samoa DOH and LBJTMC Labs, Guam, CNMI, Palau, Kosrae - 2022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5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RMI, FSM (Chuuk, Pohnpei, Yap) – 2023</a:t>
            </a:r>
          </a:p>
          <a:p>
            <a:pPr lvl="1" indent="0">
              <a:buNone/>
            </a:pPr>
            <a:endParaRPr lang="en-US" sz="35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None/>
            </a:pPr>
            <a:r>
              <a:rPr lang="en-US" sz="35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TB Lab Refresher Training Completed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5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Majuro Hospital Lab – March 2023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427F62-4CF9-A004-84B2-5330FFAD4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192003" y="934370"/>
            <a:ext cx="11360986" cy="1647824"/>
          </a:xfrm>
          <a:solidFill>
            <a:schemeClr val="accent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4000" dirty="0">
                <a:solidFill>
                  <a:schemeClr val="accent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Pacific Collaborative Services Integrated  Lab Assessments</a:t>
            </a:r>
          </a:p>
          <a:p>
            <a:pPr algn="ctr"/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5AA969-907A-68AC-8053-2B9474CAB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192001" y="2921195"/>
            <a:ext cx="11360988" cy="9551240"/>
          </a:xfrm>
          <a:solidFill>
            <a:schemeClr val="accent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0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en-US" sz="3500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en-US" sz="3500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en-US" sz="3500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en-US" sz="3500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en-US" sz="3500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US" sz="35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assess the lab-based testing, reporting and surveillance of the PCSI priority diseases such as TB and STIs (syphilis, chlamydia, gonorrhea, and viral hepatitis).</a:t>
            </a:r>
          </a:p>
          <a:p>
            <a:pPr marL="0" indent="0">
              <a:buNone/>
            </a:pPr>
            <a:endParaRPr lang="en-US" sz="30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5725" indent="0">
              <a:buNone/>
            </a:pPr>
            <a:endParaRPr lang="en-US" sz="10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42925" lvl="1" indent="0">
              <a:buNone/>
            </a:pPr>
            <a:r>
              <a:rPr lang="en-US" sz="35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Lab Assessments Completed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5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American Samoa, Guam, CNMI, Palau, Kosrae - 2022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5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RMI, FSM (Chuuk, Pohnpei, Yap) – March 2023</a:t>
            </a:r>
          </a:p>
          <a:p>
            <a:pPr marL="542925" lvl="1" indent="0">
              <a:buNone/>
            </a:pPr>
            <a:r>
              <a:rPr lang="en-US" sz="35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PCSI training – April 2024</a:t>
            </a:r>
          </a:p>
          <a:p>
            <a:pPr marL="542925" lvl="1" indent="0">
              <a:buNone/>
            </a:pPr>
            <a:r>
              <a:rPr lang="en-US" sz="35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PCSI lab quarterly reports – yet to begin</a:t>
            </a:r>
          </a:p>
          <a:p>
            <a:pPr marL="542925" lvl="1" indent="0">
              <a:buNone/>
            </a:pPr>
            <a:r>
              <a:rPr lang="en-US" sz="35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PCSI lab quarterly meetings – yet to begin</a:t>
            </a:r>
          </a:p>
          <a:p>
            <a:pPr marL="1057275" lvl="1" indent="-514350">
              <a:buAutoNum type="arabicPeriod"/>
            </a:pPr>
            <a:endParaRPr lang="en-US" sz="35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9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0F274-CFBF-6A89-BBAC-B22136F9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28" y="723842"/>
            <a:ext cx="21031200" cy="10380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Microbiology Enhancement Training (MET)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5C5006B-7A21-E200-C05C-5F776646D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608" y="2108119"/>
            <a:ext cx="2953076" cy="17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90EDB2-326D-7DDE-C883-453A6239F58A}"/>
              </a:ext>
            </a:extLst>
          </p:cNvPr>
          <p:cNvSpPr/>
          <p:nvPr/>
        </p:nvSpPr>
        <p:spPr>
          <a:xfrm>
            <a:off x="566445" y="3931538"/>
            <a:ext cx="4455402" cy="10380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Belau National Hospital Lab Microbiology Staff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E63EEB1-83E4-90FA-CF14-CDA22DF346EE}"/>
              </a:ext>
            </a:extLst>
          </p:cNvPr>
          <p:cNvSpPr/>
          <p:nvPr/>
        </p:nvSpPr>
        <p:spPr>
          <a:xfrm>
            <a:off x="15140914" y="2410741"/>
            <a:ext cx="6498812" cy="60632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FCAC01-CA79-729F-3EA0-F9FE0EF6B952}"/>
              </a:ext>
            </a:extLst>
          </p:cNvPr>
          <p:cNvSpPr/>
          <p:nvPr/>
        </p:nvSpPr>
        <p:spPr>
          <a:xfrm>
            <a:off x="15426985" y="5715178"/>
            <a:ext cx="5926670" cy="13683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MICROBIOLOGY SECTION</a:t>
            </a:r>
          </a:p>
          <a:p>
            <a:pPr algn="ctr"/>
            <a:r>
              <a:rPr lang="en-US" sz="25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American Samoa </a:t>
            </a:r>
          </a:p>
          <a:p>
            <a:pPr algn="ctr"/>
            <a:r>
              <a:rPr lang="en-US" sz="25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LBJTMC Lab</a:t>
            </a:r>
          </a:p>
          <a:p>
            <a:pPr algn="ctr"/>
            <a:endParaRPr lang="en-US" sz="25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B910F2-7393-786C-DEE6-6090ED832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5266" y="3633754"/>
            <a:ext cx="2975532" cy="1728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C73C23A-29B2-8FFD-927F-AD98558767C4}"/>
              </a:ext>
            </a:extLst>
          </p:cNvPr>
          <p:cNvSpPr/>
          <p:nvPr/>
        </p:nvSpPr>
        <p:spPr>
          <a:xfrm>
            <a:off x="4375090" y="2831006"/>
            <a:ext cx="940832" cy="52322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893C93-E2D2-B6E0-7C6F-540C53649C7B}"/>
              </a:ext>
            </a:extLst>
          </p:cNvPr>
          <p:cNvSpPr/>
          <p:nvPr/>
        </p:nvSpPr>
        <p:spPr>
          <a:xfrm>
            <a:off x="5353002" y="2141638"/>
            <a:ext cx="6636296" cy="9071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3-month work/training attachment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ACC22-0D7A-4235-B8A9-F9C99F900255}"/>
              </a:ext>
            </a:extLst>
          </p:cNvPr>
          <p:cNvSpPr/>
          <p:nvPr/>
        </p:nvSpPr>
        <p:spPr>
          <a:xfrm>
            <a:off x="5353002" y="3156971"/>
            <a:ext cx="6605440" cy="9071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PIHOA and Palau ELC funded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7E1FC3-1BBC-E6A2-FD5D-F010E797D2FC}"/>
              </a:ext>
            </a:extLst>
          </p:cNvPr>
          <p:cNvSpPr txBox="1"/>
          <p:nvPr/>
        </p:nvSpPr>
        <p:spPr>
          <a:xfrm>
            <a:off x="16004431" y="961567"/>
            <a:ext cx="4585534" cy="9848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CLIA-Regulated Lab</a:t>
            </a:r>
          </a:p>
          <a:p>
            <a:pPr algn="ctr"/>
            <a:endParaRPr lang="en-US"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A76DEF0-BFEC-E334-777B-25385789C1DF}"/>
              </a:ext>
            </a:extLst>
          </p:cNvPr>
          <p:cNvSpPr/>
          <p:nvPr/>
        </p:nvSpPr>
        <p:spPr>
          <a:xfrm>
            <a:off x="19107323" y="9593160"/>
            <a:ext cx="3682048" cy="218584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daily clinical microbiology workload</a:t>
            </a:r>
          </a:p>
        </p:txBody>
      </p:sp>
      <p:pic>
        <p:nvPicPr>
          <p:cNvPr id="13" name="Picture 2" descr="Free vector bacteria icons set">
            <a:extLst>
              <a:ext uri="{FF2B5EF4-FFF2-40B4-BE49-F238E27FC236}">
                <a16:creationId xmlns:a16="http://schemas.microsoft.com/office/drawing/2014/main" id="{267E80B5-6AA7-18AA-E742-FA8DD5C11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39192" y="2355390"/>
            <a:ext cx="2429272" cy="2265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vector pathogen microorganisms set">
            <a:extLst>
              <a:ext uri="{FF2B5EF4-FFF2-40B4-BE49-F238E27FC236}">
                <a16:creationId xmlns:a16="http://schemas.microsoft.com/office/drawing/2014/main" id="{74891678-790E-C200-BEBD-05C7389B1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47795" y="2404205"/>
            <a:ext cx="2739078" cy="2508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E68D97-6AF1-7144-2C5A-27CF8A7E6D4A}"/>
              </a:ext>
            </a:extLst>
          </p:cNvPr>
          <p:cNvSpPr txBox="1"/>
          <p:nvPr/>
        </p:nvSpPr>
        <p:spPr>
          <a:xfrm>
            <a:off x="13440027" y="4994922"/>
            <a:ext cx="2449626" cy="4770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Parasitology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0F2CCA-77AB-40F7-564A-CA88A26B6C38}"/>
              </a:ext>
            </a:extLst>
          </p:cNvPr>
          <p:cNvSpPr txBox="1"/>
          <p:nvPr/>
        </p:nvSpPr>
        <p:spPr>
          <a:xfrm>
            <a:off x="20826653" y="4731081"/>
            <a:ext cx="2449626" cy="4770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Bacteriology</a:t>
            </a:r>
          </a:p>
        </p:txBody>
      </p:sp>
      <p:pic>
        <p:nvPicPr>
          <p:cNvPr id="1030" name="Picture 6" descr="Photo colonies bacteria gram negative bacilli/ gram negative cocco bacilli .">
            <a:extLst>
              <a:ext uri="{FF2B5EF4-FFF2-40B4-BE49-F238E27FC236}">
                <a16:creationId xmlns:a16="http://schemas.microsoft.com/office/drawing/2014/main" id="{B2CEE095-E716-6FD4-BDF4-617B6A494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69137" y="6169628"/>
            <a:ext cx="2020234" cy="1756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1EE826-F721-73DB-E5A2-2C69B9DDE395}"/>
              </a:ext>
            </a:extLst>
          </p:cNvPr>
          <p:cNvSpPr txBox="1"/>
          <p:nvPr/>
        </p:nvSpPr>
        <p:spPr>
          <a:xfrm>
            <a:off x="12192000" y="6639719"/>
            <a:ext cx="2599610" cy="12464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Automated Bacterial Identification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7AD2DE93-BD8F-83DD-1A8D-10914B3D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9058" y="7026311"/>
            <a:ext cx="3083996" cy="2508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4F888D4-DF24-4B9D-241D-42AB8711ED7A}"/>
              </a:ext>
            </a:extLst>
          </p:cNvPr>
          <p:cNvSpPr txBox="1"/>
          <p:nvPr/>
        </p:nvSpPr>
        <p:spPr>
          <a:xfrm>
            <a:off x="13601841" y="9440549"/>
            <a:ext cx="2599610" cy="163121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Automated Antibiotic Susceptibility Testing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31C778-EE97-2E2E-442B-3F5689649CA1}"/>
              </a:ext>
            </a:extLst>
          </p:cNvPr>
          <p:cNvSpPr txBox="1"/>
          <p:nvPr/>
        </p:nvSpPr>
        <p:spPr>
          <a:xfrm>
            <a:off x="18086645" y="8629886"/>
            <a:ext cx="2627012" cy="4770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Antibiograms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4A556B2-3E26-CEEE-3822-DE64A1E0620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0271" y="7325750"/>
            <a:ext cx="1294354" cy="1212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9888B4B-BFCA-9566-D528-EE8A07161F01}"/>
              </a:ext>
            </a:extLst>
          </p:cNvPr>
          <p:cNvSpPr/>
          <p:nvPr/>
        </p:nvSpPr>
        <p:spPr>
          <a:xfrm>
            <a:off x="1137363" y="6073156"/>
            <a:ext cx="10169548" cy="71386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Enhance competency in diagnostic clinical microbiology testing (pre-analytical, analytical, and post-analytical phases).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 and report clinical and public health lab tests, including antimicrobial susceptibility testing.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reporting and documentation in diagnostic clinical microbiology.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 and interpret antibiograms.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Exposure to work ethics in a moderate complexity CLIA-regulated laboratory.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Exposure to high clinical microbiology testing workload.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 related elements LQMS and biosafety</a:t>
            </a:r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in microbiological and biomedical labs (BMBL).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2281B1-6ED4-5CA1-74C2-099C6923693A}"/>
              </a:ext>
            </a:extLst>
          </p:cNvPr>
          <p:cNvSpPr txBox="1"/>
          <p:nvPr/>
        </p:nvSpPr>
        <p:spPr>
          <a:xfrm>
            <a:off x="3502346" y="5489617"/>
            <a:ext cx="543958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Major MET Objectives</a:t>
            </a:r>
          </a:p>
          <a:p>
            <a:pPr algn="ctr"/>
            <a:endParaRPr lang="en-US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904C15A-A989-8D05-0775-4C1A87C3D8E4}"/>
              </a:ext>
            </a:extLst>
          </p:cNvPr>
          <p:cNvSpPr/>
          <p:nvPr/>
        </p:nvSpPr>
        <p:spPr>
          <a:xfrm>
            <a:off x="12112281" y="2798383"/>
            <a:ext cx="940832" cy="52322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73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28CB-B4B1-2478-263C-146B09909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150909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25000"/>
                  </a:schemeClr>
                </a:solidFill>
              </a:rPr>
              <a:t>PIHOA PACIFIC PUBLIC HEALTH FELLOWSHIP PROGRAM (PPPHFP)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6D5B6B-1296-7F3F-5CE6-7FD0DAC51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0998" y="3798483"/>
            <a:ext cx="10315574" cy="7368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Palau Lab Fellow 2022 - 2024</a:t>
            </a:r>
          </a:p>
        </p:txBody>
      </p:sp>
      <p:pic>
        <p:nvPicPr>
          <p:cNvPr id="11" name="Content Placeholder 10" descr="A person standing in front of a table with posters&#10;&#10;Description automatically generated">
            <a:extLst>
              <a:ext uri="{FF2B5EF4-FFF2-40B4-BE49-F238E27FC236}">
                <a16:creationId xmlns:a16="http://schemas.microsoft.com/office/drawing/2014/main" id="{D30933EC-2619-5ED6-3960-F718EE0E36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09266" y="4814208"/>
            <a:ext cx="6026306" cy="736917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345228-6F7A-3896-6258-1CE1D1DCD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192000" y="3439675"/>
            <a:ext cx="10366376" cy="9110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Pohnpei Lab Fellow 2024 - 2026</a:t>
            </a:r>
          </a:p>
        </p:txBody>
      </p:sp>
      <p:pic>
        <p:nvPicPr>
          <p:cNvPr id="14" name="Content Placeholder 13" descr="A person standing next to a table with posters&#10;&#10;Description automatically generated">
            <a:extLst>
              <a:ext uri="{FF2B5EF4-FFF2-40B4-BE49-F238E27FC236}">
                <a16:creationId xmlns:a16="http://schemas.microsoft.com/office/drawing/2014/main" id="{BB289421-9F28-294C-3E5D-320657D231B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3641354" y="4623270"/>
            <a:ext cx="6026306" cy="775104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E5E39D-5C3A-E696-D10C-80B988517D3C}"/>
              </a:ext>
            </a:extLst>
          </p:cNvPr>
          <p:cNvSpPr txBox="1"/>
          <p:nvPr/>
        </p:nvSpPr>
        <p:spPr>
          <a:xfrm>
            <a:off x="1922106" y="2239347"/>
            <a:ext cx="18120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2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2- year program - Cohort 5 begins in August 2024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2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Purpose: Promotes public health to medical lab technologists  </a:t>
            </a:r>
          </a:p>
        </p:txBody>
      </p:sp>
    </p:spTree>
    <p:extLst>
      <p:ext uri="{BB962C8B-B14F-4D97-AF65-F5344CB8AC3E}">
        <p14:creationId xmlns:p14="http://schemas.microsoft.com/office/powerpoint/2010/main" val="144822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CCF1-2182-EA8B-7B8C-8CCE12547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</p:spPr>
        <p:txBody>
          <a:bodyPr wrap="square" anchor="ctr">
            <a:normAutofit/>
          </a:bodyPr>
          <a:lstStyle/>
          <a:p>
            <a:r>
              <a:rPr lang="en-US" sz="4800" dirty="0">
                <a:solidFill>
                  <a:schemeClr val="accent2">
                    <a:lumMod val="25000"/>
                  </a:schemeClr>
                </a:solidFill>
                <a:effectLst/>
              </a:rPr>
              <a:t>Strengthening Health Interventions in the Pacific (SHIP) Program </a:t>
            </a:r>
            <a:endParaRPr lang="en-US" sz="4800" dirty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12" name="Picture 11" descr="Yellow paper ship leading among white ships">
            <a:extLst>
              <a:ext uri="{FF2B5EF4-FFF2-40B4-BE49-F238E27FC236}">
                <a16:creationId xmlns:a16="http://schemas.microsoft.com/office/drawing/2014/main" id="{565C0847-FDCF-C38B-77E6-AE27EB90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14" r="-1" b="-1"/>
          <a:stretch/>
        </p:blipFill>
        <p:spPr>
          <a:xfrm>
            <a:off x="1676400" y="3651250"/>
            <a:ext cx="10363200" cy="8702676"/>
          </a:xfrm>
          <a:prstGeom prst="rect">
            <a:avLst/>
          </a:prstGeom>
          <a:noFill/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97DC6B-3C07-4832-BB20-C5B7865F8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39600" y="3651250"/>
            <a:ext cx="11268269" cy="87026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800" dirty="0"/>
              <a:t>Lab staff are encouraged to participate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800" dirty="0"/>
              <a:t>Current students: Yap x2 lab staff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800" dirty="0"/>
              <a:t>More information: SHIP Program Manager – Friday 04/19/24</a:t>
            </a:r>
          </a:p>
        </p:txBody>
      </p:sp>
    </p:spTree>
    <p:extLst>
      <p:ext uri="{BB962C8B-B14F-4D97-AF65-F5344CB8AC3E}">
        <p14:creationId xmlns:p14="http://schemas.microsoft.com/office/powerpoint/2010/main" val="3455262954"/>
      </p:ext>
    </p:extLst>
  </p:cSld>
  <p:clrMapOvr>
    <a:masterClrMapping/>
  </p:clrMapOvr>
</p:sld>
</file>

<file path=ppt/theme/theme1.xml><?xml version="1.0" encoding="utf-8"?>
<a:theme xmlns:a="http://schemas.openxmlformats.org/drawingml/2006/main" name="PIHOA_1">
  <a:themeElements>
    <a:clrScheme name="PIHOA colors">
      <a:dk1>
        <a:srgbClr val="272629"/>
      </a:dk1>
      <a:lt1>
        <a:srgbClr val="FAF9FB"/>
      </a:lt1>
      <a:dk2>
        <a:srgbClr val="17123F"/>
      </a:dk2>
      <a:lt2>
        <a:srgbClr val="F3F6F8"/>
      </a:lt2>
      <a:accent1>
        <a:srgbClr val="D37D56"/>
      </a:accent1>
      <a:accent2>
        <a:srgbClr val="F9E3B0"/>
      </a:accent2>
      <a:accent3>
        <a:srgbClr val="ABC4E5"/>
      </a:accent3>
      <a:accent4>
        <a:srgbClr val="578AC7"/>
      </a:accent4>
      <a:accent5>
        <a:srgbClr val="F6C961"/>
      </a:accent5>
      <a:accent6>
        <a:srgbClr val="3B4345"/>
      </a:accent6>
      <a:hlink>
        <a:srgbClr val="578AC7"/>
      </a:hlink>
      <a:folHlink>
        <a:srgbClr val="D37D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4C980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1058</Words>
  <Application>Microsoft Office PowerPoint</Application>
  <PresentationFormat>Custom</PresentationFormat>
  <Paragraphs>237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Open Sans</vt:lpstr>
      <vt:lpstr>Montserrat</vt:lpstr>
      <vt:lpstr>Abadi</vt:lpstr>
      <vt:lpstr>Wingdings</vt:lpstr>
      <vt:lpstr>Courier New</vt:lpstr>
      <vt:lpstr>PIHOA_1</vt:lpstr>
      <vt:lpstr>PowerPoint Presentation</vt:lpstr>
      <vt:lpstr>PowerPoint Presentation</vt:lpstr>
      <vt:lpstr>PowerPoint Presentation</vt:lpstr>
      <vt:lpstr>Current PIHOA Regional Lab Operations</vt:lpstr>
      <vt:lpstr>Progress Highlights 2005 – 2022: Independent Evaluation Report </vt:lpstr>
      <vt:lpstr>PowerPoint Presentation</vt:lpstr>
      <vt:lpstr>Microbiology Enhancement Training (MET)</vt:lpstr>
      <vt:lpstr>PIHOA PACIFIC PUBLIC HEALTH FELLOWSHIP PROGRAM (PPPHFP)</vt:lpstr>
      <vt:lpstr>Strengthening Health Interventions in the Pacific (SHIP) Program </vt:lpstr>
      <vt:lpstr>Strengthening Lab Management Toward Accreditation (SLMTA)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Commenced and Planned Future PIHOA Regional Lab Strengthening Activities </vt:lpstr>
      <vt:lpstr>Lab-Based AMR Surveillance Training (pending funding approval)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</dc:creator>
  <cp:lastModifiedBy>Vasiti Uluiviti</cp:lastModifiedBy>
  <cp:revision>37</cp:revision>
  <dcterms:modified xsi:type="dcterms:W3CDTF">2024-04-13T14:30:39Z</dcterms:modified>
</cp:coreProperties>
</file>