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5" r:id="rId6"/>
    <p:sldId id="264" r:id="rId7"/>
    <p:sldId id="268" r:id="rId8"/>
    <p:sldId id="263" r:id="rId9"/>
    <p:sldId id="259" r:id="rId10"/>
    <p:sldId id="26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81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9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7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01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86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1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9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18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11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67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EE0D-4C26-4BEE-9765-130706CA89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5B221DA-E037-404F-94ED-01900B4C9CA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6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FSM LABORATORY INITIATIVE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2117" y="3690595"/>
            <a:ext cx="2944536" cy="97762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Margaret </a:t>
            </a:r>
            <a:r>
              <a:rPr lang="en-US" dirty="0" err="1"/>
              <a:t>Baekalia</a:t>
            </a:r>
            <a:r>
              <a:rPr lang="en-US" dirty="0"/>
              <a:t>-Santos</a:t>
            </a:r>
          </a:p>
          <a:p>
            <a:r>
              <a:rPr lang="en-US" dirty="0"/>
              <a:t>FSM ELC Program Manager (Acting)</a:t>
            </a:r>
          </a:p>
          <a:p>
            <a:r>
              <a:rPr lang="en-US" dirty="0"/>
              <a:t>FSM Dept. of Health &amp; Social Affairs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F4E4B4-9ACE-557B-F188-BA2CF15F0C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058" y="246867"/>
            <a:ext cx="1318069" cy="111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94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“Implement &amp; Strengthen Laboratory Quality Management System”</a:t>
            </a:r>
          </a:p>
        </p:txBody>
      </p:sp>
    </p:spTree>
    <p:extLst>
      <p:ext uri="{BB962C8B-B14F-4D97-AF65-F5344CB8AC3E}">
        <p14:creationId xmlns:p14="http://schemas.microsoft.com/office/powerpoint/2010/main" val="180051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50178" y="2609526"/>
            <a:ext cx="3856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8820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541" y="1853754"/>
            <a:ext cx="4412610" cy="3476217"/>
          </a:xfrm>
        </p:spPr>
        <p:txBody>
          <a:bodyPr>
            <a:normAutofit/>
          </a:bodyPr>
          <a:lstStyle/>
          <a:p>
            <a:r>
              <a:rPr lang="en-US" sz="2400" dirty="0"/>
              <a:t>Background</a:t>
            </a:r>
          </a:p>
          <a:p>
            <a:r>
              <a:rPr lang="en-US" sz="2400" dirty="0"/>
              <a:t>Laboratory Initiatives</a:t>
            </a:r>
          </a:p>
          <a:p>
            <a:r>
              <a:rPr lang="en-US" sz="2400" dirty="0"/>
              <a:t>LQMS</a:t>
            </a:r>
          </a:p>
          <a:p>
            <a:r>
              <a:rPr lang="en-US" sz="2400" dirty="0"/>
              <a:t>Laboratory Biosafety</a:t>
            </a:r>
          </a:p>
          <a:p>
            <a:r>
              <a:rPr lang="en-US" sz="2400" dirty="0"/>
              <a:t>Challenges</a:t>
            </a:r>
          </a:p>
          <a:p>
            <a:r>
              <a:rPr lang="en-US" sz="2400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60512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5" y="839279"/>
            <a:ext cx="5511567" cy="3615276"/>
          </a:xfrm>
          <a:prstGeom prst="rect">
            <a:avLst/>
          </a:prstGeom>
        </p:spPr>
      </p:pic>
      <p:sp>
        <p:nvSpPr>
          <p:cNvPr id="16" name="Round Diagonal Corner Rectangle 15"/>
          <p:cNvSpPr/>
          <p:nvPr/>
        </p:nvSpPr>
        <p:spPr>
          <a:xfrm>
            <a:off x="8545704" y="1015446"/>
            <a:ext cx="2835479" cy="914400"/>
          </a:xfrm>
          <a:prstGeom prst="round2Diag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FSM Path.Lab-2</a:t>
            </a:r>
          </a:p>
          <a:p>
            <a:r>
              <a:rPr lang="en-US" dirty="0"/>
              <a:t>FSM Food Laboratory-2</a:t>
            </a:r>
          </a:p>
        </p:txBody>
      </p:sp>
      <p:sp>
        <p:nvSpPr>
          <p:cNvPr id="17" name="Round Diagonal Corner Rectangle 16"/>
          <p:cNvSpPr/>
          <p:nvPr/>
        </p:nvSpPr>
        <p:spPr>
          <a:xfrm>
            <a:off x="8050754" y="2188334"/>
            <a:ext cx="3825381" cy="1333849"/>
          </a:xfrm>
          <a:prstGeom prst="round2DiagRect">
            <a:avLst/>
          </a:prstGeom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Pohnpei</a:t>
            </a:r>
            <a:r>
              <a:rPr lang="en-US" dirty="0"/>
              <a:t> State Hospital laboratory -10</a:t>
            </a:r>
          </a:p>
          <a:p>
            <a:pPr algn="ctr"/>
            <a:r>
              <a:rPr lang="en-US" dirty="0" err="1"/>
              <a:t>Chuuk</a:t>
            </a:r>
            <a:r>
              <a:rPr lang="en-US" dirty="0"/>
              <a:t> State Hospital laboratory-11</a:t>
            </a:r>
          </a:p>
          <a:p>
            <a:pPr algn="ctr"/>
            <a:r>
              <a:rPr lang="en-US" dirty="0"/>
              <a:t>Yap State Hospital laboratory -16</a:t>
            </a:r>
          </a:p>
          <a:p>
            <a:pPr algn="ctr"/>
            <a:r>
              <a:rPr lang="en-US" dirty="0" err="1"/>
              <a:t>Kosrae</a:t>
            </a:r>
            <a:r>
              <a:rPr lang="en-US" dirty="0"/>
              <a:t> State Hospital Laboratory-6</a:t>
            </a:r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94890" y="3817908"/>
            <a:ext cx="3781245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MedLab</a:t>
            </a:r>
            <a:r>
              <a:rPr lang="en-US" b="1" dirty="0"/>
              <a:t> Workforce Qualification</a:t>
            </a:r>
          </a:p>
          <a:p>
            <a:r>
              <a:rPr lang="en-US" dirty="0"/>
              <a:t>         Yap: 9 PPTC </a:t>
            </a:r>
            <a:r>
              <a:rPr lang="en-US" dirty="0" err="1"/>
              <a:t>DipMLS</a:t>
            </a:r>
            <a:r>
              <a:rPr lang="en-US" dirty="0"/>
              <a:t> </a:t>
            </a:r>
          </a:p>
          <a:p>
            <a:r>
              <a:rPr lang="en-US" dirty="0"/>
              <a:t>         </a:t>
            </a:r>
            <a:r>
              <a:rPr lang="en-US" dirty="0" err="1"/>
              <a:t>Pohnpei</a:t>
            </a:r>
            <a:r>
              <a:rPr lang="en-US" dirty="0"/>
              <a:t>: 5 PPTC </a:t>
            </a:r>
            <a:r>
              <a:rPr lang="en-US" dirty="0" err="1"/>
              <a:t>DipMLS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dirty="0" err="1"/>
              <a:t>Chuuk</a:t>
            </a:r>
            <a:r>
              <a:rPr lang="en-US" dirty="0"/>
              <a:t>: 2 Bachelors</a:t>
            </a:r>
          </a:p>
          <a:p>
            <a:r>
              <a:rPr lang="en-US" dirty="0"/>
              <a:t>         </a:t>
            </a:r>
            <a:r>
              <a:rPr lang="en-US" dirty="0" err="1"/>
              <a:t>Kosrae</a:t>
            </a:r>
            <a:r>
              <a:rPr lang="en-US" dirty="0"/>
              <a:t>: 3 Bachelors</a:t>
            </a:r>
          </a:p>
          <a:p>
            <a:endParaRPr lang="en-US" dirty="0"/>
          </a:p>
        </p:txBody>
      </p:sp>
      <p:sp>
        <p:nvSpPr>
          <p:cNvPr id="19" name="Round Diagonal Corner Rectangle 18"/>
          <p:cNvSpPr/>
          <p:nvPr/>
        </p:nvSpPr>
        <p:spPr>
          <a:xfrm>
            <a:off x="402279" y="1015446"/>
            <a:ext cx="2432807" cy="830428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FSM total pop: 114,164 (2022)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3070" y="2662270"/>
            <a:ext cx="2571226" cy="1719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Population distribution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Chuuk</a:t>
            </a:r>
            <a:r>
              <a:rPr lang="en-US" dirty="0">
                <a:solidFill>
                  <a:schemeClr val="tx1"/>
                </a:solidFill>
              </a:rPr>
              <a:t>: 49595 (47.3%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Pohnpei</a:t>
            </a:r>
            <a:r>
              <a:rPr lang="en-US" dirty="0">
                <a:solidFill>
                  <a:schemeClr val="tx1"/>
                </a:solidFill>
              </a:rPr>
              <a:t>: 36,896 (35.2%)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Yap: 11,597 (12%)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Kosrae</a:t>
            </a:r>
            <a:r>
              <a:rPr lang="en-US" dirty="0">
                <a:solidFill>
                  <a:schemeClr val="tx1"/>
                </a:solidFill>
              </a:rPr>
              <a:t>: 6,744 (6.4%)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4044" y="192947"/>
            <a:ext cx="3791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BACKGROUND</a:t>
            </a:r>
          </a:p>
        </p:txBody>
      </p:sp>
      <p:sp>
        <p:nvSpPr>
          <p:cNvPr id="3" name="Rectangle 2"/>
          <p:cNvSpPr/>
          <p:nvPr/>
        </p:nvSpPr>
        <p:spPr>
          <a:xfrm>
            <a:off x="3405930" y="4531085"/>
            <a:ext cx="3758269" cy="133282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Private labs in </a:t>
            </a:r>
            <a:r>
              <a:rPr lang="en-US" dirty="0" err="1"/>
              <a:t>Pohnpei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Medpharm</a:t>
            </a:r>
            <a:r>
              <a:rPr lang="en-US" dirty="0"/>
              <a:t> clinic </a:t>
            </a:r>
          </a:p>
          <a:p>
            <a:pPr marL="285750" indent="-285750">
              <a:buFontTx/>
              <a:buChar char="-"/>
            </a:pPr>
            <a:r>
              <a:rPr lang="en-US" dirty="0"/>
              <a:t>Genesis Hospital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Pohnpei</a:t>
            </a:r>
            <a:r>
              <a:rPr lang="en-US" dirty="0"/>
              <a:t> Family Health Clinic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Berysin</a:t>
            </a:r>
            <a:r>
              <a:rPr lang="en-US" dirty="0"/>
              <a:t> Community Health Center</a:t>
            </a:r>
          </a:p>
        </p:txBody>
      </p:sp>
    </p:spTree>
    <p:extLst>
      <p:ext uri="{BB962C8B-B14F-4D97-AF65-F5344CB8AC3E}">
        <p14:creationId xmlns:p14="http://schemas.microsoft.com/office/powerpoint/2010/main" val="265089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FSM- Laboratory Initiatives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3516" y="1954635"/>
            <a:ext cx="9689284" cy="3473042"/>
          </a:xfrm>
        </p:spPr>
        <p:txBody>
          <a:bodyPr>
            <a:normAutofit/>
          </a:bodyPr>
          <a:lstStyle/>
          <a:p>
            <a:r>
              <a:rPr lang="en-US" sz="2400" dirty="0"/>
              <a:t>Human Resources:  Min. requirement &amp; registration license to practice</a:t>
            </a:r>
          </a:p>
          <a:p>
            <a:r>
              <a:rPr lang="en-US" sz="2400" dirty="0"/>
              <a:t>BSO, LQMS personnel &amp; Trainer at each lab</a:t>
            </a:r>
          </a:p>
          <a:p>
            <a:r>
              <a:rPr lang="en-US" sz="2400" dirty="0"/>
              <a:t>Laboratory Information System (LIMS)-HCLAB interfaced with HIS</a:t>
            </a:r>
          </a:p>
          <a:p>
            <a:r>
              <a:rPr lang="en-US" sz="2400" dirty="0"/>
              <a:t>Equipment &amp; Testing supplies</a:t>
            </a:r>
          </a:p>
          <a:p>
            <a:r>
              <a:rPr lang="en-US" sz="2400" dirty="0"/>
              <a:t>Training ( in-person, online)</a:t>
            </a:r>
          </a:p>
        </p:txBody>
      </p:sp>
    </p:spTree>
    <p:extLst>
      <p:ext uri="{BB962C8B-B14F-4D97-AF65-F5344CB8AC3E}">
        <p14:creationId xmlns:p14="http://schemas.microsoft.com/office/powerpoint/2010/main" val="357695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FSM Lab initiatives-LQMS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 LQMS managers hired by National Govt. (PSH &amp; </a:t>
            </a:r>
            <a:r>
              <a:rPr lang="en-US" sz="2400" dirty="0" err="1"/>
              <a:t>Path.Lab</a:t>
            </a:r>
            <a:r>
              <a:rPr lang="en-US" sz="2400" dirty="0"/>
              <a:t>)</a:t>
            </a:r>
          </a:p>
          <a:p>
            <a:r>
              <a:rPr lang="en-US" sz="2400" dirty="0"/>
              <a:t>Baseline assessments done for </a:t>
            </a:r>
            <a:r>
              <a:rPr lang="en-US" sz="2400" dirty="0" err="1"/>
              <a:t>Pohnpei</a:t>
            </a:r>
            <a:r>
              <a:rPr lang="en-US" sz="2400" dirty="0"/>
              <a:t> and </a:t>
            </a:r>
            <a:r>
              <a:rPr lang="en-US" sz="2400" dirty="0" err="1"/>
              <a:t>Chuuk</a:t>
            </a:r>
            <a:r>
              <a:rPr lang="en-US" sz="2400" dirty="0"/>
              <a:t> State Hospital labs</a:t>
            </a:r>
          </a:p>
          <a:p>
            <a:r>
              <a:rPr lang="en-US" sz="2400" dirty="0"/>
              <a:t>Path. Lab: </a:t>
            </a:r>
            <a:r>
              <a:rPr lang="en-US" sz="2400" dirty="0" err="1"/>
              <a:t>Telepathology</a:t>
            </a:r>
            <a:r>
              <a:rPr lang="en-US" sz="2400" dirty="0"/>
              <a:t>, Proficiency Testing</a:t>
            </a:r>
          </a:p>
          <a:p>
            <a:r>
              <a:rPr lang="en-US" sz="2400" dirty="0"/>
              <a:t>National Food Laboratory: First ISO 17025 baseline assessment in 2018 by </a:t>
            </a:r>
            <a:r>
              <a:rPr lang="en-US" sz="2400" dirty="0" err="1"/>
              <a:t>Cawthrone</a:t>
            </a:r>
            <a:r>
              <a:rPr lang="en-US" sz="2400" dirty="0"/>
              <a:t> Institute, NZ. Pharmaceutical testing of substandard medicines.</a:t>
            </a:r>
          </a:p>
        </p:txBody>
      </p:sp>
    </p:spTree>
    <p:extLst>
      <p:ext uri="{BB962C8B-B14F-4D97-AF65-F5344CB8AC3E}">
        <p14:creationId xmlns:p14="http://schemas.microsoft.com/office/powerpoint/2010/main" val="311443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64312" y="1004419"/>
            <a:ext cx="5433046" cy="3776130"/>
          </a:xfrm>
          <a:custGeom>
            <a:avLst/>
            <a:gdLst/>
            <a:ahLst/>
            <a:cxnLst/>
            <a:rect l="l" t="t" r="r" b="b"/>
            <a:pathLst>
              <a:path w="8467301" h="6149097">
                <a:moveTo>
                  <a:pt x="0" y="0"/>
                </a:moveTo>
                <a:lnTo>
                  <a:pt x="8467301" y="0"/>
                </a:lnTo>
                <a:lnTo>
                  <a:pt x="8467301" y="6149097"/>
                </a:lnTo>
                <a:lnTo>
                  <a:pt x="0" y="614909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rcRect/>
            <a:stretch>
              <a:fillRect l="-3901" t="-24708" r="3" b="-61410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6569236" y="1004419"/>
            <a:ext cx="5207910" cy="3776130"/>
          </a:xfrm>
          <a:custGeom>
            <a:avLst/>
            <a:gdLst/>
            <a:ahLst/>
            <a:cxnLst/>
            <a:rect l="l" t="t" r="r" b="b"/>
            <a:pathLst>
              <a:path w="7811865" h="6255657">
                <a:moveTo>
                  <a:pt x="0" y="0"/>
                </a:moveTo>
                <a:lnTo>
                  <a:pt x="7811865" y="0"/>
                </a:lnTo>
                <a:lnTo>
                  <a:pt x="7811865" y="6255657"/>
                </a:lnTo>
                <a:lnTo>
                  <a:pt x="0" y="625565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rcRect/>
            <a:stretch>
              <a:fillRect l="-4501" t="-27726" b="-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982666" y="4863489"/>
            <a:ext cx="4209783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73"/>
              </a:lnSpc>
            </a:pPr>
            <a:r>
              <a:rPr lang="en-US" sz="2133" dirty="0">
                <a:solidFill>
                  <a:srgbClr val="000000"/>
                </a:solidFill>
                <a:latin typeface="Canva Sans"/>
              </a:rPr>
              <a:t>CHUUK STATE HOSPITAL LABORATORY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19107" y="4914786"/>
            <a:ext cx="5378251" cy="718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133" dirty="0">
                <a:solidFill>
                  <a:srgbClr val="000000"/>
                </a:solidFill>
                <a:latin typeface="Canva Sans"/>
              </a:rPr>
              <a:t>POHNPEI STATE HOSPITAL LABORATORY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149871" y="6025865"/>
            <a:ext cx="6418924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1600" spc="287" dirty="0">
                <a:solidFill>
                  <a:srgbClr val="000000"/>
                </a:solidFill>
                <a:latin typeface="Abril Fatface"/>
              </a:rPr>
              <a:t>UNOFFICIAL SCORES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1923" y="285407"/>
            <a:ext cx="6535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Baseline Assessment Scores 2024</a:t>
            </a:r>
          </a:p>
        </p:txBody>
      </p:sp>
    </p:spTree>
    <p:extLst>
      <p:ext uri="{BB962C8B-B14F-4D97-AF65-F5344CB8AC3E}">
        <p14:creationId xmlns:p14="http://schemas.microsoft.com/office/powerpoint/2010/main" val="227416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55310" y="484020"/>
            <a:ext cx="4213649" cy="7842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73"/>
              </a:lnSpc>
            </a:pPr>
            <a:r>
              <a:rPr lang="en-US" sz="2266" u="sng" dirty="0">
                <a:solidFill>
                  <a:srgbClr val="FF3131"/>
                </a:solidFill>
                <a:latin typeface="Canva Sans Bold"/>
              </a:rPr>
              <a:t>3. ORGANIZATION AND PERSONNEL</a:t>
            </a:r>
          </a:p>
        </p:txBody>
      </p:sp>
      <p:sp>
        <p:nvSpPr>
          <p:cNvPr id="3" name="TextBox 9"/>
          <p:cNvSpPr txBox="1"/>
          <p:nvPr/>
        </p:nvSpPr>
        <p:spPr>
          <a:xfrm>
            <a:off x="355310" y="3134651"/>
            <a:ext cx="2987241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71"/>
              </a:lnSpc>
            </a:pPr>
            <a:r>
              <a:rPr lang="en-US" sz="2194" u="sng" dirty="0">
                <a:solidFill>
                  <a:srgbClr val="FF3131"/>
                </a:solidFill>
                <a:latin typeface="Canva Sans Bold"/>
              </a:rPr>
              <a:t>5. EQUIPMENT</a:t>
            </a:r>
          </a:p>
        </p:txBody>
      </p:sp>
      <p:sp>
        <p:nvSpPr>
          <p:cNvPr id="4" name="TextBox 15"/>
          <p:cNvSpPr txBox="1"/>
          <p:nvPr/>
        </p:nvSpPr>
        <p:spPr>
          <a:xfrm>
            <a:off x="6754196" y="484020"/>
            <a:ext cx="5138439" cy="4103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73"/>
              </a:lnSpc>
            </a:pPr>
            <a:r>
              <a:rPr lang="en-US" sz="2266" u="sng" dirty="0">
                <a:solidFill>
                  <a:srgbClr val="FF3131"/>
                </a:solidFill>
                <a:latin typeface="Canva Sans Bold"/>
              </a:rPr>
              <a:t>9. INFORMATION MANAGEMENT</a:t>
            </a:r>
          </a:p>
        </p:txBody>
      </p:sp>
      <p:sp>
        <p:nvSpPr>
          <p:cNvPr id="5" name="TextBox 18"/>
          <p:cNvSpPr txBox="1"/>
          <p:nvPr/>
        </p:nvSpPr>
        <p:spPr>
          <a:xfrm>
            <a:off x="7027056" y="3147475"/>
            <a:ext cx="4711149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15"/>
              </a:lnSpc>
            </a:pPr>
            <a:r>
              <a:rPr lang="en-US" sz="2153" u="sng" dirty="0">
                <a:solidFill>
                  <a:srgbClr val="FF3131"/>
                </a:solidFill>
                <a:latin typeface="Canva Sans Bold"/>
              </a:rPr>
              <a:t>12. FACILITIES AND BIOSAFETY 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482540" y="2352464"/>
            <a:ext cx="2900552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03035" lvl="1" indent="-201517">
              <a:lnSpc>
                <a:spcPts val="2613"/>
              </a:lnSpc>
              <a:buFont typeface="Arial"/>
              <a:buChar char="•"/>
            </a:pPr>
            <a:endParaRPr lang="en-US" sz="1867" dirty="0">
              <a:solidFill>
                <a:srgbClr val="000000"/>
              </a:solidFill>
              <a:latin typeface="Canva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540" y="3674260"/>
            <a:ext cx="50713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Replace obsolete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Back up analyzers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Renewal of equipment service/</a:t>
            </a:r>
          </a:p>
          <a:p>
            <a:r>
              <a:rPr lang="en-US" sz="2800" dirty="0"/>
              <a:t>      maintenance contract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2540" y="1589116"/>
            <a:ext cx="505734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Strengthen workforce capacity </a:t>
            </a:r>
          </a:p>
          <a:p>
            <a:r>
              <a:rPr lang="en-US" sz="2800" dirty="0"/>
              <a:t>     &amp; Capability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96295" y="3674260"/>
            <a:ext cx="42542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Biosafety Officers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Biosafety manuals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Biosafety 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Renovation of lab spaces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13589" y="1565069"/>
            <a:ext cx="29949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LIMS utilization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Documentation </a:t>
            </a:r>
          </a:p>
        </p:txBody>
      </p:sp>
    </p:spTree>
    <p:extLst>
      <p:ext uri="{BB962C8B-B14F-4D97-AF65-F5344CB8AC3E}">
        <p14:creationId xmlns:p14="http://schemas.microsoft.com/office/powerpoint/2010/main" val="8873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FSM Lab Initiative- Biosafety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75562" cy="3450613"/>
          </a:xfrm>
        </p:spPr>
        <p:txBody>
          <a:bodyPr>
            <a:normAutofit/>
          </a:bodyPr>
          <a:lstStyle/>
          <a:p>
            <a:r>
              <a:rPr lang="en-US" sz="3600" dirty="0"/>
              <a:t>Each lab designates a Lab. Biosafety Officer</a:t>
            </a:r>
          </a:p>
          <a:p>
            <a:r>
              <a:rPr lang="en-US" sz="3600" dirty="0"/>
              <a:t>Each lab has own Biosafety Manual</a:t>
            </a:r>
          </a:p>
          <a:p>
            <a:r>
              <a:rPr lang="en-US" sz="3600" dirty="0"/>
              <a:t>Training provided to new lab hires (govt. &amp; private)</a:t>
            </a:r>
          </a:p>
          <a:p>
            <a:r>
              <a:rPr lang="en-US" sz="3600" dirty="0"/>
              <a:t>Refresher training</a:t>
            </a:r>
          </a:p>
        </p:txBody>
      </p:sp>
    </p:spTree>
    <p:extLst>
      <p:ext uri="{BB962C8B-B14F-4D97-AF65-F5344CB8AC3E}">
        <p14:creationId xmlns:p14="http://schemas.microsoft.com/office/powerpoint/2010/main" val="1964105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4360" y="2015732"/>
            <a:ext cx="8890494" cy="345061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High turnover of lab staff</a:t>
            </a:r>
          </a:p>
          <a:p>
            <a:r>
              <a:rPr lang="en-US" sz="3600" dirty="0"/>
              <a:t>Non-competent lab staff</a:t>
            </a:r>
          </a:p>
          <a:p>
            <a:r>
              <a:rPr lang="en-US" sz="3600" dirty="0"/>
              <a:t>Designated roles not performed</a:t>
            </a:r>
          </a:p>
          <a:p>
            <a:r>
              <a:rPr lang="en-US" sz="3600" dirty="0"/>
              <a:t>Lab documents not reviewed and updated</a:t>
            </a:r>
          </a:p>
          <a:p>
            <a:r>
              <a:rPr lang="en-US" sz="3600" dirty="0"/>
              <a:t>Infrastructure not supporting LIMS</a:t>
            </a:r>
          </a:p>
          <a:p>
            <a:r>
              <a:rPr lang="en-US" sz="3600" dirty="0"/>
              <a:t>Not accepting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210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501</TotalTime>
  <Words>374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Abril Fatface</vt:lpstr>
      <vt:lpstr>Arial</vt:lpstr>
      <vt:lpstr>Canva Sans</vt:lpstr>
      <vt:lpstr>Canva Sans Bold</vt:lpstr>
      <vt:lpstr>Gill Sans MT</vt:lpstr>
      <vt:lpstr>Gallery</vt:lpstr>
      <vt:lpstr>FSM LABORATORY INITIATIVE </vt:lpstr>
      <vt:lpstr>Overview of the presentation</vt:lpstr>
      <vt:lpstr>PowerPoint Presentation</vt:lpstr>
      <vt:lpstr>FSM- Laboratory Initiatives</vt:lpstr>
      <vt:lpstr>FSM Lab initiatives-LQMS </vt:lpstr>
      <vt:lpstr>PowerPoint Presentation</vt:lpstr>
      <vt:lpstr>PowerPoint Presentation</vt:lpstr>
      <vt:lpstr>FSM Lab Initiative- Biosafety </vt:lpstr>
      <vt:lpstr>Challenges </vt:lpstr>
      <vt:lpstr>Way Forward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Vasiti Uluiviti</cp:lastModifiedBy>
  <cp:revision>30</cp:revision>
  <dcterms:created xsi:type="dcterms:W3CDTF">2024-04-14T04:22:06Z</dcterms:created>
  <dcterms:modified xsi:type="dcterms:W3CDTF">2024-04-17T05:39:31Z</dcterms:modified>
</cp:coreProperties>
</file>