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2"/>
  </p:notesMasterIdLst>
  <p:sldIdLst>
    <p:sldId id="655" r:id="rId2"/>
    <p:sldId id="654" r:id="rId3"/>
    <p:sldId id="288" r:id="rId4"/>
    <p:sldId id="257" r:id="rId5"/>
    <p:sldId id="656" r:id="rId6"/>
    <p:sldId id="593" r:id="rId7"/>
    <p:sldId id="595" r:id="rId8"/>
    <p:sldId id="599" r:id="rId9"/>
    <p:sldId id="597" r:id="rId10"/>
    <p:sldId id="598" r:id="rId11"/>
    <p:sldId id="262" r:id="rId12"/>
    <p:sldId id="306" r:id="rId13"/>
    <p:sldId id="651" r:id="rId14"/>
    <p:sldId id="653" r:id="rId15"/>
    <p:sldId id="276" r:id="rId16"/>
    <p:sldId id="277" r:id="rId17"/>
    <p:sldId id="279" r:id="rId18"/>
    <p:sldId id="311" r:id="rId19"/>
    <p:sldId id="265" r:id="rId20"/>
    <p:sldId id="295" r:id="rId21"/>
  </p:sldIdLst>
  <p:sldSz cx="12192000" cy="6858000"/>
  <p:notesSz cx="7172325"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0E4"/>
    <a:srgbClr val="84D6E7"/>
    <a:srgbClr val="CCD5EA"/>
    <a:srgbClr val="E7EBF5"/>
    <a:srgbClr val="87C0E6"/>
    <a:srgbClr val="BBD6F0"/>
    <a:srgbClr val="ABE3E9"/>
    <a:srgbClr val="FFC000"/>
    <a:srgbClr val="404040"/>
    <a:srgbClr val="ECF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85" autoAdjust="0"/>
    <p:restoredTop sz="95741"/>
  </p:normalViewPr>
  <p:slideViewPr>
    <p:cSldViewPr snapToGrid="0" snapToObjects="1">
      <p:cViewPr varScale="1">
        <p:scale>
          <a:sx n="86" d="100"/>
          <a:sy n="86" d="100"/>
        </p:scale>
        <p:origin x="1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800" b="0" dirty="0"/>
              <a:t>GPHL Annual Test Volume from FY 2015 to 2023</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Annual Test Volume</c:v>
                </c:pt>
              </c:strCache>
            </c:strRef>
          </c:tx>
          <c:spPr>
            <a:solidFill>
              <a:schemeClr val="accent1"/>
            </a:solidFill>
            <a:ln>
              <a:noFill/>
            </a:ln>
            <a:effectLst/>
          </c:spPr>
          <c:invertIfNegative val="0"/>
          <c:cat>
            <c:strRef>
              <c:f>Sheet1!$A$2:$A$10</c:f>
              <c:strCache>
                <c:ptCount val="9"/>
                <c:pt idx="0">
                  <c:v>FY 2015</c:v>
                </c:pt>
                <c:pt idx="1">
                  <c:v>FY 2016</c:v>
                </c:pt>
                <c:pt idx="2">
                  <c:v>FY 2017</c:v>
                </c:pt>
                <c:pt idx="3">
                  <c:v>FY 2018</c:v>
                </c:pt>
                <c:pt idx="4">
                  <c:v>FY 2019</c:v>
                </c:pt>
                <c:pt idx="5">
                  <c:v>FY 2020</c:v>
                </c:pt>
                <c:pt idx="6">
                  <c:v>FY 2021</c:v>
                </c:pt>
                <c:pt idx="7">
                  <c:v>FY 2022</c:v>
                </c:pt>
                <c:pt idx="8">
                  <c:v>FY 2023</c:v>
                </c:pt>
              </c:strCache>
            </c:strRef>
          </c:cat>
          <c:val>
            <c:numRef>
              <c:f>Sheet1!$B$2:$B$10</c:f>
              <c:numCache>
                <c:formatCode>#,##0</c:formatCode>
                <c:ptCount val="9"/>
                <c:pt idx="0">
                  <c:v>10585</c:v>
                </c:pt>
                <c:pt idx="1">
                  <c:v>10036</c:v>
                </c:pt>
                <c:pt idx="2">
                  <c:v>9785</c:v>
                </c:pt>
                <c:pt idx="3">
                  <c:v>10814</c:v>
                </c:pt>
                <c:pt idx="4">
                  <c:v>9133</c:v>
                </c:pt>
                <c:pt idx="5">
                  <c:v>30921</c:v>
                </c:pt>
                <c:pt idx="6">
                  <c:v>87254</c:v>
                </c:pt>
                <c:pt idx="7">
                  <c:v>276155</c:v>
                </c:pt>
                <c:pt idx="8">
                  <c:v>23559</c:v>
                </c:pt>
              </c:numCache>
            </c:numRef>
          </c:val>
          <c:extLst>
            <c:ext xmlns:c16="http://schemas.microsoft.com/office/drawing/2014/chart" uri="{C3380CC4-5D6E-409C-BE32-E72D297353CC}">
              <c16:uniqueId val="{00000000-03E1-4D51-83CB-FDD932BFD446}"/>
            </c:ext>
          </c:extLst>
        </c:ser>
        <c:dLbls>
          <c:showLegendKey val="0"/>
          <c:showVal val="0"/>
          <c:showCatName val="0"/>
          <c:showSerName val="0"/>
          <c:showPercent val="0"/>
          <c:showBubbleSize val="0"/>
        </c:dLbls>
        <c:gapWidth val="219"/>
        <c:overlap val="-27"/>
        <c:axId val="1775989680"/>
        <c:axId val="1775461008"/>
      </c:barChart>
      <c:catAx>
        <c:axId val="177598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75461008"/>
        <c:crosses val="autoZero"/>
        <c:auto val="1"/>
        <c:lblAlgn val="ctr"/>
        <c:lblOffset val="100"/>
        <c:noMultiLvlLbl val="0"/>
      </c:catAx>
      <c:valAx>
        <c:axId val="1775461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75989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AA8B3-3995-4677-BAE3-BE7EA594CA3F}"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endParaRPr lang="en-US"/>
        </a:p>
      </dgm:t>
    </dgm:pt>
    <dgm:pt modelId="{67318F1F-F867-42F8-B4D2-B59921878646}">
      <dgm:prSet phldrT="[Text]" custT="1"/>
      <dgm:spPr>
        <a:solidFill>
          <a:schemeClr val="accent5">
            <a:lumMod val="20000"/>
            <a:lumOff val="80000"/>
          </a:schemeClr>
        </a:solidFill>
      </dgm:spPr>
      <dgm:t>
        <a:bodyPr/>
        <a:lstStyle/>
        <a:p>
          <a:r>
            <a:rPr lang="en-US" sz="900" b="1" dirty="0"/>
            <a:t>HC-CLIA Lab Director</a:t>
          </a:r>
          <a:endParaRPr lang="en-US" sz="900" dirty="0"/>
        </a:p>
        <a:p>
          <a:r>
            <a:rPr lang="en-US" sz="900" dirty="0"/>
            <a:t>Remote Full-Time</a:t>
          </a:r>
        </a:p>
        <a:p>
          <a:r>
            <a:rPr lang="en-US" sz="900" b="1" dirty="0"/>
            <a:t>(Federal- CDC ELC TAP Resource 100%)</a:t>
          </a:r>
        </a:p>
      </dgm:t>
    </dgm:pt>
    <dgm:pt modelId="{031B6D09-26B1-4242-A6FF-3C68958F8779}" type="parTrans" cxnId="{333FFFE7-C650-4D31-80C4-1B6A7FCAFF84}">
      <dgm:prSet/>
      <dgm:spPr/>
      <dgm:t>
        <a:bodyPr/>
        <a:lstStyle/>
        <a:p>
          <a:endParaRPr lang="en-US"/>
        </a:p>
      </dgm:t>
    </dgm:pt>
    <dgm:pt modelId="{2045E770-18DA-4545-A917-A72AACA6A251}" type="sibTrans" cxnId="{333FFFE7-C650-4D31-80C4-1B6A7FCAFF84}">
      <dgm:prSet/>
      <dgm:spPr/>
      <dgm:t>
        <a:bodyPr/>
        <a:lstStyle/>
        <a:p>
          <a:endParaRPr lang="en-US"/>
        </a:p>
      </dgm:t>
    </dgm:pt>
    <dgm:pt modelId="{ADE21381-A08B-488B-9C07-D67168949145}">
      <dgm:prSet phldrT="[Text]" custT="1"/>
      <dgm:spPr>
        <a:solidFill>
          <a:schemeClr val="accent5">
            <a:lumMod val="20000"/>
            <a:lumOff val="80000"/>
          </a:schemeClr>
        </a:solidFill>
      </dgm:spPr>
      <dgm:t>
        <a:bodyPr/>
        <a:lstStyle/>
        <a:p>
          <a:r>
            <a:rPr lang="en-US" sz="900" b="1" dirty="0"/>
            <a:t>Lab Administrator</a:t>
          </a:r>
          <a:endParaRPr lang="en-US" sz="900" dirty="0"/>
        </a:p>
        <a:p>
          <a:r>
            <a:rPr lang="en-US" sz="900" b="1" dirty="0"/>
            <a:t>(Federal- CDC ELC Grant 100%)</a:t>
          </a:r>
        </a:p>
      </dgm:t>
    </dgm:pt>
    <dgm:pt modelId="{14A9E1D0-BF2A-4287-9AC1-2D4C21CB0781}" type="parTrans" cxnId="{B9392037-BD01-48D0-9C9F-F1104DEEAA21}">
      <dgm:prSet/>
      <dgm:spPr/>
      <dgm:t>
        <a:bodyPr/>
        <a:lstStyle/>
        <a:p>
          <a:endParaRPr lang="en-US"/>
        </a:p>
      </dgm:t>
    </dgm:pt>
    <dgm:pt modelId="{23F7326E-8F29-42EB-9E06-0A357C71B3BA}" type="sibTrans" cxnId="{B9392037-BD01-48D0-9C9F-F1104DEEAA21}">
      <dgm:prSet/>
      <dgm:spPr/>
      <dgm:t>
        <a:bodyPr/>
        <a:lstStyle/>
        <a:p>
          <a:endParaRPr lang="en-US"/>
        </a:p>
      </dgm:t>
    </dgm:pt>
    <dgm:pt modelId="{F0396167-DBC1-45D6-A32D-28C5E4C50C13}">
      <dgm:prSet phldrT="[Text]" custT="1"/>
      <dgm:spPr>
        <a:solidFill>
          <a:schemeClr val="accent5">
            <a:lumMod val="20000"/>
            <a:lumOff val="80000"/>
          </a:schemeClr>
        </a:solidFill>
      </dgm:spPr>
      <dgm:t>
        <a:bodyPr/>
        <a:lstStyle/>
        <a:p>
          <a:r>
            <a:rPr lang="en-US" sz="800" b="1" dirty="0"/>
            <a:t>Microbiologist III</a:t>
          </a:r>
          <a:endParaRPr lang="en-US" sz="800" dirty="0"/>
        </a:p>
        <a:p>
          <a:r>
            <a:rPr lang="en-US" sz="800" dirty="0"/>
            <a:t>Molecular </a:t>
          </a:r>
        </a:p>
        <a:p>
          <a:r>
            <a:rPr lang="en-US" sz="800" b="1" dirty="0"/>
            <a:t>(Federal- CDC ELC Grant 50%, STD/HIV 25%, PHEP 25%)</a:t>
          </a:r>
        </a:p>
      </dgm:t>
    </dgm:pt>
    <dgm:pt modelId="{889D2A54-EB04-45F7-B165-6BFC3D2D8242}" type="parTrans" cxnId="{869044A3-1B39-4CE3-ADF9-CC54266E6EF4}">
      <dgm:prSet/>
      <dgm:spPr/>
      <dgm:t>
        <a:bodyPr/>
        <a:lstStyle/>
        <a:p>
          <a:endParaRPr lang="en-US"/>
        </a:p>
      </dgm:t>
    </dgm:pt>
    <dgm:pt modelId="{A08AF994-D86E-42F6-A091-6F3995DF3286}" type="sibTrans" cxnId="{869044A3-1B39-4CE3-ADF9-CC54266E6EF4}">
      <dgm:prSet/>
      <dgm:spPr/>
      <dgm:t>
        <a:bodyPr/>
        <a:lstStyle/>
        <a:p>
          <a:endParaRPr lang="en-US"/>
        </a:p>
      </dgm:t>
    </dgm:pt>
    <dgm:pt modelId="{6313859A-FF37-4CD9-80D4-A5370303886F}">
      <dgm:prSet phldrT="[Text]" custT="1"/>
      <dgm:spPr/>
      <dgm:t>
        <a:bodyPr/>
        <a:lstStyle/>
        <a:p>
          <a:r>
            <a:rPr lang="en-US" sz="900" b="1" dirty="0">
              <a:solidFill>
                <a:srgbClr val="FF0000"/>
              </a:solidFill>
            </a:rPr>
            <a:t>Medical Technologist II</a:t>
          </a:r>
        </a:p>
        <a:p>
          <a:endParaRPr lang="en-US" sz="900" dirty="0">
            <a:solidFill>
              <a:srgbClr val="FF0000"/>
            </a:solidFill>
          </a:endParaRPr>
        </a:p>
      </dgm:t>
    </dgm:pt>
    <dgm:pt modelId="{5A7D38F7-6CF7-418D-A9F2-53FCCA8D4407}" type="parTrans" cxnId="{EB82B4DE-E27D-466B-8974-35AF8EC61DC3}">
      <dgm:prSet/>
      <dgm:spPr/>
      <dgm:t>
        <a:bodyPr/>
        <a:lstStyle/>
        <a:p>
          <a:endParaRPr lang="en-US"/>
        </a:p>
      </dgm:t>
    </dgm:pt>
    <dgm:pt modelId="{C6AA3DD9-2D6F-45E6-B71F-D8911B88C193}" type="sibTrans" cxnId="{EB82B4DE-E27D-466B-8974-35AF8EC61DC3}">
      <dgm:prSet/>
      <dgm:spPr/>
      <dgm:t>
        <a:bodyPr/>
        <a:lstStyle/>
        <a:p>
          <a:endParaRPr lang="en-US"/>
        </a:p>
      </dgm:t>
    </dgm:pt>
    <dgm:pt modelId="{A6890FED-CB04-4459-9AC0-C3085C5E8AE4}">
      <dgm:prSet custT="1"/>
      <dgm:spPr/>
      <dgm:t>
        <a:bodyPr/>
        <a:lstStyle/>
        <a:p>
          <a:r>
            <a:rPr lang="en-US" sz="800" b="1" dirty="0">
              <a:solidFill>
                <a:srgbClr val="FF0000"/>
              </a:solidFill>
            </a:rPr>
            <a:t>Quality Assurance/ Quality Improvement Lab Technical Consultant</a:t>
          </a:r>
        </a:p>
      </dgm:t>
    </dgm:pt>
    <dgm:pt modelId="{A2FF58DD-509A-489D-8B16-691ECAC6402F}" type="parTrans" cxnId="{B458797C-D08B-45AC-907B-87DFE0198514}">
      <dgm:prSet/>
      <dgm:spPr/>
      <dgm:t>
        <a:bodyPr/>
        <a:lstStyle/>
        <a:p>
          <a:endParaRPr lang="en-US"/>
        </a:p>
      </dgm:t>
    </dgm:pt>
    <dgm:pt modelId="{BF153C7B-2F7A-4C71-A685-A21CB9EF6890}" type="sibTrans" cxnId="{B458797C-D08B-45AC-907B-87DFE0198514}">
      <dgm:prSet/>
      <dgm:spPr/>
      <dgm:t>
        <a:bodyPr/>
        <a:lstStyle/>
        <a:p>
          <a:endParaRPr lang="en-US"/>
        </a:p>
      </dgm:t>
    </dgm:pt>
    <dgm:pt modelId="{60E26466-373A-46AB-9360-383641E73ED9}">
      <dgm:prSet custT="1"/>
      <dgm:spPr>
        <a:solidFill>
          <a:schemeClr val="accent5">
            <a:lumMod val="20000"/>
            <a:lumOff val="80000"/>
          </a:schemeClr>
        </a:solidFill>
      </dgm:spPr>
      <dgm:t>
        <a:bodyPr/>
        <a:lstStyle/>
        <a:p>
          <a:r>
            <a:rPr lang="en-US" sz="800" b="1" dirty="0"/>
            <a:t>Microbiologist II</a:t>
          </a:r>
          <a:endParaRPr lang="en-US" sz="800" dirty="0"/>
        </a:p>
        <a:p>
          <a:r>
            <a:rPr lang="en-US" sz="800" dirty="0"/>
            <a:t>Bacteriology</a:t>
          </a:r>
        </a:p>
        <a:p>
          <a:r>
            <a:rPr lang="en-US" sz="800" b="1" dirty="0"/>
            <a:t>(Federal- CDC ELC Grant 100%, LTA)</a:t>
          </a:r>
        </a:p>
      </dgm:t>
    </dgm:pt>
    <dgm:pt modelId="{FAADF711-928F-43E3-B51D-937772EAAD76}" type="parTrans" cxnId="{ED551800-0344-4E66-805A-64FAF3FC0F5F}">
      <dgm:prSet/>
      <dgm:spPr/>
      <dgm:t>
        <a:bodyPr/>
        <a:lstStyle/>
        <a:p>
          <a:endParaRPr lang="en-US"/>
        </a:p>
      </dgm:t>
    </dgm:pt>
    <dgm:pt modelId="{E8D2167E-9644-4F6F-A0F0-EC67CC8F427E}" type="sibTrans" cxnId="{ED551800-0344-4E66-805A-64FAF3FC0F5F}">
      <dgm:prSet/>
      <dgm:spPr/>
      <dgm:t>
        <a:bodyPr/>
        <a:lstStyle/>
        <a:p>
          <a:endParaRPr lang="en-US"/>
        </a:p>
      </dgm:t>
    </dgm:pt>
    <dgm:pt modelId="{598B7754-A79D-4FFB-B628-9D8B6C408A1D}">
      <dgm:prSet custT="1"/>
      <dgm:spPr>
        <a:solidFill>
          <a:schemeClr val="accent5">
            <a:lumMod val="20000"/>
            <a:lumOff val="80000"/>
          </a:schemeClr>
        </a:solidFill>
      </dgm:spPr>
      <dgm:t>
        <a:bodyPr/>
        <a:lstStyle/>
        <a:p>
          <a:r>
            <a:rPr lang="en-US" sz="800" b="1" dirty="0"/>
            <a:t>Microbiologist I</a:t>
          </a:r>
          <a:endParaRPr lang="en-US" sz="800" dirty="0"/>
        </a:p>
        <a:p>
          <a:r>
            <a:rPr lang="en-US" sz="800" dirty="0"/>
            <a:t>Tuberculosis</a:t>
          </a:r>
        </a:p>
        <a:p>
          <a:r>
            <a:rPr lang="en-US" sz="800" b="1" dirty="0"/>
            <a:t>(Federal- CDC TB Grant 100%)</a:t>
          </a:r>
        </a:p>
      </dgm:t>
    </dgm:pt>
    <dgm:pt modelId="{B6C7A8E0-1FBC-4E44-9DCD-0FB4A18A8169}" type="parTrans" cxnId="{8F8F7391-AE58-4988-9429-EDE8D40F186F}">
      <dgm:prSet/>
      <dgm:spPr/>
      <dgm:t>
        <a:bodyPr/>
        <a:lstStyle/>
        <a:p>
          <a:endParaRPr lang="en-US"/>
        </a:p>
      </dgm:t>
    </dgm:pt>
    <dgm:pt modelId="{CAE665B5-7B83-4502-A0E4-602C77A1361C}" type="sibTrans" cxnId="{8F8F7391-AE58-4988-9429-EDE8D40F186F}">
      <dgm:prSet/>
      <dgm:spPr/>
      <dgm:t>
        <a:bodyPr/>
        <a:lstStyle/>
        <a:p>
          <a:endParaRPr lang="en-US"/>
        </a:p>
      </dgm:t>
    </dgm:pt>
    <dgm:pt modelId="{94569086-5CB6-466C-9EC7-EAF709E7032F}">
      <dgm:prSet/>
      <dgm:spPr>
        <a:solidFill>
          <a:srgbClr val="FFC000"/>
        </a:solidFill>
      </dgm:spPr>
      <dgm:t>
        <a:bodyPr/>
        <a:lstStyle/>
        <a:p>
          <a:r>
            <a:rPr lang="en-US" b="1" dirty="0"/>
            <a:t>Medical Laboratory Technician II</a:t>
          </a:r>
          <a:endParaRPr lang="en-US" dirty="0"/>
        </a:p>
        <a:p>
          <a:r>
            <a:rPr lang="en-US" dirty="0"/>
            <a:t>Serology/Virology</a:t>
          </a:r>
        </a:p>
        <a:p>
          <a:r>
            <a:rPr lang="en-US" b="1" dirty="0"/>
            <a:t>(Local-General Fund)</a:t>
          </a:r>
        </a:p>
      </dgm:t>
    </dgm:pt>
    <dgm:pt modelId="{197ED159-0AEB-4C34-AE30-E604F2711CBC}" type="parTrans" cxnId="{E129A27C-A6DB-417A-8FB6-C4484BF7FFBA}">
      <dgm:prSet/>
      <dgm:spPr/>
      <dgm:t>
        <a:bodyPr/>
        <a:lstStyle/>
        <a:p>
          <a:endParaRPr lang="en-US"/>
        </a:p>
      </dgm:t>
    </dgm:pt>
    <dgm:pt modelId="{0B873EE9-35C3-409B-93AF-E14526F093E8}" type="sibTrans" cxnId="{E129A27C-A6DB-417A-8FB6-C4484BF7FFBA}">
      <dgm:prSet/>
      <dgm:spPr/>
      <dgm:t>
        <a:bodyPr/>
        <a:lstStyle/>
        <a:p>
          <a:endParaRPr lang="en-US"/>
        </a:p>
      </dgm:t>
    </dgm:pt>
    <dgm:pt modelId="{9A442E78-3382-4541-B055-5A8F7207CA87}">
      <dgm:prSet custT="1"/>
      <dgm:spPr/>
      <dgm:t>
        <a:bodyPr/>
        <a:lstStyle/>
        <a:p>
          <a:r>
            <a:rPr lang="en-US" sz="1000" b="1" dirty="0">
              <a:solidFill>
                <a:srgbClr val="FF0000"/>
              </a:solidFill>
            </a:rPr>
            <a:t>Medical Laboratory Technician I</a:t>
          </a:r>
        </a:p>
      </dgm:t>
    </dgm:pt>
    <dgm:pt modelId="{44E04619-54A3-4CE7-A7E9-63B40B6DAAA4}" type="parTrans" cxnId="{0058BF5B-F75F-4D50-A390-194FCD53CA6A}">
      <dgm:prSet/>
      <dgm:spPr/>
      <dgm:t>
        <a:bodyPr/>
        <a:lstStyle/>
        <a:p>
          <a:endParaRPr lang="en-US"/>
        </a:p>
      </dgm:t>
    </dgm:pt>
    <dgm:pt modelId="{CC11A88F-FADC-456B-B6E4-A46E4C7BF1D8}" type="sibTrans" cxnId="{0058BF5B-F75F-4D50-A390-194FCD53CA6A}">
      <dgm:prSet/>
      <dgm:spPr/>
      <dgm:t>
        <a:bodyPr/>
        <a:lstStyle/>
        <a:p>
          <a:endParaRPr lang="en-US"/>
        </a:p>
      </dgm:t>
    </dgm:pt>
    <dgm:pt modelId="{87E87C87-01B8-46DF-BF34-876019ADEC53}">
      <dgm:prSet custT="1"/>
      <dgm:spPr>
        <a:solidFill>
          <a:schemeClr val="accent5">
            <a:lumMod val="20000"/>
            <a:lumOff val="80000"/>
          </a:schemeClr>
        </a:solidFill>
      </dgm:spPr>
      <dgm:t>
        <a:bodyPr/>
        <a:lstStyle/>
        <a:p>
          <a:r>
            <a:rPr lang="en-US" sz="800" b="1" dirty="0"/>
            <a:t>Microbiologist II</a:t>
          </a:r>
          <a:endParaRPr lang="en-US" sz="800" dirty="0"/>
        </a:p>
        <a:p>
          <a:r>
            <a:rPr lang="en-US" sz="800" dirty="0"/>
            <a:t>(</a:t>
          </a:r>
          <a:r>
            <a:rPr lang="en-US" sz="800" b="1" dirty="0"/>
            <a:t>Federal- CDC ELC Grant 100%, LTA)</a:t>
          </a:r>
          <a:endParaRPr lang="en-US" sz="800" dirty="0"/>
        </a:p>
      </dgm:t>
    </dgm:pt>
    <dgm:pt modelId="{8540830F-1A91-4B6D-B25E-CB0F8D583DA9}" type="parTrans" cxnId="{5AAEC7E1-3C84-42B0-ACE1-A60A3A2E0CA1}">
      <dgm:prSet/>
      <dgm:spPr/>
      <dgm:t>
        <a:bodyPr/>
        <a:lstStyle/>
        <a:p>
          <a:endParaRPr lang="en-US"/>
        </a:p>
      </dgm:t>
    </dgm:pt>
    <dgm:pt modelId="{341CCDD7-7909-46EA-B9DF-7A2CBCC82A2D}" type="sibTrans" cxnId="{5AAEC7E1-3C84-42B0-ACE1-A60A3A2E0CA1}">
      <dgm:prSet/>
      <dgm:spPr/>
      <dgm:t>
        <a:bodyPr/>
        <a:lstStyle/>
        <a:p>
          <a:endParaRPr lang="en-US"/>
        </a:p>
      </dgm:t>
    </dgm:pt>
    <dgm:pt modelId="{F4DE797F-FDB9-47CD-B73D-58CBD6F9ADDF}">
      <dgm:prSet custT="1"/>
      <dgm:spPr>
        <a:solidFill>
          <a:schemeClr val="accent5">
            <a:lumMod val="20000"/>
            <a:lumOff val="80000"/>
          </a:schemeClr>
        </a:solidFill>
      </dgm:spPr>
      <dgm:t>
        <a:bodyPr/>
        <a:lstStyle/>
        <a:p>
          <a:r>
            <a:rPr lang="en-US" sz="800" b="1" dirty="0"/>
            <a:t>Medical Laboratory Technician </a:t>
          </a:r>
          <a:endParaRPr lang="en-US" sz="800" dirty="0"/>
        </a:p>
        <a:p>
          <a:r>
            <a:rPr lang="en-US" sz="900" dirty="0"/>
            <a:t>(</a:t>
          </a:r>
          <a:r>
            <a:rPr lang="en-US" sz="900" b="1" dirty="0"/>
            <a:t>Federal- CDC HD Grant 100%, LTA)</a:t>
          </a:r>
          <a:endParaRPr lang="en-US" sz="900" dirty="0"/>
        </a:p>
      </dgm:t>
    </dgm:pt>
    <dgm:pt modelId="{E89FFDAF-EC4B-4071-98FB-DE48C78ABBC0}" type="parTrans" cxnId="{E6EA6E66-1C8E-431A-AE71-89B731D0EE80}">
      <dgm:prSet/>
      <dgm:spPr/>
      <dgm:t>
        <a:bodyPr/>
        <a:lstStyle/>
        <a:p>
          <a:endParaRPr lang="en-US"/>
        </a:p>
      </dgm:t>
    </dgm:pt>
    <dgm:pt modelId="{288D0BAF-BC9D-4632-AD9C-A366CFA31183}" type="sibTrans" cxnId="{E6EA6E66-1C8E-431A-AE71-89B731D0EE80}">
      <dgm:prSet/>
      <dgm:spPr/>
      <dgm:t>
        <a:bodyPr/>
        <a:lstStyle/>
        <a:p>
          <a:endParaRPr lang="en-US"/>
        </a:p>
      </dgm:t>
    </dgm:pt>
    <dgm:pt modelId="{574302C2-4D04-4818-BE58-699E2A578521}">
      <dgm:prSet custT="1"/>
      <dgm:spPr>
        <a:solidFill>
          <a:srgbClr val="ECF4E4"/>
        </a:solidFill>
      </dgm:spPr>
      <dgm:t>
        <a:bodyPr/>
        <a:lstStyle/>
        <a:p>
          <a:r>
            <a:rPr lang="en-US" sz="800" b="1" dirty="0"/>
            <a:t>Microbiologist I</a:t>
          </a:r>
          <a:endParaRPr lang="en-US" sz="800" dirty="0"/>
        </a:p>
        <a:p>
          <a:r>
            <a:rPr lang="en-US" sz="800" dirty="0"/>
            <a:t>(</a:t>
          </a:r>
          <a:r>
            <a:rPr lang="en-US" sz="800" b="1" dirty="0"/>
            <a:t>Federal- CDC ELC Grant 100%, LTA)</a:t>
          </a:r>
          <a:endParaRPr lang="en-US" sz="800" dirty="0"/>
        </a:p>
      </dgm:t>
    </dgm:pt>
    <dgm:pt modelId="{2D33DCC7-1032-441C-B45A-CC6D61F47B7C}" type="parTrans" cxnId="{CB2638C8-1642-4971-9597-B40B366069B9}">
      <dgm:prSet/>
      <dgm:spPr/>
      <dgm:t>
        <a:bodyPr/>
        <a:lstStyle/>
        <a:p>
          <a:endParaRPr lang="en-US"/>
        </a:p>
      </dgm:t>
    </dgm:pt>
    <dgm:pt modelId="{94347990-B0EB-4C62-B3CA-68F90BF8373D}" type="sibTrans" cxnId="{CB2638C8-1642-4971-9597-B40B366069B9}">
      <dgm:prSet/>
      <dgm:spPr/>
      <dgm:t>
        <a:bodyPr/>
        <a:lstStyle/>
        <a:p>
          <a:endParaRPr lang="en-US"/>
        </a:p>
      </dgm:t>
    </dgm:pt>
    <dgm:pt modelId="{44E4A1F9-6D4E-453D-80E7-0BE87F61D253}">
      <dgm:prSet/>
      <dgm:spPr>
        <a:solidFill>
          <a:srgbClr val="FFC000"/>
        </a:solidFill>
      </dgm:spPr>
      <dgm:t>
        <a:bodyPr/>
        <a:lstStyle/>
        <a:p>
          <a:endParaRPr lang="en-GU"/>
        </a:p>
      </dgm:t>
    </dgm:pt>
    <dgm:pt modelId="{38E2D129-AE68-4870-9493-44319D0DF9D3}" type="parTrans" cxnId="{453B8A32-7087-4CCD-8A06-C8918FDC2857}">
      <dgm:prSet/>
      <dgm:spPr/>
      <dgm:t>
        <a:bodyPr/>
        <a:lstStyle/>
        <a:p>
          <a:endParaRPr lang="en-GU"/>
        </a:p>
      </dgm:t>
    </dgm:pt>
    <dgm:pt modelId="{49E56DB6-348A-4883-8CC9-F47F8BDDA33E}" type="sibTrans" cxnId="{453B8A32-7087-4CCD-8A06-C8918FDC2857}">
      <dgm:prSet/>
      <dgm:spPr/>
      <dgm:t>
        <a:bodyPr/>
        <a:lstStyle/>
        <a:p>
          <a:endParaRPr lang="en-GU"/>
        </a:p>
      </dgm:t>
    </dgm:pt>
    <dgm:pt modelId="{B1EAF5E2-069C-41E7-95ED-30854A53F036}">
      <dgm:prSet/>
      <dgm:spPr>
        <a:ln>
          <a:noFill/>
        </a:ln>
      </dgm:spPr>
      <dgm:t>
        <a:bodyPr/>
        <a:lstStyle/>
        <a:p>
          <a:endParaRPr lang="en-GU"/>
        </a:p>
      </dgm:t>
    </dgm:pt>
    <dgm:pt modelId="{34B351C1-9B74-4CD2-82ED-6019A9FEB64D}" type="parTrans" cxnId="{DCE9E899-0AFC-4494-B8E2-516BCEFC535B}">
      <dgm:prSet/>
      <dgm:spPr/>
      <dgm:t>
        <a:bodyPr/>
        <a:lstStyle/>
        <a:p>
          <a:endParaRPr lang="en-GU"/>
        </a:p>
      </dgm:t>
    </dgm:pt>
    <dgm:pt modelId="{84DF513D-0154-4485-9F54-C9DD0FE01C1E}" type="sibTrans" cxnId="{DCE9E899-0AFC-4494-B8E2-516BCEFC535B}">
      <dgm:prSet/>
      <dgm:spPr/>
      <dgm:t>
        <a:bodyPr/>
        <a:lstStyle/>
        <a:p>
          <a:endParaRPr lang="en-GU"/>
        </a:p>
      </dgm:t>
    </dgm:pt>
    <dgm:pt modelId="{42A3BFB7-8F8D-4B9C-B444-ADD7F72A757E}" type="pres">
      <dgm:prSet presAssocID="{A4EAA8B3-3995-4677-BAE3-BE7EA594CA3F}" presName="mainComposite" presStyleCnt="0">
        <dgm:presLayoutVars>
          <dgm:chPref val="1"/>
          <dgm:dir/>
          <dgm:animOne val="branch"/>
          <dgm:animLvl val="lvl"/>
          <dgm:resizeHandles val="exact"/>
        </dgm:presLayoutVars>
      </dgm:prSet>
      <dgm:spPr/>
    </dgm:pt>
    <dgm:pt modelId="{B616AF8D-3D0A-4AE3-827B-E82AF45A5949}" type="pres">
      <dgm:prSet presAssocID="{A4EAA8B3-3995-4677-BAE3-BE7EA594CA3F}" presName="hierFlow" presStyleCnt="0"/>
      <dgm:spPr/>
    </dgm:pt>
    <dgm:pt modelId="{3680E683-4F62-40A2-BD07-C3847DC0B26C}" type="pres">
      <dgm:prSet presAssocID="{A4EAA8B3-3995-4677-BAE3-BE7EA594CA3F}" presName="hierChild1" presStyleCnt="0">
        <dgm:presLayoutVars>
          <dgm:chPref val="1"/>
          <dgm:animOne val="branch"/>
          <dgm:animLvl val="lvl"/>
        </dgm:presLayoutVars>
      </dgm:prSet>
      <dgm:spPr/>
    </dgm:pt>
    <dgm:pt modelId="{22F12D24-7CCE-42F4-84B2-723A41B57BF6}" type="pres">
      <dgm:prSet presAssocID="{B1EAF5E2-069C-41E7-95ED-30854A53F036}" presName="Name14" presStyleCnt="0"/>
      <dgm:spPr/>
    </dgm:pt>
    <dgm:pt modelId="{032DC751-8E40-48C7-B22F-52D96113135A}" type="pres">
      <dgm:prSet presAssocID="{B1EAF5E2-069C-41E7-95ED-30854A53F036}" presName="level1Shape" presStyleLbl="node0" presStyleIdx="0" presStyleCnt="1">
        <dgm:presLayoutVars>
          <dgm:chPref val="3"/>
        </dgm:presLayoutVars>
      </dgm:prSet>
      <dgm:spPr/>
    </dgm:pt>
    <dgm:pt modelId="{8467273D-73AA-4431-AEBA-32B81D49F2B2}" type="pres">
      <dgm:prSet presAssocID="{B1EAF5E2-069C-41E7-95ED-30854A53F036}" presName="hierChild2" presStyleCnt="0"/>
      <dgm:spPr/>
    </dgm:pt>
    <dgm:pt modelId="{991F19AA-E5EA-4FDD-8DE4-C174A13980F0}" type="pres">
      <dgm:prSet presAssocID="{031B6D09-26B1-4242-A6FF-3C68958F8779}" presName="Name19" presStyleLbl="parChTrans1D2" presStyleIdx="0" presStyleCnt="1"/>
      <dgm:spPr/>
    </dgm:pt>
    <dgm:pt modelId="{02991086-7E5F-4D82-B127-E4963826AE79}" type="pres">
      <dgm:prSet presAssocID="{67318F1F-F867-42F8-B4D2-B59921878646}" presName="Name21" presStyleCnt="0"/>
      <dgm:spPr/>
    </dgm:pt>
    <dgm:pt modelId="{F1F58440-ABC0-4AB3-BA15-05C8E4718EFA}" type="pres">
      <dgm:prSet presAssocID="{67318F1F-F867-42F8-B4D2-B59921878646}" presName="level2Shape" presStyleLbl="node2" presStyleIdx="0" presStyleCnt="1" custScaleX="128077"/>
      <dgm:spPr/>
    </dgm:pt>
    <dgm:pt modelId="{74056002-DB0E-4B21-9D3B-9D74FC925B96}" type="pres">
      <dgm:prSet presAssocID="{67318F1F-F867-42F8-B4D2-B59921878646}" presName="hierChild3" presStyleCnt="0"/>
      <dgm:spPr/>
    </dgm:pt>
    <dgm:pt modelId="{AF7D88D6-3FCA-4CEE-B54B-5DB878581993}" type="pres">
      <dgm:prSet presAssocID="{14A9E1D0-BF2A-4287-9AC1-2D4C21CB0781}" presName="Name19" presStyleLbl="parChTrans1D3" presStyleIdx="0" presStyleCnt="2"/>
      <dgm:spPr/>
    </dgm:pt>
    <dgm:pt modelId="{D67538A2-05EC-40A0-A4A1-BD1F934B2FEE}" type="pres">
      <dgm:prSet presAssocID="{ADE21381-A08B-488B-9C07-D67168949145}" presName="Name21" presStyleCnt="0"/>
      <dgm:spPr/>
    </dgm:pt>
    <dgm:pt modelId="{31137FC2-453D-4890-8E2C-94812AF05209}" type="pres">
      <dgm:prSet presAssocID="{ADE21381-A08B-488B-9C07-D67168949145}" presName="level2Shape" presStyleLbl="node3" presStyleIdx="0" presStyleCnt="2"/>
      <dgm:spPr/>
    </dgm:pt>
    <dgm:pt modelId="{8D426B31-3637-49DA-B2BF-5082BBDDF0C0}" type="pres">
      <dgm:prSet presAssocID="{ADE21381-A08B-488B-9C07-D67168949145}" presName="hierChild3" presStyleCnt="0"/>
      <dgm:spPr/>
    </dgm:pt>
    <dgm:pt modelId="{5F9344E0-9B74-4842-BA98-2AC04AA84A6C}" type="pres">
      <dgm:prSet presAssocID="{889D2A54-EB04-45F7-B165-6BFC3D2D8242}" presName="Name19" presStyleLbl="parChTrans1D4" presStyleIdx="0" presStyleCnt="10"/>
      <dgm:spPr/>
    </dgm:pt>
    <dgm:pt modelId="{DD65D530-5798-4EE6-BE7C-034535A3E567}" type="pres">
      <dgm:prSet presAssocID="{F0396167-DBC1-45D6-A32D-28C5E4C50C13}" presName="Name21" presStyleCnt="0"/>
      <dgm:spPr/>
    </dgm:pt>
    <dgm:pt modelId="{8E45AE8F-EE6F-4675-B142-9E33F14049DF}" type="pres">
      <dgm:prSet presAssocID="{F0396167-DBC1-45D6-A32D-28C5E4C50C13}" presName="level2Shape" presStyleLbl="node4" presStyleIdx="0" presStyleCnt="10"/>
      <dgm:spPr/>
    </dgm:pt>
    <dgm:pt modelId="{3767883E-6E9E-4892-B116-F86BA6C84C5A}" type="pres">
      <dgm:prSet presAssocID="{F0396167-DBC1-45D6-A32D-28C5E4C50C13}" presName="hierChild3" presStyleCnt="0"/>
      <dgm:spPr/>
    </dgm:pt>
    <dgm:pt modelId="{E828AB78-175D-468A-B35B-4042602B8672}" type="pres">
      <dgm:prSet presAssocID="{8540830F-1A91-4B6D-B25E-CB0F8D583DA9}" presName="Name19" presStyleLbl="parChTrans1D4" presStyleIdx="1" presStyleCnt="10"/>
      <dgm:spPr/>
    </dgm:pt>
    <dgm:pt modelId="{0DE720E5-45D5-4F23-940C-AA59E888849B}" type="pres">
      <dgm:prSet presAssocID="{87E87C87-01B8-46DF-BF34-876019ADEC53}" presName="Name21" presStyleCnt="0"/>
      <dgm:spPr/>
    </dgm:pt>
    <dgm:pt modelId="{24FDA1AC-049C-4C8F-9458-075C99A55768}" type="pres">
      <dgm:prSet presAssocID="{87E87C87-01B8-46DF-BF34-876019ADEC53}" presName="level2Shape" presStyleLbl="node4" presStyleIdx="1" presStyleCnt="10"/>
      <dgm:spPr/>
    </dgm:pt>
    <dgm:pt modelId="{4B67DC31-30F3-46A8-8128-C296010CE846}" type="pres">
      <dgm:prSet presAssocID="{87E87C87-01B8-46DF-BF34-876019ADEC53}" presName="hierChild3" presStyleCnt="0"/>
      <dgm:spPr/>
    </dgm:pt>
    <dgm:pt modelId="{55851B94-62CC-4B5B-BB37-6864990D22C5}" type="pres">
      <dgm:prSet presAssocID="{E89FFDAF-EC4B-4071-98FB-DE48C78ABBC0}" presName="Name19" presStyleLbl="parChTrans1D4" presStyleIdx="2" presStyleCnt="10"/>
      <dgm:spPr/>
    </dgm:pt>
    <dgm:pt modelId="{AF2DD5D4-DB72-4401-8736-4B72E239AACC}" type="pres">
      <dgm:prSet presAssocID="{F4DE797F-FDB9-47CD-B73D-58CBD6F9ADDF}" presName="Name21" presStyleCnt="0"/>
      <dgm:spPr/>
    </dgm:pt>
    <dgm:pt modelId="{8026A210-6D28-4FCC-8C53-62C91377343A}" type="pres">
      <dgm:prSet presAssocID="{F4DE797F-FDB9-47CD-B73D-58CBD6F9ADDF}" presName="level2Shape" presStyleLbl="node4" presStyleIdx="2" presStyleCnt="10"/>
      <dgm:spPr/>
    </dgm:pt>
    <dgm:pt modelId="{8501B3CA-D240-4DB6-BED9-F24A16E1B2C7}" type="pres">
      <dgm:prSet presAssocID="{F4DE797F-FDB9-47CD-B73D-58CBD6F9ADDF}" presName="hierChild3" presStyleCnt="0"/>
      <dgm:spPr/>
    </dgm:pt>
    <dgm:pt modelId="{C7EFADE7-F469-466B-9240-9C7E81FF2DC3}" type="pres">
      <dgm:prSet presAssocID="{2D33DCC7-1032-441C-B45A-CC6D61F47B7C}" presName="Name19" presStyleLbl="parChTrans1D4" presStyleIdx="3" presStyleCnt="10"/>
      <dgm:spPr/>
    </dgm:pt>
    <dgm:pt modelId="{6A1331FE-81D4-4BFF-8078-8A0BCED894C2}" type="pres">
      <dgm:prSet presAssocID="{574302C2-4D04-4818-BE58-699E2A578521}" presName="Name21" presStyleCnt="0"/>
      <dgm:spPr/>
    </dgm:pt>
    <dgm:pt modelId="{B0328339-44F8-4558-ABBF-A1EB7949A13F}" type="pres">
      <dgm:prSet presAssocID="{574302C2-4D04-4818-BE58-699E2A578521}" presName="level2Shape" presStyleLbl="node4" presStyleIdx="3" presStyleCnt="10"/>
      <dgm:spPr/>
    </dgm:pt>
    <dgm:pt modelId="{56F94CFD-1307-4C60-B8FC-65A897A66CBF}" type="pres">
      <dgm:prSet presAssocID="{574302C2-4D04-4818-BE58-699E2A578521}" presName="hierChild3" presStyleCnt="0"/>
      <dgm:spPr/>
    </dgm:pt>
    <dgm:pt modelId="{B9C79000-43A5-4C0F-BA4F-FAFA0AE64DA5}" type="pres">
      <dgm:prSet presAssocID="{38E2D129-AE68-4870-9493-44319D0DF9D3}" presName="Name19" presStyleLbl="parChTrans1D4" presStyleIdx="4" presStyleCnt="10"/>
      <dgm:spPr/>
    </dgm:pt>
    <dgm:pt modelId="{CF60A06F-5B2E-4C85-B763-47A3E9C978CF}" type="pres">
      <dgm:prSet presAssocID="{44E4A1F9-6D4E-453D-80E7-0BE87F61D253}" presName="Name21" presStyleCnt="0"/>
      <dgm:spPr/>
    </dgm:pt>
    <dgm:pt modelId="{FAFBC341-A362-47DA-BFC6-D55E4ABFB618}" type="pres">
      <dgm:prSet presAssocID="{44E4A1F9-6D4E-453D-80E7-0BE87F61D253}" presName="level2Shape" presStyleLbl="node4" presStyleIdx="4" presStyleCnt="10"/>
      <dgm:spPr/>
    </dgm:pt>
    <dgm:pt modelId="{0D812235-237A-4771-951E-08768E3B441F}" type="pres">
      <dgm:prSet presAssocID="{44E4A1F9-6D4E-453D-80E7-0BE87F61D253}" presName="hierChild3" presStyleCnt="0"/>
      <dgm:spPr/>
    </dgm:pt>
    <dgm:pt modelId="{C1D37507-EBEB-4F14-9542-F203F71C41B3}" type="pres">
      <dgm:prSet presAssocID="{5A7D38F7-6CF7-418D-A9F2-53FCCA8D4407}" presName="Name19" presStyleLbl="parChTrans1D4" presStyleIdx="5" presStyleCnt="10"/>
      <dgm:spPr/>
    </dgm:pt>
    <dgm:pt modelId="{1E599A83-A289-4320-BCE4-D3C115BBF673}" type="pres">
      <dgm:prSet presAssocID="{6313859A-FF37-4CD9-80D4-A5370303886F}" presName="Name21" presStyleCnt="0"/>
      <dgm:spPr/>
    </dgm:pt>
    <dgm:pt modelId="{05418FB9-50E5-4781-88A5-D16FEBB33E97}" type="pres">
      <dgm:prSet presAssocID="{6313859A-FF37-4CD9-80D4-A5370303886F}" presName="level2Shape" presStyleLbl="node4" presStyleIdx="5" presStyleCnt="10"/>
      <dgm:spPr/>
    </dgm:pt>
    <dgm:pt modelId="{0CE00DAB-81E8-4CB8-BCEA-1A7D52C15040}" type="pres">
      <dgm:prSet presAssocID="{6313859A-FF37-4CD9-80D4-A5370303886F}" presName="hierChild3" presStyleCnt="0"/>
      <dgm:spPr/>
    </dgm:pt>
    <dgm:pt modelId="{195B3F63-D02D-407E-8408-03C031E6FDB3}" type="pres">
      <dgm:prSet presAssocID="{FAADF711-928F-43E3-B51D-937772EAAD76}" presName="Name19" presStyleLbl="parChTrans1D4" presStyleIdx="6" presStyleCnt="10"/>
      <dgm:spPr/>
    </dgm:pt>
    <dgm:pt modelId="{DE88CC8A-96E4-40D8-80E7-6B7B7F515B28}" type="pres">
      <dgm:prSet presAssocID="{60E26466-373A-46AB-9360-383641E73ED9}" presName="Name21" presStyleCnt="0"/>
      <dgm:spPr/>
    </dgm:pt>
    <dgm:pt modelId="{54CAC1EC-7A89-4BE3-AD6C-EEAA05A806DD}" type="pres">
      <dgm:prSet presAssocID="{60E26466-373A-46AB-9360-383641E73ED9}" presName="level2Shape" presStyleLbl="node4" presStyleIdx="6" presStyleCnt="10"/>
      <dgm:spPr/>
    </dgm:pt>
    <dgm:pt modelId="{FFA01853-83F9-411B-96F2-10B21233837A}" type="pres">
      <dgm:prSet presAssocID="{60E26466-373A-46AB-9360-383641E73ED9}" presName="hierChild3" presStyleCnt="0"/>
      <dgm:spPr/>
    </dgm:pt>
    <dgm:pt modelId="{1FBC7555-AAE4-44B9-9B49-29D7F59F0C11}" type="pres">
      <dgm:prSet presAssocID="{B6C7A8E0-1FBC-4E44-9DCD-0FB4A18A8169}" presName="Name19" presStyleLbl="parChTrans1D4" presStyleIdx="7" presStyleCnt="10"/>
      <dgm:spPr/>
    </dgm:pt>
    <dgm:pt modelId="{1DA4A05C-36EE-4364-90E0-00B18D27CA72}" type="pres">
      <dgm:prSet presAssocID="{598B7754-A79D-4FFB-B628-9D8B6C408A1D}" presName="Name21" presStyleCnt="0"/>
      <dgm:spPr/>
    </dgm:pt>
    <dgm:pt modelId="{2C072B3A-8D3E-487E-B1BF-7AB9DC4BA6A1}" type="pres">
      <dgm:prSet presAssocID="{598B7754-A79D-4FFB-B628-9D8B6C408A1D}" presName="level2Shape" presStyleLbl="node4" presStyleIdx="7" presStyleCnt="10"/>
      <dgm:spPr/>
    </dgm:pt>
    <dgm:pt modelId="{65BEAFCE-4823-4624-BECF-ADA421EC2C40}" type="pres">
      <dgm:prSet presAssocID="{598B7754-A79D-4FFB-B628-9D8B6C408A1D}" presName="hierChild3" presStyleCnt="0"/>
      <dgm:spPr/>
    </dgm:pt>
    <dgm:pt modelId="{12DF8DD8-18AF-4CB4-9F2E-68D822B2463B}" type="pres">
      <dgm:prSet presAssocID="{197ED159-0AEB-4C34-AE30-E604F2711CBC}" presName="Name19" presStyleLbl="parChTrans1D4" presStyleIdx="8" presStyleCnt="10"/>
      <dgm:spPr/>
    </dgm:pt>
    <dgm:pt modelId="{499E8BB2-8204-43C7-997D-12114CE1355B}" type="pres">
      <dgm:prSet presAssocID="{94569086-5CB6-466C-9EC7-EAF709E7032F}" presName="Name21" presStyleCnt="0"/>
      <dgm:spPr/>
    </dgm:pt>
    <dgm:pt modelId="{AAF5F845-A79D-4095-BFFE-37A3F651537E}" type="pres">
      <dgm:prSet presAssocID="{94569086-5CB6-466C-9EC7-EAF709E7032F}" presName="level2Shape" presStyleLbl="node4" presStyleIdx="8" presStyleCnt="10"/>
      <dgm:spPr/>
    </dgm:pt>
    <dgm:pt modelId="{85DC026C-09D5-4129-A245-BF17E0035DC6}" type="pres">
      <dgm:prSet presAssocID="{94569086-5CB6-466C-9EC7-EAF709E7032F}" presName="hierChild3" presStyleCnt="0"/>
      <dgm:spPr/>
    </dgm:pt>
    <dgm:pt modelId="{2073F29C-A9E7-4744-AE6B-5E4E557AC8AD}" type="pres">
      <dgm:prSet presAssocID="{44E04619-54A3-4CE7-A7E9-63B40B6DAAA4}" presName="Name19" presStyleLbl="parChTrans1D4" presStyleIdx="9" presStyleCnt="10"/>
      <dgm:spPr/>
    </dgm:pt>
    <dgm:pt modelId="{E54E7CC0-1A54-407A-B735-E511485377F9}" type="pres">
      <dgm:prSet presAssocID="{9A442E78-3382-4541-B055-5A8F7207CA87}" presName="Name21" presStyleCnt="0"/>
      <dgm:spPr/>
    </dgm:pt>
    <dgm:pt modelId="{D81BFA78-E30D-4014-A50D-95E8DB693F21}" type="pres">
      <dgm:prSet presAssocID="{9A442E78-3382-4541-B055-5A8F7207CA87}" presName="level2Shape" presStyleLbl="node4" presStyleIdx="9" presStyleCnt="10"/>
      <dgm:spPr/>
    </dgm:pt>
    <dgm:pt modelId="{95B6D132-A273-4B37-A7F0-1348E7E18BAB}" type="pres">
      <dgm:prSet presAssocID="{9A442E78-3382-4541-B055-5A8F7207CA87}" presName="hierChild3" presStyleCnt="0"/>
      <dgm:spPr/>
    </dgm:pt>
    <dgm:pt modelId="{DC7927DB-8DBA-4B45-8376-63AF3FA68242}" type="pres">
      <dgm:prSet presAssocID="{A2FF58DD-509A-489D-8B16-691ECAC6402F}" presName="Name19" presStyleLbl="parChTrans1D3" presStyleIdx="1" presStyleCnt="2"/>
      <dgm:spPr/>
    </dgm:pt>
    <dgm:pt modelId="{E608AB4D-1AB4-4448-A3AA-32670C3DE201}" type="pres">
      <dgm:prSet presAssocID="{A6890FED-CB04-4459-9AC0-C3085C5E8AE4}" presName="Name21" presStyleCnt="0"/>
      <dgm:spPr/>
    </dgm:pt>
    <dgm:pt modelId="{76371742-870F-41BA-9858-9D957AC9B093}" type="pres">
      <dgm:prSet presAssocID="{A6890FED-CB04-4459-9AC0-C3085C5E8AE4}" presName="level2Shape" presStyleLbl="node3" presStyleIdx="1" presStyleCnt="2"/>
      <dgm:spPr/>
    </dgm:pt>
    <dgm:pt modelId="{65422542-0115-4C82-809D-C65F132D97DC}" type="pres">
      <dgm:prSet presAssocID="{A6890FED-CB04-4459-9AC0-C3085C5E8AE4}" presName="hierChild3" presStyleCnt="0"/>
      <dgm:spPr/>
    </dgm:pt>
    <dgm:pt modelId="{CD6EC060-3BEC-4A40-B6EF-522D6AFFA4FC}" type="pres">
      <dgm:prSet presAssocID="{A4EAA8B3-3995-4677-BAE3-BE7EA594CA3F}" presName="bgShapesFlow" presStyleCnt="0"/>
      <dgm:spPr/>
    </dgm:pt>
  </dgm:ptLst>
  <dgm:cxnLst>
    <dgm:cxn modelId="{ED551800-0344-4E66-805A-64FAF3FC0F5F}" srcId="{ADE21381-A08B-488B-9C07-D67168949145}" destId="{60E26466-373A-46AB-9360-383641E73ED9}" srcOrd="3" destOrd="0" parTransId="{FAADF711-928F-43E3-B51D-937772EAAD76}" sibTransId="{E8D2167E-9644-4F6F-A0F0-EC67CC8F427E}"/>
    <dgm:cxn modelId="{32B6C40E-AA77-4DD5-86FE-8944E4493FC6}" type="presOf" srcId="{F4DE797F-FDB9-47CD-B73D-58CBD6F9ADDF}" destId="{8026A210-6D28-4FCC-8C53-62C91377343A}" srcOrd="0" destOrd="0" presId="urn:microsoft.com/office/officeart/2005/8/layout/hierarchy6"/>
    <dgm:cxn modelId="{98099613-80AA-4273-978E-B047E5365B9F}" type="presOf" srcId="{2D33DCC7-1032-441C-B45A-CC6D61F47B7C}" destId="{C7EFADE7-F469-466B-9240-9C7E81FF2DC3}" srcOrd="0" destOrd="0" presId="urn:microsoft.com/office/officeart/2005/8/layout/hierarchy6"/>
    <dgm:cxn modelId="{72F15714-E431-45B7-975F-8FF527DDE6D2}" type="presOf" srcId="{9A442E78-3382-4541-B055-5A8F7207CA87}" destId="{D81BFA78-E30D-4014-A50D-95E8DB693F21}" srcOrd="0" destOrd="0" presId="urn:microsoft.com/office/officeart/2005/8/layout/hierarchy6"/>
    <dgm:cxn modelId="{071C0617-8A10-4B26-8C74-B9032923813C}" type="presOf" srcId="{F0396167-DBC1-45D6-A32D-28C5E4C50C13}" destId="{8E45AE8F-EE6F-4675-B142-9E33F14049DF}" srcOrd="0" destOrd="0" presId="urn:microsoft.com/office/officeart/2005/8/layout/hierarchy6"/>
    <dgm:cxn modelId="{95224C22-C847-44C2-92CD-2D9D0EF5771E}" type="presOf" srcId="{6313859A-FF37-4CD9-80D4-A5370303886F}" destId="{05418FB9-50E5-4781-88A5-D16FEBB33E97}" srcOrd="0" destOrd="0" presId="urn:microsoft.com/office/officeart/2005/8/layout/hierarchy6"/>
    <dgm:cxn modelId="{976FF12A-2F7D-4739-BB77-BAEC0ABAC350}" type="presOf" srcId="{60E26466-373A-46AB-9360-383641E73ED9}" destId="{54CAC1EC-7A89-4BE3-AD6C-EEAA05A806DD}" srcOrd="0" destOrd="0" presId="urn:microsoft.com/office/officeart/2005/8/layout/hierarchy6"/>
    <dgm:cxn modelId="{453B8A32-7087-4CCD-8A06-C8918FDC2857}" srcId="{ADE21381-A08B-488B-9C07-D67168949145}" destId="{44E4A1F9-6D4E-453D-80E7-0BE87F61D253}" srcOrd="1" destOrd="0" parTransId="{38E2D129-AE68-4870-9493-44319D0DF9D3}" sibTransId="{49E56DB6-348A-4883-8CC9-F47F8BDDA33E}"/>
    <dgm:cxn modelId="{F6594A33-7769-4155-9355-24424B2010E3}" type="presOf" srcId="{5A7D38F7-6CF7-418D-A9F2-53FCCA8D4407}" destId="{C1D37507-EBEB-4F14-9542-F203F71C41B3}" srcOrd="0" destOrd="0" presId="urn:microsoft.com/office/officeart/2005/8/layout/hierarchy6"/>
    <dgm:cxn modelId="{E175EC34-8894-46E8-8067-D4E2F2E33D47}" type="presOf" srcId="{94569086-5CB6-466C-9EC7-EAF709E7032F}" destId="{AAF5F845-A79D-4095-BFFE-37A3F651537E}" srcOrd="0" destOrd="0" presId="urn:microsoft.com/office/officeart/2005/8/layout/hierarchy6"/>
    <dgm:cxn modelId="{B9392037-BD01-48D0-9C9F-F1104DEEAA21}" srcId="{67318F1F-F867-42F8-B4D2-B59921878646}" destId="{ADE21381-A08B-488B-9C07-D67168949145}" srcOrd="0" destOrd="0" parTransId="{14A9E1D0-BF2A-4287-9AC1-2D4C21CB0781}" sibTransId="{23F7326E-8F29-42EB-9E06-0A357C71B3BA}"/>
    <dgm:cxn modelId="{2D3C2837-D063-4A48-AECF-F8BEDFB5EB27}" type="presOf" srcId="{574302C2-4D04-4818-BE58-699E2A578521}" destId="{B0328339-44F8-4558-ABBF-A1EB7949A13F}" srcOrd="0" destOrd="0" presId="urn:microsoft.com/office/officeart/2005/8/layout/hierarchy6"/>
    <dgm:cxn modelId="{0058BF5B-F75F-4D50-A390-194FCD53CA6A}" srcId="{ADE21381-A08B-488B-9C07-D67168949145}" destId="{9A442E78-3382-4541-B055-5A8F7207CA87}" srcOrd="6" destOrd="0" parTransId="{44E04619-54A3-4CE7-A7E9-63B40B6DAAA4}" sibTransId="{CC11A88F-FADC-456B-B6E4-A46E4C7BF1D8}"/>
    <dgm:cxn modelId="{E6EA6E66-1C8E-431A-AE71-89B731D0EE80}" srcId="{F0396167-DBC1-45D6-A32D-28C5E4C50C13}" destId="{F4DE797F-FDB9-47CD-B73D-58CBD6F9ADDF}" srcOrd="1" destOrd="0" parTransId="{E89FFDAF-EC4B-4071-98FB-DE48C78ABBC0}" sibTransId="{288D0BAF-BC9D-4632-AD9C-A366CFA31183}"/>
    <dgm:cxn modelId="{B335F46B-B4F1-42D2-A53D-B0BEA0E6917C}" type="presOf" srcId="{A4EAA8B3-3995-4677-BAE3-BE7EA594CA3F}" destId="{42A3BFB7-8F8D-4B9C-B444-ADD7F72A757E}" srcOrd="0" destOrd="0" presId="urn:microsoft.com/office/officeart/2005/8/layout/hierarchy6"/>
    <dgm:cxn modelId="{1C5C2E6E-BCFB-4F98-A1AE-8D6034A3660F}" type="presOf" srcId="{A6890FED-CB04-4459-9AC0-C3085C5E8AE4}" destId="{76371742-870F-41BA-9858-9D957AC9B093}" srcOrd="0" destOrd="0" presId="urn:microsoft.com/office/officeart/2005/8/layout/hierarchy6"/>
    <dgm:cxn modelId="{9E09B070-DFDB-4E68-A120-5C73E785F13F}" type="presOf" srcId="{14A9E1D0-BF2A-4287-9AC1-2D4C21CB0781}" destId="{AF7D88D6-3FCA-4CEE-B54B-5DB878581993}" srcOrd="0" destOrd="0" presId="urn:microsoft.com/office/officeart/2005/8/layout/hierarchy6"/>
    <dgm:cxn modelId="{3B630653-5235-46E5-80B4-8568B5D9745C}" type="presOf" srcId="{B6C7A8E0-1FBC-4E44-9DCD-0FB4A18A8169}" destId="{1FBC7555-AAE4-44B9-9B49-29D7F59F0C11}" srcOrd="0" destOrd="0" presId="urn:microsoft.com/office/officeart/2005/8/layout/hierarchy6"/>
    <dgm:cxn modelId="{4EC1E679-3B41-4D1A-A09A-403A38C98E76}" type="presOf" srcId="{44E04619-54A3-4CE7-A7E9-63B40B6DAAA4}" destId="{2073F29C-A9E7-4744-AE6B-5E4E557AC8AD}" srcOrd="0" destOrd="0" presId="urn:microsoft.com/office/officeart/2005/8/layout/hierarchy6"/>
    <dgm:cxn modelId="{B458797C-D08B-45AC-907B-87DFE0198514}" srcId="{67318F1F-F867-42F8-B4D2-B59921878646}" destId="{A6890FED-CB04-4459-9AC0-C3085C5E8AE4}" srcOrd="1" destOrd="0" parTransId="{A2FF58DD-509A-489D-8B16-691ECAC6402F}" sibTransId="{BF153C7B-2F7A-4C71-A685-A21CB9EF6890}"/>
    <dgm:cxn modelId="{E129A27C-A6DB-417A-8FB6-C4484BF7FFBA}" srcId="{ADE21381-A08B-488B-9C07-D67168949145}" destId="{94569086-5CB6-466C-9EC7-EAF709E7032F}" srcOrd="5" destOrd="0" parTransId="{197ED159-0AEB-4C34-AE30-E604F2711CBC}" sibTransId="{0B873EE9-35C3-409B-93AF-E14526F093E8}"/>
    <dgm:cxn modelId="{19C5E27E-2817-4C94-A906-DEE4CF4C8E1F}" type="presOf" srcId="{FAADF711-928F-43E3-B51D-937772EAAD76}" destId="{195B3F63-D02D-407E-8408-03C031E6FDB3}" srcOrd="0" destOrd="0" presId="urn:microsoft.com/office/officeart/2005/8/layout/hierarchy6"/>
    <dgm:cxn modelId="{4D1B0D87-642F-4551-9626-B4734358C487}" type="presOf" srcId="{B1EAF5E2-069C-41E7-95ED-30854A53F036}" destId="{032DC751-8E40-48C7-B22F-52D96113135A}" srcOrd="0" destOrd="0" presId="urn:microsoft.com/office/officeart/2005/8/layout/hierarchy6"/>
    <dgm:cxn modelId="{8D15C38C-6095-4B8C-A0EB-64CF23545F07}" type="presOf" srcId="{889D2A54-EB04-45F7-B165-6BFC3D2D8242}" destId="{5F9344E0-9B74-4842-BA98-2AC04AA84A6C}" srcOrd="0" destOrd="0" presId="urn:microsoft.com/office/officeart/2005/8/layout/hierarchy6"/>
    <dgm:cxn modelId="{8F8F7391-AE58-4988-9429-EDE8D40F186F}" srcId="{ADE21381-A08B-488B-9C07-D67168949145}" destId="{598B7754-A79D-4FFB-B628-9D8B6C408A1D}" srcOrd="4" destOrd="0" parTransId="{B6C7A8E0-1FBC-4E44-9DCD-0FB4A18A8169}" sibTransId="{CAE665B5-7B83-4502-A0E4-602C77A1361C}"/>
    <dgm:cxn modelId="{24859E92-6A8F-4227-A058-D050C2BD6D79}" type="presOf" srcId="{38E2D129-AE68-4870-9493-44319D0DF9D3}" destId="{B9C79000-43A5-4C0F-BA4F-FAFA0AE64DA5}" srcOrd="0" destOrd="0" presId="urn:microsoft.com/office/officeart/2005/8/layout/hierarchy6"/>
    <dgm:cxn modelId="{DCE9E899-0AFC-4494-B8E2-516BCEFC535B}" srcId="{A4EAA8B3-3995-4677-BAE3-BE7EA594CA3F}" destId="{B1EAF5E2-069C-41E7-95ED-30854A53F036}" srcOrd="0" destOrd="0" parTransId="{34B351C1-9B74-4CD2-82ED-6019A9FEB64D}" sibTransId="{84DF513D-0154-4485-9F54-C9DD0FE01C1E}"/>
    <dgm:cxn modelId="{869044A3-1B39-4CE3-ADF9-CC54266E6EF4}" srcId="{ADE21381-A08B-488B-9C07-D67168949145}" destId="{F0396167-DBC1-45D6-A32D-28C5E4C50C13}" srcOrd="0" destOrd="0" parTransId="{889D2A54-EB04-45F7-B165-6BFC3D2D8242}" sibTransId="{A08AF994-D86E-42F6-A091-6F3995DF3286}"/>
    <dgm:cxn modelId="{511FB0AC-7F3F-480F-87F1-B72F20011D51}" type="presOf" srcId="{598B7754-A79D-4FFB-B628-9D8B6C408A1D}" destId="{2C072B3A-8D3E-487E-B1BF-7AB9DC4BA6A1}" srcOrd="0" destOrd="0" presId="urn:microsoft.com/office/officeart/2005/8/layout/hierarchy6"/>
    <dgm:cxn modelId="{ED5AA0B2-75F8-4713-9CA5-518B8199286A}" type="presOf" srcId="{8540830F-1A91-4B6D-B25E-CB0F8D583DA9}" destId="{E828AB78-175D-468A-B35B-4042602B8672}" srcOrd="0" destOrd="0" presId="urn:microsoft.com/office/officeart/2005/8/layout/hierarchy6"/>
    <dgm:cxn modelId="{DCAA18C3-7F7F-44E9-9919-C68D7EE815A1}" type="presOf" srcId="{197ED159-0AEB-4C34-AE30-E604F2711CBC}" destId="{12DF8DD8-18AF-4CB4-9F2E-68D822B2463B}" srcOrd="0" destOrd="0" presId="urn:microsoft.com/office/officeart/2005/8/layout/hierarchy6"/>
    <dgm:cxn modelId="{904EECC4-E9FA-45F7-88B6-7682B4DB53AA}" type="presOf" srcId="{67318F1F-F867-42F8-B4D2-B59921878646}" destId="{F1F58440-ABC0-4AB3-BA15-05C8E4718EFA}" srcOrd="0" destOrd="0" presId="urn:microsoft.com/office/officeart/2005/8/layout/hierarchy6"/>
    <dgm:cxn modelId="{CB2638C8-1642-4971-9597-B40B366069B9}" srcId="{F0396167-DBC1-45D6-A32D-28C5E4C50C13}" destId="{574302C2-4D04-4818-BE58-699E2A578521}" srcOrd="2" destOrd="0" parTransId="{2D33DCC7-1032-441C-B45A-CC6D61F47B7C}" sibTransId="{94347990-B0EB-4C62-B3CA-68F90BF8373D}"/>
    <dgm:cxn modelId="{0B33B4DD-6F85-4D5F-9F61-3D56B8482B27}" type="presOf" srcId="{E89FFDAF-EC4B-4071-98FB-DE48C78ABBC0}" destId="{55851B94-62CC-4B5B-BB37-6864990D22C5}" srcOrd="0" destOrd="0" presId="urn:microsoft.com/office/officeart/2005/8/layout/hierarchy6"/>
    <dgm:cxn modelId="{EB82B4DE-E27D-466B-8974-35AF8EC61DC3}" srcId="{ADE21381-A08B-488B-9C07-D67168949145}" destId="{6313859A-FF37-4CD9-80D4-A5370303886F}" srcOrd="2" destOrd="0" parTransId="{5A7D38F7-6CF7-418D-A9F2-53FCCA8D4407}" sibTransId="{C6AA3DD9-2D6F-45E6-B71F-D8911B88C193}"/>
    <dgm:cxn modelId="{5AAEC7E1-3C84-42B0-ACE1-A60A3A2E0CA1}" srcId="{F0396167-DBC1-45D6-A32D-28C5E4C50C13}" destId="{87E87C87-01B8-46DF-BF34-876019ADEC53}" srcOrd="0" destOrd="0" parTransId="{8540830F-1A91-4B6D-B25E-CB0F8D583DA9}" sibTransId="{341CCDD7-7909-46EA-B9DF-7A2CBCC82A2D}"/>
    <dgm:cxn modelId="{D1BD09E2-42F6-4D12-92F9-39B6564DA4DD}" type="presOf" srcId="{44E4A1F9-6D4E-453D-80E7-0BE87F61D253}" destId="{FAFBC341-A362-47DA-BFC6-D55E4ABFB618}" srcOrd="0" destOrd="0" presId="urn:microsoft.com/office/officeart/2005/8/layout/hierarchy6"/>
    <dgm:cxn modelId="{A23B77E2-DA63-43BB-8DDA-22617100C934}" type="presOf" srcId="{031B6D09-26B1-4242-A6FF-3C68958F8779}" destId="{991F19AA-E5EA-4FDD-8DE4-C174A13980F0}" srcOrd="0" destOrd="0" presId="urn:microsoft.com/office/officeart/2005/8/layout/hierarchy6"/>
    <dgm:cxn modelId="{E2E3A6E3-2AB8-425F-A8FF-D40CAD200ADE}" type="presOf" srcId="{87E87C87-01B8-46DF-BF34-876019ADEC53}" destId="{24FDA1AC-049C-4C8F-9458-075C99A55768}" srcOrd="0" destOrd="0" presId="urn:microsoft.com/office/officeart/2005/8/layout/hierarchy6"/>
    <dgm:cxn modelId="{333FFFE7-C650-4D31-80C4-1B6A7FCAFF84}" srcId="{B1EAF5E2-069C-41E7-95ED-30854A53F036}" destId="{67318F1F-F867-42F8-B4D2-B59921878646}" srcOrd="0" destOrd="0" parTransId="{031B6D09-26B1-4242-A6FF-3C68958F8779}" sibTransId="{2045E770-18DA-4545-A917-A72AACA6A251}"/>
    <dgm:cxn modelId="{967B85F2-C17B-4ED1-9E3D-FA9B6838FD44}" type="presOf" srcId="{A2FF58DD-509A-489D-8B16-691ECAC6402F}" destId="{DC7927DB-8DBA-4B45-8376-63AF3FA68242}" srcOrd="0" destOrd="0" presId="urn:microsoft.com/office/officeart/2005/8/layout/hierarchy6"/>
    <dgm:cxn modelId="{E05E31FB-16B4-4BA8-A192-3B95342DB131}" type="presOf" srcId="{ADE21381-A08B-488B-9C07-D67168949145}" destId="{31137FC2-453D-4890-8E2C-94812AF05209}" srcOrd="0" destOrd="0" presId="urn:microsoft.com/office/officeart/2005/8/layout/hierarchy6"/>
    <dgm:cxn modelId="{71324323-4EA3-4DC0-99DF-D8B1225294CB}" type="presParOf" srcId="{42A3BFB7-8F8D-4B9C-B444-ADD7F72A757E}" destId="{B616AF8D-3D0A-4AE3-827B-E82AF45A5949}" srcOrd="0" destOrd="0" presId="urn:microsoft.com/office/officeart/2005/8/layout/hierarchy6"/>
    <dgm:cxn modelId="{2CEB2934-62AA-44B0-BEA8-4A01B2A828D3}" type="presParOf" srcId="{B616AF8D-3D0A-4AE3-827B-E82AF45A5949}" destId="{3680E683-4F62-40A2-BD07-C3847DC0B26C}" srcOrd="0" destOrd="0" presId="urn:microsoft.com/office/officeart/2005/8/layout/hierarchy6"/>
    <dgm:cxn modelId="{5A91264B-D81D-4A37-AD59-B0C6008C56D5}" type="presParOf" srcId="{3680E683-4F62-40A2-BD07-C3847DC0B26C}" destId="{22F12D24-7CCE-42F4-84B2-723A41B57BF6}" srcOrd="0" destOrd="0" presId="urn:microsoft.com/office/officeart/2005/8/layout/hierarchy6"/>
    <dgm:cxn modelId="{9705A1AD-865F-4F83-8494-1B8E80C023E2}" type="presParOf" srcId="{22F12D24-7CCE-42F4-84B2-723A41B57BF6}" destId="{032DC751-8E40-48C7-B22F-52D96113135A}" srcOrd="0" destOrd="0" presId="urn:microsoft.com/office/officeart/2005/8/layout/hierarchy6"/>
    <dgm:cxn modelId="{A9AF0946-0A58-4BC3-9EB8-047DA3002B61}" type="presParOf" srcId="{22F12D24-7CCE-42F4-84B2-723A41B57BF6}" destId="{8467273D-73AA-4431-AEBA-32B81D49F2B2}" srcOrd="1" destOrd="0" presId="urn:microsoft.com/office/officeart/2005/8/layout/hierarchy6"/>
    <dgm:cxn modelId="{6FD4AEFC-8903-4BF3-A7C3-05AB6E7B84E4}" type="presParOf" srcId="{8467273D-73AA-4431-AEBA-32B81D49F2B2}" destId="{991F19AA-E5EA-4FDD-8DE4-C174A13980F0}" srcOrd="0" destOrd="0" presId="urn:microsoft.com/office/officeart/2005/8/layout/hierarchy6"/>
    <dgm:cxn modelId="{5686A663-270E-44A3-8E7E-B4F2C224980A}" type="presParOf" srcId="{8467273D-73AA-4431-AEBA-32B81D49F2B2}" destId="{02991086-7E5F-4D82-B127-E4963826AE79}" srcOrd="1" destOrd="0" presId="urn:microsoft.com/office/officeart/2005/8/layout/hierarchy6"/>
    <dgm:cxn modelId="{8FF6226A-F8D1-4238-97CF-C476EAED2FE8}" type="presParOf" srcId="{02991086-7E5F-4D82-B127-E4963826AE79}" destId="{F1F58440-ABC0-4AB3-BA15-05C8E4718EFA}" srcOrd="0" destOrd="0" presId="urn:microsoft.com/office/officeart/2005/8/layout/hierarchy6"/>
    <dgm:cxn modelId="{63454461-1B71-49B3-A481-93711B889D7C}" type="presParOf" srcId="{02991086-7E5F-4D82-B127-E4963826AE79}" destId="{74056002-DB0E-4B21-9D3B-9D74FC925B96}" srcOrd="1" destOrd="0" presId="urn:microsoft.com/office/officeart/2005/8/layout/hierarchy6"/>
    <dgm:cxn modelId="{652E9A30-A336-4C9F-A76D-F17FDA3535F4}" type="presParOf" srcId="{74056002-DB0E-4B21-9D3B-9D74FC925B96}" destId="{AF7D88D6-3FCA-4CEE-B54B-5DB878581993}" srcOrd="0" destOrd="0" presId="urn:microsoft.com/office/officeart/2005/8/layout/hierarchy6"/>
    <dgm:cxn modelId="{7E5E9525-848D-4FA4-A1D4-4E02DC8C515B}" type="presParOf" srcId="{74056002-DB0E-4B21-9D3B-9D74FC925B96}" destId="{D67538A2-05EC-40A0-A4A1-BD1F934B2FEE}" srcOrd="1" destOrd="0" presId="urn:microsoft.com/office/officeart/2005/8/layout/hierarchy6"/>
    <dgm:cxn modelId="{650574F1-2550-46F1-9417-0140F73DC066}" type="presParOf" srcId="{D67538A2-05EC-40A0-A4A1-BD1F934B2FEE}" destId="{31137FC2-453D-4890-8E2C-94812AF05209}" srcOrd="0" destOrd="0" presId="urn:microsoft.com/office/officeart/2005/8/layout/hierarchy6"/>
    <dgm:cxn modelId="{A4E0C833-C419-4778-92F3-90F43FDDC814}" type="presParOf" srcId="{D67538A2-05EC-40A0-A4A1-BD1F934B2FEE}" destId="{8D426B31-3637-49DA-B2BF-5082BBDDF0C0}" srcOrd="1" destOrd="0" presId="urn:microsoft.com/office/officeart/2005/8/layout/hierarchy6"/>
    <dgm:cxn modelId="{92974DE7-8985-48DD-8770-BA5F3286EEC4}" type="presParOf" srcId="{8D426B31-3637-49DA-B2BF-5082BBDDF0C0}" destId="{5F9344E0-9B74-4842-BA98-2AC04AA84A6C}" srcOrd="0" destOrd="0" presId="urn:microsoft.com/office/officeart/2005/8/layout/hierarchy6"/>
    <dgm:cxn modelId="{479B53AC-1E75-4FF5-B8EC-8A0884C04E2E}" type="presParOf" srcId="{8D426B31-3637-49DA-B2BF-5082BBDDF0C0}" destId="{DD65D530-5798-4EE6-BE7C-034535A3E567}" srcOrd="1" destOrd="0" presId="urn:microsoft.com/office/officeart/2005/8/layout/hierarchy6"/>
    <dgm:cxn modelId="{3CE67725-C99A-495A-BDE1-BAA520924F38}" type="presParOf" srcId="{DD65D530-5798-4EE6-BE7C-034535A3E567}" destId="{8E45AE8F-EE6F-4675-B142-9E33F14049DF}" srcOrd="0" destOrd="0" presId="urn:microsoft.com/office/officeart/2005/8/layout/hierarchy6"/>
    <dgm:cxn modelId="{E1C99563-5416-4148-BFC4-2458A561A586}" type="presParOf" srcId="{DD65D530-5798-4EE6-BE7C-034535A3E567}" destId="{3767883E-6E9E-4892-B116-F86BA6C84C5A}" srcOrd="1" destOrd="0" presId="urn:microsoft.com/office/officeart/2005/8/layout/hierarchy6"/>
    <dgm:cxn modelId="{6A80A601-9BF4-4781-AF3F-D9AF3DBFDBE2}" type="presParOf" srcId="{3767883E-6E9E-4892-B116-F86BA6C84C5A}" destId="{E828AB78-175D-468A-B35B-4042602B8672}" srcOrd="0" destOrd="0" presId="urn:microsoft.com/office/officeart/2005/8/layout/hierarchy6"/>
    <dgm:cxn modelId="{F13941EB-1CB0-4312-85CB-33367156B260}" type="presParOf" srcId="{3767883E-6E9E-4892-B116-F86BA6C84C5A}" destId="{0DE720E5-45D5-4F23-940C-AA59E888849B}" srcOrd="1" destOrd="0" presId="urn:microsoft.com/office/officeart/2005/8/layout/hierarchy6"/>
    <dgm:cxn modelId="{957C919A-A618-45D6-958C-F347C4E2B985}" type="presParOf" srcId="{0DE720E5-45D5-4F23-940C-AA59E888849B}" destId="{24FDA1AC-049C-4C8F-9458-075C99A55768}" srcOrd="0" destOrd="0" presId="urn:microsoft.com/office/officeart/2005/8/layout/hierarchy6"/>
    <dgm:cxn modelId="{51328C7D-A38A-4572-9558-4F02DBD03775}" type="presParOf" srcId="{0DE720E5-45D5-4F23-940C-AA59E888849B}" destId="{4B67DC31-30F3-46A8-8128-C296010CE846}" srcOrd="1" destOrd="0" presId="urn:microsoft.com/office/officeart/2005/8/layout/hierarchy6"/>
    <dgm:cxn modelId="{FACAF6C3-2C4D-4529-8EDB-71BC8E6E4D17}" type="presParOf" srcId="{3767883E-6E9E-4892-B116-F86BA6C84C5A}" destId="{55851B94-62CC-4B5B-BB37-6864990D22C5}" srcOrd="2" destOrd="0" presId="urn:microsoft.com/office/officeart/2005/8/layout/hierarchy6"/>
    <dgm:cxn modelId="{D6BF19AA-01D6-4B8F-B4E5-BF62F316E99E}" type="presParOf" srcId="{3767883E-6E9E-4892-B116-F86BA6C84C5A}" destId="{AF2DD5D4-DB72-4401-8736-4B72E239AACC}" srcOrd="3" destOrd="0" presId="urn:microsoft.com/office/officeart/2005/8/layout/hierarchy6"/>
    <dgm:cxn modelId="{2856E92B-EA21-4F74-A41E-5980C22561C9}" type="presParOf" srcId="{AF2DD5D4-DB72-4401-8736-4B72E239AACC}" destId="{8026A210-6D28-4FCC-8C53-62C91377343A}" srcOrd="0" destOrd="0" presId="urn:microsoft.com/office/officeart/2005/8/layout/hierarchy6"/>
    <dgm:cxn modelId="{B45CAA67-DA67-440F-8E19-863460FBB323}" type="presParOf" srcId="{AF2DD5D4-DB72-4401-8736-4B72E239AACC}" destId="{8501B3CA-D240-4DB6-BED9-F24A16E1B2C7}" srcOrd="1" destOrd="0" presId="urn:microsoft.com/office/officeart/2005/8/layout/hierarchy6"/>
    <dgm:cxn modelId="{FD474C78-5FAC-458F-9777-30F91FD97378}" type="presParOf" srcId="{3767883E-6E9E-4892-B116-F86BA6C84C5A}" destId="{C7EFADE7-F469-466B-9240-9C7E81FF2DC3}" srcOrd="4" destOrd="0" presId="urn:microsoft.com/office/officeart/2005/8/layout/hierarchy6"/>
    <dgm:cxn modelId="{29CF4129-CBE4-474E-8F2E-5C6D5829383D}" type="presParOf" srcId="{3767883E-6E9E-4892-B116-F86BA6C84C5A}" destId="{6A1331FE-81D4-4BFF-8078-8A0BCED894C2}" srcOrd="5" destOrd="0" presId="urn:microsoft.com/office/officeart/2005/8/layout/hierarchy6"/>
    <dgm:cxn modelId="{B9C1C61B-B4C6-4AB8-8731-B95B9DB53761}" type="presParOf" srcId="{6A1331FE-81D4-4BFF-8078-8A0BCED894C2}" destId="{B0328339-44F8-4558-ABBF-A1EB7949A13F}" srcOrd="0" destOrd="0" presId="urn:microsoft.com/office/officeart/2005/8/layout/hierarchy6"/>
    <dgm:cxn modelId="{DD63EF02-2CFF-49E0-A27D-6E436E9890D4}" type="presParOf" srcId="{6A1331FE-81D4-4BFF-8078-8A0BCED894C2}" destId="{56F94CFD-1307-4C60-B8FC-65A897A66CBF}" srcOrd="1" destOrd="0" presId="urn:microsoft.com/office/officeart/2005/8/layout/hierarchy6"/>
    <dgm:cxn modelId="{C0BB1840-3AAE-4360-9015-E2CD4F1E55AE}" type="presParOf" srcId="{8D426B31-3637-49DA-B2BF-5082BBDDF0C0}" destId="{B9C79000-43A5-4C0F-BA4F-FAFA0AE64DA5}" srcOrd="2" destOrd="0" presId="urn:microsoft.com/office/officeart/2005/8/layout/hierarchy6"/>
    <dgm:cxn modelId="{2D8BF1E2-0187-421F-B156-CBDE43A49A3B}" type="presParOf" srcId="{8D426B31-3637-49DA-B2BF-5082BBDDF0C0}" destId="{CF60A06F-5B2E-4C85-B763-47A3E9C978CF}" srcOrd="3" destOrd="0" presId="urn:microsoft.com/office/officeart/2005/8/layout/hierarchy6"/>
    <dgm:cxn modelId="{7319EECF-0EE8-48E3-9A3B-FC12B74C3F20}" type="presParOf" srcId="{CF60A06F-5B2E-4C85-B763-47A3E9C978CF}" destId="{FAFBC341-A362-47DA-BFC6-D55E4ABFB618}" srcOrd="0" destOrd="0" presId="urn:microsoft.com/office/officeart/2005/8/layout/hierarchy6"/>
    <dgm:cxn modelId="{D8506F9D-0D02-49E9-B022-C004AEBE6BF7}" type="presParOf" srcId="{CF60A06F-5B2E-4C85-B763-47A3E9C978CF}" destId="{0D812235-237A-4771-951E-08768E3B441F}" srcOrd="1" destOrd="0" presId="urn:microsoft.com/office/officeart/2005/8/layout/hierarchy6"/>
    <dgm:cxn modelId="{3CE965F8-0A73-450D-A744-DD45F173336D}" type="presParOf" srcId="{8D426B31-3637-49DA-B2BF-5082BBDDF0C0}" destId="{C1D37507-EBEB-4F14-9542-F203F71C41B3}" srcOrd="4" destOrd="0" presId="urn:microsoft.com/office/officeart/2005/8/layout/hierarchy6"/>
    <dgm:cxn modelId="{B1779339-FF0F-4C25-BAA3-94AAC8FBFFD6}" type="presParOf" srcId="{8D426B31-3637-49DA-B2BF-5082BBDDF0C0}" destId="{1E599A83-A289-4320-BCE4-D3C115BBF673}" srcOrd="5" destOrd="0" presId="urn:microsoft.com/office/officeart/2005/8/layout/hierarchy6"/>
    <dgm:cxn modelId="{222BDB03-F61F-4961-8CB4-FFE516428158}" type="presParOf" srcId="{1E599A83-A289-4320-BCE4-D3C115BBF673}" destId="{05418FB9-50E5-4781-88A5-D16FEBB33E97}" srcOrd="0" destOrd="0" presId="urn:microsoft.com/office/officeart/2005/8/layout/hierarchy6"/>
    <dgm:cxn modelId="{A10726AC-3B11-4BAD-9891-0E6F15FE9013}" type="presParOf" srcId="{1E599A83-A289-4320-BCE4-D3C115BBF673}" destId="{0CE00DAB-81E8-4CB8-BCEA-1A7D52C15040}" srcOrd="1" destOrd="0" presId="urn:microsoft.com/office/officeart/2005/8/layout/hierarchy6"/>
    <dgm:cxn modelId="{547EEDB2-DBD9-4BCA-9FCB-A9885BB79BE8}" type="presParOf" srcId="{8D426B31-3637-49DA-B2BF-5082BBDDF0C0}" destId="{195B3F63-D02D-407E-8408-03C031E6FDB3}" srcOrd="6" destOrd="0" presId="urn:microsoft.com/office/officeart/2005/8/layout/hierarchy6"/>
    <dgm:cxn modelId="{11A130E7-B89E-4FC6-B970-8AB9E9472DCE}" type="presParOf" srcId="{8D426B31-3637-49DA-B2BF-5082BBDDF0C0}" destId="{DE88CC8A-96E4-40D8-80E7-6B7B7F515B28}" srcOrd="7" destOrd="0" presId="urn:microsoft.com/office/officeart/2005/8/layout/hierarchy6"/>
    <dgm:cxn modelId="{86E56A81-F60B-4144-8CF0-4A665CEF49BD}" type="presParOf" srcId="{DE88CC8A-96E4-40D8-80E7-6B7B7F515B28}" destId="{54CAC1EC-7A89-4BE3-AD6C-EEAA05A806DD}" srcOrd="0" destOrd="0" presId="urn:microsoft.com/office/officeart/2005/8/layout/hierarchy6"/>
    <dgm:cxn modelId="{78B6FE89-A7EA-4D23-A109-4872C83A7A45}" type="presParOf" srcId="{DE88CC8A-96E4-40D8-80E7-6B7B7F515B28}" destId="{FFA01853-83F9-411B-96F2-10B21233837A}" srcOrd="1" destOrd="0" presId="urn:microsoft.com/office/officeart/2005/8/layout/hierarchy6"/>
    <dgm:cxn modelId="{BC49DF61-A00D-44B8-BA4E-6C65098FAEFE}" type="presParOf" srcId="{8D426B31-3637-49DA-B2BF-5082BBDDF0C0}" destId="{1FBC7555-AAE4-44B9-9B49-29D7F59F0C11}" srcOrd="8" destOrd="0" presId="urn:microsoft.com/office/officeart/2005/8/layout/hierarchy6"/>
    <dgm:cxn modelId="{54EE282C-FF5E-4D12-AB63-EB7793F07A13}" type="presParOf" srcId="{8D426B31-3637-49DA-B2BF-5082BBDDF0C0}" destId="{1DA4A05C-36EE-4364-90E0-00B18D27CA72}" srcOrd="9" destOrd="0" presId="urn:microsoft.com/office/officeart/2005/8/layout/hierarchy6"/>
    <dgm:cxn modelId="{CCA81B96-EAA5-4A83-BA6E-8F0E0521118D}" type="presParOf" srcId="{1DA4A05C-36EE-4364-90E0-00B18D27CA72}" destId="{2C072B3A-8D3E-487E-B1BF-7AB9DC4BA6A1}" srcOrd="0" destOrd="0" presId="urn:microsoft.com/office/officeart/2005/8/layout/hierarchy6"/>
    <dgm:cxn modelId="{0E8B4E07-EA53-4056-81A8-9EEC07551359}" type="presParOf" srcId="{1DA4A05C-36EE-4364-90E0-00B18D27CA72}" destId="{65BEAFCE-4823-4624-BECF-ADA421EC2C40}" srcOrd="1" destOrd="0" presId="urn:microsoft.com/office/officeart/2005/8/layout/hierarchy6"/>
    <dgm:cxn modelId="{7D184918-03D0-4290-94AF-D7FE6F278753}" type="presParOf" srcId="{8D426B31-3637-49DA-B2BF-5082BBDDF0C0}" destId="{12DF8DD8-18AF-4CB4-9F2E-68D822B2463B}" srcOrd="10" destOrd="0" presId="urn:microsoft.com/office/officeart/2005/8/layout/hierarchy6"/>
    <dgm:cxn modelId="{92325C0B-7566-4F30-8FC6-B6A682B30608}" type="presParOf" srcId="{8D426B31-3637-49DA-B2BF-5082BBDDF0C0}" destId="{499E8BB2-8204-43C7-997D-12114CE1355B}" srcOrd="11" destOrd="0" presId="urn:microsoft.com/office/officeart/2005/8/layout/hierarchy6"/>
    <dgm:cxn modelId="{8F4B42A1-A541-40F8-A060-BCBB2330777A}" type="presParOf" srcId="{499E8BB2-8204-43C7-997D-12114CE1355B}" destId="{AAF5F845-A79D-4095-BFFE-37A3F651537E}" srcOrd="0" destOrd="0" presId="urn:microsoft.com/office/officeart/2005/8/layout/hierarchy6"/>
    <dgm:cxn modelId="{F68181B3-D650-442E-9DCD-885D1CBB6AD4}" type="presParOf" srcId="{499E8BB2-8204-43C7-997D-12114CE1355B}" destId="{85DC026C-09D5-4129-A245-BF17E0035DC6}" srcOrd="1" destOrd="0" presId="urn:microsoft.com/office/officeart/2005/8/layout/hierarchy6"/>
    <dgm:cxn modelId="{2FD8FD4A-B710-4F02-B5A9-66B4D3298D0F}" type="presParOf" srcId="{8D426B31-3637-49DA-B2BF-5082BBDDF0C0}" destId="{2073F29C-A9E7-4744-AE6B-5E4E557AC8AD}" srcOrd="12" destOrd="0" presId="urn:microsoft.com/office/officeart/2005/8/layout/hierarchy6"/>
    <dgm:cxn modelId="{015FE550-129F-4FF0-BB6C-C20F79E66C8A}" type="presParOf" srcId="{8D426B31-3637-49DA-B2BF-5082BBDDF0C0}" destId="{E54E7CC0-1A54-407A-B735-E511485377F9}" srcOrd="13" destOrd="0" presId="urn:microsoft.com/office/officeart/2005/8/layout/hierarchy6"/>
    <dgm:cxn modelId="{5270A43A-88CA-411F-85D5-9160DF71F9D5}" type="presParOf" srcId="{E54E7CC0-1A54-407A-B735-E511485377F9}" destId="{D81BFA78-E30D-4014-A50D-95E8DB693F21}" srcOrd="0" destOrd="0" presId="urn:microsoft.com/office/officeart/2005/8/layout/hierarchy6"/>
    <dgm:cxn modelId="{5BABD7F5-2DD7-4D16-BC39-C704E5BAA229}" type="presParOf" srcId="{E54E7CC0-1A54-407A-B735-E511485377F9}" destId="{95B6D132-A273-4B37-A7F0-1348E7E18BAB}" srcOrd="1" destOrd="0" presId="urn:microsoft.com/office/officeart/2005/8/layout/hierarchy6"/>
    <dgm:cxn modelId="{0D92920F-4EB3-4B6B-9C5A-F06BC241705D}" type="presParOf" srcId="{74056002-DB0E-4B21-9D3B-9D74FC925B96}" destId="{DC7927DB-8DBA-4B45-8376-63AF3FA68242}" srcOrd="2" destOrd="0" presId="urn:microsoft.com/office/officeart/2005/8/layout/hierarchy6"/>
    <dgm:cxn modelId="{534F730F-5393-4702-83DC-69B128DBA3F2}" type="presParOf" srcId="{74056002-DB0E-4B21-9D3B-9D74FC925B96}" destId="{E608AB4D-1AB4-4448-A3AA-32670C3DE201}" srcOrd="3" destOrd="0" presId="urn:microsoft.com/office/officeart/2005/8/layout/hierarchy6"/>
    <dgm:cxn modelId="{FD65DC14-C5B6-408F-BB99-C9CE770CFC54}" type="presParOf" srcId="{E608AB4D-1AB4-4448-A3AA-32670C3DE201}" destId="{76371742-870F-41BA-9858-9D957AC9B093}" srcOrd="0" destOrd="0" presId="urn:microsoft.com/office/officeart/2005/8/layout/hierarchy6"/>
    <dgm:cxn modelId="{2308D569-5C52-4F25-AF8B-945420C61B73}" type="presParOf" srcId="{E608AB4D-1AB4-4448-A3AA-32670C3DE201}" destId="{65422542-0115-4C82-809D-C65F132D97DC}" srcOrd="1" destOrd="0" presId="urn:microsoft.com/office/officeart/2005/8/layout/hierarchy6"/>
    <dgm:cxn modelId="{2A180761-0F35-49D1-A40E-5092814AE7FB}" type="presParOf" srcId="{42A3BFB7-8F8D-4B9C-B444-ADD7F72A757E}" destId="{CD6EC060-3BEC-4A40-B6EF-522D6AFFA4FC}"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C751-8E40-48C7-B22F-52D96113135A}">
      <dsp:nvSpPr>
        <dsp:cNvPr id="0" name=""/>
        <dsp:cNvSpPr/>
      </dsp:nvSpPr>
      <dsp:spPr>
        <a:xfrm>
          <a:off x="6355437" y="491649"/>
          <a:ext cx="1086296" cy="72419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GU" sz="700" kern="1200"/>
        </a:p>
      </dsp:txBody>
      <dsp:txXfrm>
        <a:off x="6376648" y="512860"/>
        <a:ext cx="1043874" cy="681775"/>
      </dsp:txXfrm>
    </dsp:sp>
    <dsp:sp modelId="{991F19AA-E5EA-4FDD-8DE4-C174A13980F0}">
      <dsp:nvSpPr>
        <dsp:cNvPr id="0" name=""/>
        <dsp:cNvSpPr/>
      </dsp:nvSpPr>
      <dsp:spPr>
        <a:xfrm>
          <a:off x="6852865" y="1215846"/>
          <a:ext cx="91440" cy="289679"/>
        </a:xfrm>
        <a:custGeom>
          <a:avLst/>
          <a:gdLst/>
          <a:ahLst/>
          <a:cxnLst/>
          <a:rect l="0" t="0" r="0" b="0"/>
          <a:pathLst>
            <a:path>
              <a:moveTo>
                <a:pt x="45720" y="0"/>
              </a:moveTo>
              <a:lnTo>
                <a:pt x="45720" y="28967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58440-ABC0-4AB3-BA15-05C8E4718EFA}">
      <dsp:nvSpPr>
        <dsp:cNvPr id="0" name=""/>
        <dsp:cNvSpPr/>
      </dsp:nvSpPr>
      <dsp:spPr>
        <a:xfrm>
          <a:off x="6202937" y="1505525"/>
          <a:ext cx="1391295" cy="724197"/>
        </a:xfrm>
        <a:prstGeom prst="roundRect">
          <a:avLst>
            <a:gd name="adj" fmla="val 10000"/>
          </a:avLst>
        </a:prstGeom>
        <a:solidFill>
          <a:schemeClr val="accent5">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HC-CLIA Lab Director</a:t>
          </a:r>
          <a:endParaRPr lang="en-US" sz="900" kern="1200" dirty="0"/>
        </a:p>
        <a:p>
          <a:pPr marL="0" lvl="0" indent="0" algn="ctr" defTabSz="400050">
            <a:lnSpc>
              <a:spcPct val="90000"/>
            </a:lnSpc>
            <a:spcBef>
              <a:spcPct val="0"/>
            </a:spcBef>
            <a:spcAft>
              <a:spcPct val="35000"/>
            </a:spcAft>
            <a:buNone/>
          </a:pPr>
          <a:r>
            <a:rPr lang="en-US" sz="900" kern="1200" dirty="0"/>
            <a:t>Remote Full-Time</a:t>
          </a:r>
        </a:p>
        <a:p>
          <a:pPr marL="0" lvl="0" indent="0" algn="ctr" defTabSz="400050">
            <a:lnSpc>
              <a:spcPct val="90000"/>
            </a:lnSpc>
            <a:spcBef>
              <a:spcPct val="0"/>
            </a:spcBef>
            <a:spcAft>
              <a:spcPct val="35000"/>
            </a:spcAft>
            <a:buNone/>
          </a:pPr>
          <a:r>
            <a:rPr lang="en-US" sz="900" b="1" kern="1200" dirty="0"/>
            <a:t>(Federal- CDC ELC TAP Resource 100%)</a:t>
          </a:r>
        </a:p>
      </dsp:txBody>
      <dsp:txXfrm>
        <a:off x="6224148" y="1526736"/>
        <a:ext cx="1348873" cy="681775"/>
      </dsp:txXfrm>
    </dsp:sp>
    <dsp:sp modelId="{AF7D88D6-3FCA-4CEE-B54B-5DB878581993}">
      <dsp:nvSpPr>
        <dsp:cNvPr id="0" name=""/>
        <dsp:cNvSpPr/>
      </dsp:nvSpPr>
      <dsp:spPr>
        <a:xfrm>
          <a:off x="6192492" y="2229723"/>
          <a:ext cx="706092" cy="289679"/>
        </a:xfrm>
        <a:custGeom>
          <a:avLst/>
          <a:gdLst/>
          <a:ahLst/>
          <a:cxnLst/>
          <a:rect l="0" t="0" r="0" b="0"/>
          <a:pathLst>
            <a:path>
              <a:moveTo>
                <a:pt x="706092" y="0"/>
              </a:moveTo>
              <a:lnTo>
                <a:pt x="706092" y="144839"/>
              </a:lnTo>
              <a:lnTo>
                <a:pt x="0" y="144839"/>
              </a:lnTo>
              <a:lnTo>
                <a:pt x="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37FC2-453D-4890-8E2C-94812AF05209}">
      <dsp:nvSpPr>
        <dsp:cNvPr id="0" name=""/>
        <dsp:cNvSpPr/>
      </dsp:nvSpPr>
      <dsp:spPr>
        <a:xfrm>
          <a:off x="5649344" y="2519402"/>
          <a:ext cx="1086296" cy="724197"/>
        </a:xfrm>
        <a:prstGeom prst="roundRect">
          <a:avLst>
            <a:gd name="adj" fmla="val 10000"/>
          </a:avLst>
        </a:prstGeom>
        <a:solidFill>
          <a:schemeClr val="accent5">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Lab Administrator</a:t>
          </a:r>
          <a:endParaRPr lang="en-US" sz="900" kern="1200" dirty="0"/>
        </a:p>
        <a:p>
          <a:pPr marL="0" lvl="0" indent="0" algn="ctr" defTabSz="400050">
            <a:lnSpc>
              <a:spcPct val="90000"/>
            </a:lnSpc>
            <a:spcBef>
              <a:spcPct val="0"/>
            </a:spcBef>
            <a:spcAft>
              <a:spcPct val="35000"/>
            </a:spcAft>
            <a:buNone/>
          </a:pPr>
          <a:r>
            <a:rPr lang="en-US" sz="900" b="1" kern="1200" dirty="0"/>
            <a:t>(Federal- CDC ELC Grant 100%)</a:t>
          </a:r>
        </a:p>
      </dsp:txBody>
      <dsp:txXfrm>
        <a:off x="5670555" y="2540613"/>
        <a:ext cx="1043874" cy="681775"/>
      </dsp:txXfrm>
    </dsp:sp>
    <dsp:sp modelId="{5F9344E0-9B74-4842-BA98-2AC04AA84A6C}">
      <dsp:nvSpPr>
        <dsp:cNvPr id="0" name=""/>
        <dsp:cNvSpPr/>
      </dsp:nvSpPr>
      <dsp:spPr>
        <a:xfrm>
          <a:off x="1955936" y="3243600"/>
          <a:ext cx="4236556" cy="289679"/>
        </a:xfrm>
        <a:custGeom>
          <a:avLst/>
          <a:gdLst/>
          <a:ahLst/>
          <a:cxnLst/>
          <a:rect l="0" t="0" r="0" b="0"/>
          <a:pathLst>
            <a:path>
              <a:moveTo>
                <a:pt x="4236556" y="0"/>
              </a:moveTo>
              <a:lnTo>
                <a:pt x="4236556" y="144839"/>
              </a:lnTo>
              <a:lnTo>
                <a:pt x="0" y="144839"/>
              </a:lnTo>
              <a:lnTo>
                <a:pt x="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5AE8F-EE6F-4675-B142-9E33F14049DF}">
      <dsp:nvSpPr>
        <dsp:cNvPr id="0" name=""/>
        <dsp:cNvSpPr/>
      </dsp:nvSpPr>
      <dsp:spPr>
        <a:xfrm>
          <a:off x="1412788" y="3533279"/>
          <a:ext cx="1086296" cy="724197"/>
        </a:xfrm>
        <a:prstGeom prst="roundRect">
          <a:avLst>
            <a:gd name="adj" fmla="val 10000"/>
          </a:avLst>
        </a:prstGeom>
        <a:solidFill>
          <a:schemeClr val="accent5">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Microbiologist III</a:t>
          </a:r>
          <a:endParaRPr lang="en-US" sz="800" kern="1200" dirty="0"/>
        </a:p>
        <a:p>
          <a:pPr marL="0" lvl="0" indent="0" algn="ctr" defTabSz="355600">
            <a:lnSpc>
              <a:spcPct val="90000"/>
            </a:lnSpc>
            <a:spcBef>
              <a:spcPct val="0"/>
            </a:spcBef>
            <a:spcAft>
              <a:spcPct val="35000"/>
            </a:spcAft>
            <a:buNone/>
          </a:pPr>
          <a:r>
            <a:rPr lang="en-US" sz="800" kern="1200" dirty="0"/>
            <a:t>Molecular </a:t>
          </a:r>
        </a:p>
        <a:p>
          <a:pPr marL="0" lvl="0" indent="0" algn="ctr" defTabSz="355600">
            <a:lnSpc>
              <a:spcPct val="90000"/>
            </a:lnSpc>
            <a:spcBef>
              <a:spcPct val="0"/>
            </a:spcBef>
            <a:spcAft>
              <a:spcPct val="35000"/>
            </a:spcAft>
            <a:buNone/>
          </a:pPr>
          <a:r>
            <a:rPr lang="en-US" sz="800" b="1" kern="1200" dirty="0"/>
            <a:t>(Federal- CDC ELC Grant 50%, STD/HIV 25%, PHEP 25%)</a:t>
          </a:r>
        </a:p>
      </dsp:txBody>
      <dsp:txXfrm>
        <a:off x="1433999" y="3554490"/>
        <a:ext cx="1043874" cy="681775"/>
      </dsp:txXfrm>
    </dsp:sp>
    <dsp:sp modelId="{E828AB78-175D-468A-B35B-4042602B8672}">
      <dsp:nvSpPr>
        <dsp:cNvPr id="0" name=""/>
        <dsp:cNvSpPr/>
      </dsp:nvSpPr>
      <dsp:spPr>
        <a:xfrm>
          <a:off x="543750" y="4257477"/>
          <a:ext cx="1412185" cy="289679"/>
        </a:xfrm>
        <a:custGeom>
          <a:avLst/>
          <a:gdLst/>
          <a:ahLst/>
          <a:cxnLst/>
          <a:rect l="0" t="0" r="0" b="0"/>
          <a:pathLst>
            <a:path>
              <a:moveTo>
                <a:pt x="1412185" y="0"/>
              </a:moveTo>
              <a:lnTo>
                <a:pt x="1412185" y="144839"/>
              </a:lnTo>
              <a:lnTo>
                <a:pt x="0" y="144839"/>
              </a:lnTo>
              <a:lnTo>
                <a:pt x="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DA1AC-049C-4C8F-9458-075C99A55768}">
      <dsp:nvSpPr>
        <dsp:cNvPr id="0" name=""/>
        <dsp:cNvSpPr/>
      </dsp:nvSpPr>
      <dsp:spPr>
        <a:xfrm>
          <a:off x="602" y="4547156"/>
          <a:ext cx="1086296" cy="724197"/>
        </a:xfrm>
        <a:prstGeom prst="roundRect">
          <a:avLst>
            <a:gd name="adj" fmla="val 10000"/>
          </a:avLst>
        </a:prstGeom>
        <a:solidFill>
          <a:schemeClr val="accent5">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Microbiologist II</a:t>
          </a:r>
          <a:endParaRPr lang="en-US" sz="800" kern="1200" dirty="0"/>
        </a:p>
        <a:p>
          <a:pPr marL="0" lvl="0" indent="0" algn="ctr" defTabSz="355600">
            <a:lnSpc>
              <a:spcPct val="90000"/>
            </a:lnSpc>
            <a:spcBef>
              <a:spcPct val="0"/>
            </a:spcBef>
            <a:spcAft>
              <a:spcPct val="35000"/>
            </a:spcAft>
            <a:buNone/>
          </a:pPr>
          <a:r>
            <a:rPr lang="en-US" sz="800" kern="1200" dirty="0"/>
            <a:t>(</a:t>
          </a:r>
          <a:r>
            <a:rPr lang="en-US" sz="800" b="1" kern="1200" dirty="0"/>
            <a:t>Federal- CDC ELC Grant 100%, LTA)</a:t>
          </a:r>
          <a:endParaRPr lang="en-US" sz="800" kern="1200" dirty="0"/>
        </a:p>
      </dsp:txBody>
      <dsp:txXfrm>
        <a:off x="21813" y="4568367"/>
        <a:ext cx="1043874" cy="681775"/>
      </dsp:txXfrm>
    </dsp:sp>
    <dsp:sp modelId="{55851B94-62CC-4B5B-BB37-6864990D22C5}">
      <dsp:nvSpPr>
        <dsp:cNvPr id="0" name=""/>
        <dsp:cNvSpPr/>
      </dsp:nvSpPr>
      <dsp:spPr>
        <a:xfrm>
          <a:off x="1910216" y="4257477"/>
          <a:ext cx="91440" cy="289679"/>
        </a:xfrm>
        <a:custGeom>
          <a:avLst/>
          <a:gdLst/>
          <a:ahLst/>
          <a:cxnLst/>
          <a:rect l="0" t="0" r="0" b="0"/>
          <a:pathLst>
            <a:path>
              <a:moveTo>
                <a:pt x="45720" y="0"/>
              </a:moveTo>
              <a:lnTo>
                <a:pt x="4572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6A210-6D28-4FCC-8C53-62C91377343A}">
      <dsp:nvSpPr>
        <dsp:cNvPr id="0" name=""/>
        <dsp:cNvSpPr/>
      </dsp:nvSpPr>
      <dsp:spPr>
        <a:xfrm>
          <a:off x="1412788" y="4547156"/>
          <a:ext cx="1086296" cy="724197"/>
        </a:xfrm>
        <a:prstGeom prst="roundRect">
          <a:avLst>
            <a:gd name="adj" fmla="val 10000"/>
          </a:avLst>
        </a:prstGeom>
        <a:solidFill>
          <a:schemeClr val="accent5">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Medical Laboratory Technician </a:t>
          </a:r>
          <a:endParaRPr lang="en-US" sz="800" kern="1200" dirty="0"/>
        </a:p>
        <a:p>
          <a:pPr marL="0" lvl="0" indent="0" algn="ctr" defTabSz="355600">
            <a:lnSpc>
              <a:spcPct val="90000"/>
            </a:lnSpc>
            <a:spcBef>
              <a:spcPct val="0"/>
            </a:spcBef>
            <a:spcAft>
              <a:spcPct val="35000"/>
            </a:spcAft>
            <a:buNone/>
          </a:pPr>
          <a:r>
            <a:rPr lang="en-US" sz="900" kern="1200" dirty="0"/>
            <a:t>(</a:t>
          </a:r>
          <a:r>
            <a:rPr lang="en-US" sz="900" b="1" kern="1200" dirty="0"/>
            <a:t>Federal- CDC HD Grant 100%, LTA)</a:t>
          </a:r>
          <a:endParaRPr lang="en-US" sz="900" kern="1200" dirty="0"/>
        </a:p>
      </dsp:txBody>
      <dsp:txXfrm>
        <a:off x="1433999" y="4568367"/>
        <a:ext cx="1043874" cy="681775"/>
      </dsp:txXfrm>
    </dsp:sp>
    <dsp:sp modelId="{C7EFADE7-F469-466B-9240-9C7E81FF2DC3}">
      <dsp:nvSpPr>
        <dsp:cNvPr id="0" name=""/>
        <dsp:cNvSpPr/>
      </dsp:nvSpPr>
      <dsp:spPr>
        <a:xfrm>
          <a:off x="1955936" y="4257477"/>
          <a:ext cx="1412185" cy="289679"/>
        </a:xfrm>
        <a:custGeom>
          <a:avLst/>
          <a:gdLst/>
          <a:ahLst/>
          <a:cxnLst/>
          <a:rect l="0" t="0" r="0" b="0"/>
          <a:pathLst>
            <a:path>
              <a:moveTo>
                <a:pt x="0" y="0"/>
              </a:moveTo>
              <a:lnTo>
                <a:pt x="0" y="144839"/>
              </a:lnTo>
              <a:lnTo>
                <a:pt x="1412185" y="144839"/>
              </a:lnTo>
              <a:lnTo>
                <a:pt x="1412185"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28339-44F8-4558-ABBF-A1EB7949A13F}">
      <dsp:nvSpPr>
        <dsp:cNvPr id="0" name=""/>
        <dsp:cNvSpPr/>
      </dsp:nvSpPr>
      <dsp:spPr>
        <a:xfrm>
          <a:off x="2824973" y="4547156"/>
          <a:ext cx="1086296" cy="724197"/>
        </a:xfrm>
        <a:prstGeom prst="roundRect">
          <a:avLst>
            <a:gd name="adj" fmla="val 10000"/>
          </a:avLst>
        </a:prstGeom>
        <a:solidFill>
          <a:srgbClr val="ECF4E4"/>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Microbiologist I</a:t>
          </a:r>
          <a:endParaRPr lang="en-US" sz="800" kern="1200" dirty="0"/>
        </a:p>
        <a:p>
          <a:pPr marL="0" lvl="0" indent="0" algn="ctr" defTabSz="355600">
            <a:lnSpc>
              <a:spcPct val="90000"/>
            </a:lnSpc>
            <a:spcBef>
              <a:spcPct val="0"/>
            </a:spcBef>
            <a:spcAft>
              <a:spcPct val="35000"/>
            </a:spcAft>
            <a:buNone/>
          </a:pPr>
          <a:r>
            <a:rPr lang="en-US" sz="800" kern="1200" dirty="0"/>
            <a:t>(</a:t>
          </a:r>
          <a:r>
            <a:rPr lang="en-US" sz="800" b="1" kern="1200" dirty="0"/>
            <a:t>Federal- CDC ELC Grant 100%, LTA)</a:t>
          </a:r>
          <a:endParaRPr lang="en-US" sz="800" kern="1200" dirty="0"/>
        </a:p>
      </dsp:txBody>
      <dsp:txXfrm>
        <a:off x="2846184" y="4568367"/>
        <a:ext cx="1043874" cy="681775"/>
      </dsp:txXfrm>
    </dsp:sp>
    <dsp:sp modelId="{B9C79000-43A5-4C0F-BA4F-FAFA0AE64DA5}">
      <dsp:nvSpPr>
        <dsp:cNvPr id="0" name=""/>
        <dsp:cNvSpPr/>
      </dsp:nvSpPr>
      <dsp:spPr>
        <a:xfrm>
          <a:off x="3368121" y="3243600"/>
          <a:ext cx="2824370" cy="289679"/>
        </a:xfrm>
        <a:custGeom>
          <a:avLst/>
          <a:gdLst/>
          <a:ahLst/>
          <a:cxnLst/>
          <a:rect l="0" t="0" r="0" b="0"/>
          <a:pathLst>
            <a:path>
              <a:moveTo>
                <a:pt x="2824370" y="0"/>
              </a:moveTo>
              <a:lnTo>
                <a:pt x="2824370" y="144839"/>
              </a:lnTo>
              <a:lnTo>
                <a:pt x="0" y="144839"/>
              </a:lnTo>
              <a:lnTo>
                <a:pt x="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FBC341-A362-47DA-BFC6-D55E4ABFB618}">
      <dsp:nvSpPr>
        <dsp:cNvPr id="0" name=""/>
        <dsp:cNvSpPr/>
      </dsp:nvSpPr>
      <dsp:spPr>
        <a:xfrm>
          <a:off x="2824973" y="3533279"/>
          <a:ext cx="1086296" cy="724197"/>
        </a:xfrm>
        <a:prstGeom prst="roundRect">
          <a:avLst>
            <a:gd name="adj" fmla="val 10000"/>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GU" sz="700" kern="1200"/>
        </a:p>
      </dsp:txBody>
      <dsp:txXfrm>
        <a:off x="2846184" y="3554490"/>
        <a:ext cx="1043874" cy="681775"/>
      </dsp:txXfrm>
    </dsp:sp>
    <dsp:sp modelId="{C1D37507-EBEB-4F14-9542-F203F71C41B3}">
      <dsp:nvSpPr>
        <dsp:cNvPr id="0" name=""/>
        <dsp:cNvSpPr/>
      </dsp:nvSpPr>
      <dsp:spPr>
        <a:xfrm>
          <a:off x="4780307" y="3243600"/>
          <a:ext cx="1412185" cy="289679"/>
        </a:xfrm>
        <a:custGeom>
          <a:avLst/>
          <a:gdLst/>
          <a:ahLst/>
          <a:cxnLst/>
          <a:rect l="0" t="0" r="0" b="0"/>
          <a:pathLst>
            <a:path>
              <a:moveTo>
                <a:pt x="1412185" y="0"/>
              </a:moveTo>
              <a:lnTo>
                <a:pt x="1412185" y="144839"/>
              </a:lnTo>
              <a:lnTo>
                <a:pt x="0" y="144839"/>
              </a:lnTo>
              <a:lnTo>
                <a:pt x="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18FB9-50E5-4781-88A5-D16FEBB33E97}">
      <dsp:nvSpPr>
        <dsp:cNvPr id="0" name=""/>
        <dsp:cNvSpPr/>
      </dsp:nvSpPr>
      <dsp:spPr>
        <a:xfrm>
          <a:off x="4237159" y="3533279"/>
          <a:ext cx="1086296" cy="72419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0000"/>
              </a:solidFill>
            </a:rPr>
            <a:t>Medical Technologist II</a:t>
          </a:r>
        </a:p>
        <a:p>
          <a:pPr marL="0" lvl="0" indent="0" algn="ctr" defTabSz="400050">
            <a:lnSpc>
              <a:spcPct val="90000"/>
            </a:lnSpc>
            <a:spcBef>
              <a:spcPct val="0"/>
            </a:spcBef>
            <a:spcAft>
              <a:spcPct val="35000"/>
            </a:spcAft>
            <a:buNone/>
          </a:pPr>
          <a:endParaRPr lang="en-US" sz="900" kern="1200" dirty="0">
            <a:solidFill>
              <a:srgbClr val="FF0000"/>
            </a:solidFill>
          </a:endParaRPr>
        </a:p>
      </dsp:txBody>
      <dsp:txXfrm>
        <a:off x="4258370" y="3554490"/>
        <a:ext cx="1043874" cy="681775"/>
      </dsp:txXfrm>
    </dsp:sp>
    <dsp:sp modelId="{195B3F63-D02D-407E-8408-03C031E6FDB3}">
      <dsp:nvSpPr>
        <dsp:cNvPr id="0" name=""/>
        <dsp:cNvSpPr/>
      </dsp:nvSpPr>
      <dsp:spPr>
        <a:xfrm>
          <a:off x="6146772" y="3243600"/>
          <a:ext cx="91440" cy="289679"/>
        </a:xfrm>
        <a:custGeom>
          <a:avLst/>
          <a:gdLst/>
          <a:ahLst/>
          <a:cxnLst/>
          <a:rect l="0" t="0" r="0" b="0"/>
          <a:pathLst>
            <a:path>
              <a:moveTo>
                <a:pt x="45720" y="0"/>
              </a:moveTo>
              <a:lnTo>
                <a:pt x="4572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AC1EC-7A89-4BE3-AD6C-EEAA05A806DD}">
      <dsp:nvSpPr>
        <dsp:cNvPr id="0" name=""/>
        <dsp:cNvSpPr/>
      </dsp:nvSpPr>
      <dsp:spPr>
        <a:xfrm>
          <a:off x="5649344" y="3533279"/>
          <a:ext cx="1086296" cy="724197"/>
        </a:xfrm>
        <a:prstGeom prst="roundRect">
          <a:avLst>
            <a:gd name="adj" fmla="val 10000"/>
          </a:avLst>
        </a:prstGeom>
        <a:solidFill>
          <a:schemeClr val="accent5">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Microbiologist II</a:t>
          </a:r>
          <a:endParaRPr lang="en-US" sz="800" kern="1200" dirty="0"/>
        </a:p>
        <a:p>
          <a:pPr marL="0" lvl="0" indent="0" algn="ctr" defTabSz="355600">
            <a:lnSpc>
              <a:spcPct val="90000"/>
            </a:lnSpc>
            <a:spcBef>
              <a:spcPct val="0"/>
            </a:spcBef>
            <a:spcAft>
              <a:spcPct val="35000"/>
            </a:spcAft>
            <a:buNone/>
          </a:pPr>
          <a:r>
            <a:rPr lang="en-US" sz="800" kern="1200" dirty="0"/>
            <a:t>Bacteriology</a:t>
          </a:r>
        </a:p>
        <a:p>
          <a:pPr marL="0" lvl="0" indent="0" algn="ctr" defTabSz="355600">
            <a:lnSpc>
              <a:spcPct val="90000"/>
            </a:lnSpc>
            <a:spcBef>
              <a:spcPct val="0"/>
            </a:spcBef>
            <a:spcAft>
              <a:spcPct val="35000"/>
            </a:spcAft>
            <a:buNone/>
          </a:pPr>
          <a:r>
            <a:rPr lang="en-US" sz="800" b="1" kern="1200" dirty="0"/>
            <a:t>(Federal- CDC ELC Grant 100%, LTA)</a:t>
          </a:r>
        </a:p>
      </dsp:txBody>
      <dsp:txXfrm>
        <a:off x="5670555" y="3554490"/>
        <a:ext cx="1043874" cy="681775"/>
      </dsp:txXfrm>
    </dsp:sp>
    <dsp:sp modelId="{1FBC7555-AAE4-44B9-9B49-29D7F59F0C11}">
      <dsp:nvSpPr>
        <dsp:cNvPr id="0" name=""/>
        <dsp:cNvSpPr/>
      </dsp:nvSpPr>
      <dsp:spPr>
        <a:xfrm>
          <a:off x="6192492" y="3243600"/>
          <a:ext cx="1412185" cy="289679"/>
        </a:xfrm>
        <a:custGeom>
          <a:avLst/>
          <a:gdLst/>
          <a:ahLst/>
          <a:cxnLst/>
          <a:rect l="0" t="0" r="0" b="0"/>
          <a:pathLst>
            <a:path>
              <a:moveTo>
                <a:pt x="0" y="0"/>
              </a:moveTo>
              <a:lnTo>
                <a:pt x="0" y="144839"/>
              </a:lnTo>
              <a:lnTo>
                <a:pt x="1412185" y="144839"/>
              </a:lnTo>
              <a:lnTo>
                <a:pt x="1412185"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72B3A-8D3E-487E-B1BF-7AB9DC4BA6A1}">
      <dsp:nvSpPr>
        <dsp:cNvPr id="0" name=""/>
        <dsp:cNvSpPr/>
      </dsp:nvSpPr>
      <dsp:spPr>
        <a:xfrm>
          <a:off x="7061529" y="3533279"/>
          <a:ext cx="1086296" cy="724197"/>
        </a:xfrm>
        <a:prstGeom prst="roundRect">
          <a:avLst>
            <a:gd name="adj" fmla="val 10000"/>
          </a:avLst>
        </a:prstGeom>
        <a:solidFill>
          <a:schemeClr val="accent5">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Microbiologist I</a:t>
          </a:r>
          <a:endParaRPr lang="en-US" sz="800" kern="1200" dirty="0"/>
        </a:p>
        <a:p>
          <a:pPr marL="0" lvl="0" indent="0" algn="ctr" defTabSz="355600">
            <a:lnSpc>
              <a:spcPct val="90000"/>
            </a:lnSpc>
            <a:spcBef>
              <a:spcPct val="0"/>
            </a:spcBef>
            <a:spcAft>
              <a:spcPct val="35000"/>
            </a:spcAft>
            <a:buNone/>
          </a:pPr>
          <a:r>
            <a:rPr lang="en-US" sz="800" kern="1200" dirty="0"/>
            <a:t>Tuberculosis</a:t>
          </a:r>
        </a:p>
        <a:p>
          <a:pPr marL="0" lvl="0" indent="0" algn="ctr" defTabSz="355600">
            <a:lnSpc>
              <a:spcPct val="90000"/>
            </a:lnSpc>
            <a:spcBef>
              <a:spcPct val="0"/>
            </a:spcBef>
            <a:spcAft>
              <a:spcPct val="35000"/>
            </a:spcAft>
            <a:buNone/>
          </a:pPr>
          <a:r>
            <a:rPr lang="en-US" sz="800" b="1" kern="1200" dirty="0"/>
            <a:t>(Federal- CDC TB Grant 100%)</a:t>
          </a:r>
        </a:p>
      </dsp:txBody>
      <dsp:txXfrm>
        <a:off x="7082740" y="3554490"/>
        <a:ext cx="1043874" cy="681775"/>
      </dsp:txXfrm>
    </dsp:sp>
    <dsp:sp modelId="{12DF8DD8-18AF-4CB4-9F2E-68D822B2463B}">
      <dsp:nvSpPr>
        <dsp:cNvPr id="0" name=""/>
        <dsp:cNvSpPr/>
      </dsp:nvSpPr>
      <dsp:spPr>
        <a:xfrm>
          <a:off x="6192492" y="3243600"/>
          <a:ext cx="2824370" cy="289679"/>
        </a:xfrm>
        <a:custGeom>
          <a:avLst/>
          <a:gdLst/>
          <a:ahLst/>
          <a:cxnLst/>
          <a:rect l="0" t="0" r="0" b="0"/>
          <a:pathLst>
            <a:path>
              <a:moveTo>
                <a:pt x="0" y="0"/>
              </a:moveTo>
              <a:lnTo>
                <a:pt x="0" y="144839"/>
              </a:lnTo>
              <a:lnTo>
                <a:pt x="2824370" y="144839"/>
              </a:lnTo>
              <a:lnTo>
                <a:pt x="2824370"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5F845-A79D-4095-BFFE-37A3F651537E}">
      <dsp:nvSpPr>
        <dsp:cNvPr id="0" name=""/>
        <dsp:cNvSpPr/>
      </dsp:nvSpPr>
      <dsp:spPr>
        <a:xfrm>
          <a:off x="8473715" y="3533279"/>
          <a:ext cx="1086296" cy="724197"/>
        </a:xfrm>
        <a:prstGeom prst="roundRect">
          <a:avLst>
            <a:gd name="adj" fmla="val 10000"/>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t>Medical Laboratory Technician II</a:t>
          </a:r>
          <a:endParaRPr lang="en-US" sz="700" kern="1200" dirty="0"/>
        </a:p>
        <a:p>
          <a:pPr marL="0" lvl="0" indent="0" algn="ctr" defTabSz="311150">
            <a:lnSpc>
              <a:spcPct val="90000"/>
            </a:lnSpc>
            <a:spcBef>
              <a:spcPct val="0"/>
            </a:spcBef>
            <a:spcAft>
              <a:spcPct val="35000"/>
            </a:spcAft>
            <a:buNone/>
          </a:pPr>
          <a:r>
            <a:rPr lang="en-US" sz="700" kern="1200" dirty="0"/>
            <a:t>Serology/Virology</a:t>
          </a:r>
        </a:p>
        <a:p>
          <a:pPr marL="0" lvl="0" indent="0" algn="ctr" defTabSz="311150">
            <a:lnSpc>
              <a:spcPct val="90000"/>
            </a:lnSpc>
            <a:spcBef>
              <a:spcPct val="0"/>
            </a:spcBef>
            <a:spcAft>
              <a:spcPct val="35000"/>
            </a:spcAft>
            <a:buNone/>
          </a:pPr>
          <a:r>
            <a:rPr lang="en-US" sz="700" b="1" kern="1200" dirty="0"/>
            <a:t>(Local-General Fund)</a:t>
          </a:r>
        </a:p>
      </dsp:txBody>
      <dsp:txXfrm>
        <a:off x="8494926" y="3554490"/>
        <a:ext cx="1043874" cy="681775"/>
      </dsp:txXfrm>
    </dsp:sp>
    <dsp:sp modelId="{2073F29C-A9E7-4744-AE6B-5E4E557AC8AD}">
      <dsp:nvSpPr>
        <dsp:cNvPr id="0" name=""/>
        <dsp:cNvSpPr/>
      </dsp:nvSpPr>
      <dsp:spPr>
        <a:xfrm>
          <a:off x="6192492" y="3243600"/>
          <a:ext cx="4236556" cy="289679"/>
        </a:xfrm>
        <a:custGeom>
          <a:avLst/>
          <a:gdLst/>
          <a:ahLst/>
          <a:cxnLst/>
          <a:rect l="0" t="0" r="0" b="0"/>
          <a:pathLst>
            <a:path>
              <a:moveTo>
                <a:pt x="0" y="0"/>
              </a:moveTo>
              <a:lnTo>
                <a:pt x="0" y="144839"/>
              </a:lnTo>
              <a:lnTo>
                <a:pt x="4236556" y="144839"/>
              </a:lnTo>
              <a:lnTo>
                <a:pt x="4236556"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BFA78-E30D-4014-A50D-95E8DB693F21}">
      <dsp:nvSpPr>
        <dsp:cNvPr id="0" name=""/>
        <dsp:cNvSpPr/>
      </dsp:nvSpPr>
      <dsp:spPr>
        <a:xfrm>
          <a:off x="9885900" y="3533279"/>
          <a:ext cx="1086296" cy="72419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0000"/>
              </a:solidFill>
            </a:rPr>
            <a:t>Medical Laboratory Technician I</a:t>
          </a:r>
        </a:p>
      </dsp:txBody>
      <dsp:txXfrm>
        <a:off x="9907111" y="3554490"/>
        <a:ext cx="1043874" cy="681775"/>
      </dsp:txXfrm>
    </dsp:sp>
    <dsp:sp modelId="{DC7927DB-8DBA-4B45-8376-63AF3FA68242}">
      <dsp:nvSpPr>
        <dsp:cNvPr id="0" name=""/>
        <dsp:cNvSpPr/>
      </dsp:nvSpPr>
      <dsp:spPr>
        <a:xfrm>
          <a:off x="6898585" y="2229723"/>
          <a:ext cx="706092" cy="289679"/>
        </a:xfrm>
        <a:custGeom>
          <a:avLst/>
          <a:gdLst/>
          <a:ahLst/>
          <a:cxnLst/>
          <a:rect l="0" t="0" r="0" b="0"/>
          <a:pathLst>
            <a:path>
              <a:moveTo>
                <a:pt x="0" y="0"/>
              </a:moveTo>
              <a:lnTo>
                <a:pt x="0" y="144839"/>
              </a:lnTo>
              <a:lnTo>
                <a:pt x="706092" y="144839"/>
              </a:lnTo>
              <a:lnTo>
                <a:pt x="706092" y="28967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71742-870F-41BA-9858-9D957AC9B093}">
      <dsp:nvSpPr>
        <dsp:cNvPr id="0" name=""/>
        <dsp:cNvSpPr/>
      </dsp:nvSpPr>
      <dsp:spPr>
        <a:xfrm>
          <a:off x="7061529" y="2519402"/>
          <a:ext cx="1086296" cy="72419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FF0000"/>
              </a:solidFill>
            </a:rPr>
            <a:t>Quality Assurance/ Quality Improvement Lab Technical Consultant</a:t>
          </a:r>
        </a:p>
      </dsp:txBody>
      <dsp:txXfrm>
        <a:off x="7082740" y="2540613"/>
        <a:ext cx="1043874" cy="6817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8325" cy="466725"/>
          </a:xfrm>
          <a:prstGeom prst="rect">
            <a:avLst/>
          </a:prstGeom>
        </p:spPr>
        <p:txBody>
          <a:bodyPr vert="horz" lIns="91440" tIns="45720" rIns="91440" bIns="45720" rtlCol="0"/>
          <a:lstStyle>
            <a:lvl1pPr algn="l">
              <a:defRPr sz="1200"/>
            </a:lvl1pPr>
          </a:lstStyle>
          <a:p>
            <a:endParaRPr lang="en-GU"/>
          </a:p>
        </p:txBody>
      </p:sp>
      <p:sp>
        <p:nvSpPr>
          <p:cNvPr id="3" name="Date Placeholder 2"/>
          <p:cNvSpPr>
            <a:spLocks noGrp="1"/>
          </p:cNvSpPr>
          <p:nvPr>
            <p:ph type="dt" idx="1"/>
          </p:nvPr>
        </p:nvSpPr>
        <p:spPr>
          <a:xfrm>
            <a:off x="4062413" y="0"/>
            <a:ext cx="3108325" cy="466725"/>
          </a:xfrm>
          <a:prstGeom prst="rect">
            <a:avLst/>
          </a:prstGeom>
        </p:spPr>
        <p:txBody>
          <a:bodyPr vert="horz" lIns="91440" tIns="45720" rIns="91440" bIns="45720" rtlCol="0"/>
          <a:lstStyle>
            <a:lvl1pPr algn="r">
              <a:defRPr sz="1200"/>
            </a:lvl1pPr>
          </a:lstStyle>
          <a:p>
            <a:fld id="{2974D850-AFCE-429C-9A6D-2925ACEE7F4C}" type="datetimeFigureOut">
              <a:rPr lang="en-GU" smtClean="0"/>
              <a:t>04/13/2024</a:t>
            </a:fld>
            <a:endParaRPr lang="en-GU"/>
          </a:p>
        </p:txBody>
      </p:sp>
      <p:sp>
        <p:nvSpPr>
          <p:cNvPr id="4" name="Slide Image Placeholder 3"/>
          <p:cNvSpPr>
            <a:spLocks noGrp="1" noRot="1" noChangeAspect="1"/>
          </p:cNvSpPr>
          <p:nvPr>
            <p:ph type="sldImg" idx="2"/>
          </p:nvPr>
        </p:nvSpPr>
        <p:spPr>
          <a:xfrm>
            <a:off x="792163" y="1163638"/>
            <a:ext cx="5588000" cy="3143250"/>
          </a:xfrm>
          <a:prstGeom prst="rect">
            <a:avLst/>
          </a:prstGeom>
          <a:noFill/>
          <a:ln w="12700">
            <a:solidFill>
              <a:prstClr val="black"/>
            </a:solidFill>
          </a:ln>
        </p:spPr>
        <p:txBody>
          <a:bodyPr vert="horz" lIns="91440" tIns="45720" rIns="91440" bIns="45720" rtlCol="0" anchor="ctr"/>
          <a:lstStyle/>
          <a:p>
            <a:endParaRPr lang="en-GU"/>
          </a:p>
        </p:txBody>
      </p:sp>
      <p:sp>
        <p:nvSpPr>
          <p:cNvPr id="5" name="Notes Placeholder 4"/>
          <p:cNvSpPr>
            <a:spLocks noGrp="1"/>
          </p:cNvSpPr>
          <p:nvPr>
            <p:ph type="body" sz="quarter" idx="3"/>
          </p:nvPr>
        </p:nvSpPr>
        <p:spPr>
          <a:xfrm>
            <a:off x="717550" y="4481513"/>
            <a:ext cx="5737225"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U"/>
          </a:p>
        </p:txBody>
      </p:sp>
      <p:sp>
        <p:nvSpPr>
          <p:cNvPr id="6" name="Footer Placeholder 5"/>
          <p:cNvSpPr>
            <a:spLocks noGrp="1"/>
          </p:cNvSpPr>
          <p:nvPr>
            <p:ph type="ftr" sz="quarter" idx="4"/>
          </p:nvPr>
        </p:nvSpPr>
        <p:spPr>
          <a:xfrm>
            <a:off x="0" y="8847138"/>
            <a:ext cx="3108325" cy="466725"/>
          </a:xfrm>
          <a:prstGeom prst="rect">
            <a:avLst/>
          </a:prstGeom>
        </p:spPr>
        <p:txBody>
          <a:bodyPr vert="horz" lIns="91440" tIns="45720" rIns="91440" bIns="45720" rtlCol="0" anchor="b"/>
          <a:lstStyle>
            <a:lvl1pPr algn="l">
              <a:defRPr sz="1200"/>
            </a:lvl1pPr>
          </a:lstStyle>
          <a:p>
            <a:endParaRPr lang="en-GU"/>
          </a:p>
        </p:txBody>
      </p:sp>
      <p:sp>
        <p:nvSpPr>
          <p:cNvPr id="7" name="Slide Number Placeholder 6"/>
          <p:cNvSpPr>
            <a:spLocks noGrp="1"/>
          </p:cNvSpPr>
          <p:nvPr>
            <p:ph type="sldNum" sz="quarter" idx="5"/>
          </p:nvPr>
        </p:nvSpPr>
        <p:spPr>
          <a:xfrm>
            <a:off x="4062413" y="8847138"/>
            <a:ext cx="3108325" cy="466725"/>
          </a:xfrm>
          <a:prstGeom prst="rect">
            <a:avLst/>
          </a:prstGeom>
        </p:spPr>
        <p:txBody>
          <a:bodyPr vert="horz" lIns="91440" tIns="45720" rIns="91440" bIns="45720" rtlCol="0" anchor="b"/>
          <a:lstStyle>
            <a:lvl1pPr algn="r">
              <a:defRPr sz="1200"/>
            </a:lvl1pPr>
          </a:lstStyle>
          <a:p>
            <a:fld id="{9901C198-8AB9-4DD5-B8FB-0BA94D0871E9}" type="slidenum">
              <a:rPr lang="en-GU" smtClean="0"/>
              <a:t>‹#›</a:t>
            </a:fld>
            <a:endParaRPr lang="en-GU"/>
          </a:p>
        </p:txBody>
      </p:sp>
    </p:spTree>
    <p:extLst>
      <p:ext uri="{BB962C8B-B14F-4D97-AF65-F5344CB8AC3E}">
        <p14:creationId xmlns:p14="http://schemas.microsoft.com/office/powerpoint/2010/main" val="404325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defTabSz="942024">
              <a:defRPr/>
            </a:pPr>
            <a:fld id="{A76B123A-E727-4025-8BB9-FFD79F3407DC}" type="slidenum">
              <a:rPr lang="en-US">
                <a:solidFill>
                  <a:prstClr val="black"/>
                </a:solidFill>
                <a:latin typeface="Calibri"/>
              </a:rPr>
              <a:pPr defTabSz="942024">
                <a:defRPr/>
              </a:pPr>
              <a:t>14</a:t>
            </a:fld>
            <a:endParaRPr lang="en-US">
              <a:solidFill>
                <a:prstClr val="black"/>
              </a:solidFill>
              <a:latin typeface="Calibri"/>
            </a:endParaRPr>
          </a:p>
        </p:txBody>
      </p:sp>
    </p:spTree>
    <p:extLst>
      <p:ext uri="{BB962C8B-B14F-4D97-AF65-F5344CB8AC3E}">
        <p14:creationId xmlns:p14="http://schemas.microsoft.com/office/powerpoint/2010/main" val="425396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19</a:t>
            </a:fld>
            <a:endParaRPr lang="en-US" dirty="0"/>
          </a:p>
        </p:txBody>
      </p:sp>
    </p:spTree>
    <p:extLst>
      <p:ext uri="{BB962C8B-B14F-4D97-AF65-F5344CB8AC3E}">
        <p14:creationId xmlns:p14="http://schemas.microsoft.com/office/powerpoint/2010/main" val="345307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4ABA44E-8831-4EB4-9ABC-ED7AB622A394}" type="datetime1">
              <a:rPr lang="en-US" smtClean="0"/>
              <a:t>4/13/2024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30440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2A65E8-FD03-46EC-9062-DF5F8682FCF9}" type="datetime1">
              <a:rPr lang="en-US" smtClean="0"/>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846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FB205-427C-40CA-957E-1B70015FAD19}" type="datetime1">
              <a:rPr lang="en-US" smtClean="0"/>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206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9BDAE-3213-48F2-AA03-F0FCAE761CC9}" type="datetime1">
              <a:rPr lang="en-US" smtClean="0"/>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967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a:t>Click to edit Master title style</a:t>
            </a:r>
          </a:p>
        </p:txBody>
      </p:sp>
      <p:sp>
        <p:nvSpPr>
          <p:cNvPr id="3" name="Content Placeholder 2"/>
          <p:cNvSpPr>
            <a:spLocks noGrp="1"/>
          </p:cNvSpPr>
          <p:nvPr>
            <p:ph idx="1"/>
          </p:nvPr>
        </p:nvSpPr>
        <p:spPr>
          <a:xfrm>
            <a:off x="609600" y="1907159"/>
            <a:ext cx="10972800" cy="4389120"/>
          </a:xfrm>
        </p:spPr>
        <p:txBody>
          <a:bodyPr/>
          <a:lstStyle>
            <a:lvl1pPr marL="274320" indent="-274320">
              <a:buClr>
                <a:srgbClr val="800000"/>
              </a:buClr>
              <a:buFont typeface="Wingdings" panose="05000000000000000000" pitchFamily="2" charset="2"/>
              <a:buChar char="§"/>
              <a:defRPr/>
            </a:lvl1pPr>
            <a:lvl2pPr marL="640080" indent="-246888">
              <a:buClr>
                <a:srgbClr val="800000"/>
              </a:buClr>
              <a:buFont typeface="Wingdings" panose="05000000000000000000" pitchFamily="2" charset="2"/>
              <a:buChar char="§"/>
              <a:defRPr/>
            </a:lvl2pPr>
            <a:lvl3pPr marL="914400" indent="-246888">
              <a:buClr>
                <a:srgbClr val="800000"/>
              </a:buClr>
              <a:buFont typeface="Wingdings" panose="05000000000000000000" pitchFamily="2" charset="2"/>
              <a:buChar char="§"/>
              <a:defRPr/>
            </a:lvl3pPr>
            <a:lvl4pPr marL="1188720" indent="-210312">
              <a:buClr>
                <a:srgbClr val="800000"/>
              </a:buClr>
              <a:buFont typeface="Wingdings" panose="05000000000000000000" pitchFamily="2" charset="2"/>
              <a:buChar char="§"/>
              <a:defRPr/>
            </a:lvl4pPr>
            <a:lvl5pPr marL="1463040" indent="-210312">
              <a:buClr>
                <a:srgbClr val="800000"/>
              </a:buClr>
              <a:buFont typeface="Wingdings" panose="05000000000000000000" pitchFamily="2" charset="2"/>
              <a:buChar cha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5570E7-4989-426D-9411-6C7C6A452E70}" type="datetime1">
              <a:rPr lang="en-US" smtClean="0"/>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20" descr="E:\My Documents\DPHSS Dept of Public Health &amp; Social Services\Logos\DPHSS Logo Final as of 5 22 12.JPG"/>
          <p:cNvPicPr>
            <a:picLocks noChangeAspect="1" noChangeArrowheads="1"/>
          </p:cNvPicPr>
          <p:nvPr/>
        </p:nvPicPr>
        <p:blipFill>
          <a:blip r:embed="rId2" cstate="print">
            <a:clrChange>
              <a:clrFrom>
                <a:srgbClr val="F9F0DF"/>
              </a:clrFrom>
              <a:clrTo>
                <a:srgbClr val="F9F0DF">
                  <a:alpha val="0"/>
                </a:srgbClr>
              </a:clrTo>
            </a:clrChange>
            <a:extLst>
              <a:ext uri="{28A0092B-C50C-407E-A947-70E740481C1C}">
                <a14:useLocalDpi xmlns:a14="http://schemas.microsoft.com/office/drawing/2010/main" val="0"/>
              </a:ext>
            </a:extLst>
          </a:blip>
          <a:srcRect/>
          <a:stretch>
            <a:fillRect/>
          </a:stretch>
        </p:blipFill>
        <p:spPr bwMode="auto">
          <a:xfrm>
            <a:off x="10632548" y="320354"/>
            <a:ext cx="949852" cy="127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90F1E0B-2320-83D0-0FC0-3AB66B3E8341}"/>
              </a:ext>
            </a:extLst>
          </p:cNvPr>
          <p:cNvPicPr>
            <a:picLocks noChangeAspect="1"/>
          </p:cNvPicPr>
          <p:nvPr/>
        </p:nvPicPr>
        <p:blipFill>
          <a:blip r:embed="rId3" cstate="email">
            <a:clrChange>
              <a:clrFrom>
                <a:srgbClr val="FAF1DF"/>
              </a:clrFrom>
              <a:clrTo>
                <a:srgbClr val="FAF1DF">
                  <a:alpha val="0"/>
                </a:srgbClr>
              </a:clrTo>
            </a:clrChange>
            <a:extLst>
              <a:ext uri="{28A0092B-C50C-407E-A947-70E740481C1C}">
                <a14:useLocalDpi xmlns:a14="http://schemas.microsoft.com/office/drawing/2010/main" val="0"/>
              </a:ext>
            </a:extLst>
          </a:blip>
          <a:stretch>
            <a:fillRect/>
          </a:stretch>
        </p:blipFill>
        <p:spPr>
          <a:xfrm>
            <a:off x="356867" y="213379"/>
            <a:ext cx="1521095" cy="1386633"/>
          </a:xfrm>
          <a:prstGeom prst="rect">
            <a:avLst/>
          </a:prstGeom>
        </p:spPr>
      </p:pic>
    </p:spTree>
    <p:extLst>
      <p:ext uri="{BB962C8B-B14F-4D97-AF65-F5344CB8AC3E}">
        <p14:creationId xmlns:p14="http://schemas.microsoft.com/office/powerpoint/2010/main" val="274811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108980-25AE-4C80-8804-7D488BA50251}" type="datetime1">
              <a:rPr lang="en-US" smtClean="0"/>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982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7952BB-40F8-4B3C-B209-E36BE5AA8F1F}" type="datetime1">
              <a:rPr lang="en-US" smtClean="0"/>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348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DE3DB7-D129-4D47-921A-24987339190E}" type="datetime1">
              <a:rPr lang="en-US" smtClean="0"/>
              <a:t>4/13/2024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33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39D42A0-1046-42CA-BCB3-F50F00E52E39}" type="datetime1">
              <a:rPr lang="en-US" smtClean="0"/>
              <a:t>4/13/2024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312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45759-1A03-4177-978D-75EF9A8F60D5}" type="datetime1">
              <a:rPr lang="en-US" smtClean="0"/>
              <a:t>4/13/2024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40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5D0B81-2CA3-42EB-8D44-9E9365CC1C3E}" type="datetime1">
              <a:rPr lang="en-US" smtClean="0"/>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96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14ECF36-4B6C-48B3-8099-64AEFF5BD581}" type="datetime1">
              <a:rPr lang="en-US" smtClean="0"/>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D57F1E4F-1CFF-5643-939E-217C01CDF565}"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9389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19DA1C-55E4-451C-85D1-561ACBB95707}" type="datetime1">
              <a:rPr lang="en-US" smtClean="0"/>
              <a:t>4/13/2024</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7F1E4F-1CFF-5643-939E-217C01CDF565}"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77389632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5.jfif"/><Relationship Id="rId4" Type="http://schemas.openxmlformats.org/officeDocument/2006/relationships/image" Target="../media/image14.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jfif"/><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fif"/><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677471E-D204-E511-3834-E72AA43483A6}"/>
              </a:ext>
            </a:extLst>
          </p:cNvPr>
          <p:cNvSpPr txBox="1">
            <a:spLocks/>
          </p:cNvSpPr>
          <p:nvPr/>
        </p:nvSpPr>
        <p:spPr>
          <a:xfrm>
            <a:off x="581191" y="233083"/>
            <a:ext cx="10993549" cy="1075764"/>
          </a:xfrm>
          <a:prstGeom prst="rect">
            <a:avLst/>
          </a:prstGeom>
        </p:spPr>
        <p:txBody>
          <a:bodyPr vert="horz" lIns="0" rIns="0" bIns="0" anchor="b">
            <a:noAutofit/>
          </a:bodyPr>
          <a:lstStyle>
            <a:lvl1pPr algn="l" rtl="0" eaLnBrk="1" latinLnBrk="0" hangingPunct="1">
              <a:spcBef>
                <a:spcPct val="0"/>
              </a:spcBef>
              <a:buNone/>
              <a:defRPr kumimoji="0" sz="5000" b="1"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Department of Public Health and Social Services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Guam Public Health Laboratory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Update for the 7</a:t>
            </a:r>
            <a:r>
              <a:rPr lang="en-US" sz="2800" baseline="30000" dirty="0">
                <a:solidFill>
                  <a:prstClr val="black"/>
                </a:solidFill>
                <a:latin typeface="Times New Roman" panose="02020603050405020304" pitchFamily="18" charset="0"/>
                <a:cs typeface="Times New Roman" panose="02020603050405020304" pitchFamily="18" charset="0"/>
              </a:rPr>
              <a:t>th</a:t>
            </a:r>
            <a:r>
              <a:rPr lang="en-US" sz="2800" dirty="0">
                <a:solidFill>
                  <a:prstClr val="black"/>
                </a:solidFill>
                <a:latin typeface="Times New Roman" panose="02020603050405020304" pitchFamily="18" charset="0"/>
                <a:cs typeface="Times New Roman" panose="02020603050405020304" pitchFamily="18" charset="0"/>
              </a:rPr>
              <a:t> AUL Meeting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4" name="Subtitle 2">
            <a:extLst>
              <a:ext uri="{FF2B5EF4-FFF2-40B4-BE49-F238E27FC236}">
                <a16:creationId xmlns:a16="http://schemas.microsoft.com/office/drawing/2014/main" id="{5F85528D-8666-D8D2-F978-0E6392E78838}"/>
              </a:ext>
            </a:extLst>
          </p:cNvPr>
          <p:cNvSpPr txBox="1">
            <a:spLocks/>
          </p:cNvSpPr>
          <p:nvPr/>
        </p:nvSpPr>
        <p:spPr>
          <a:xfrm>
            <a:off x="1362634" y="1308847"/>
            <a:ext cx="9421907" cy="1624419"/>
          </a:xfrm>
          <a:prstGeom prst="rect">
            <a:avLst/>
          </a:prstGeom>
        </p:spPr>
        <p:txBody>
          <a:bodyPr vert="horz">
            <a:noAutofit/>
          </a:bodyPr>
          <a:lstStyle>
            <a:lvl1pPr marL="274320" indent="-274320" algn="l" rtl="0" eaLnBrk="1" latinLnBrk="0" hangingPunct="1">
              <a:spcBef>
                <a:spcPct val="20000"/>
              </a:spcBef>
              <a:buClr>
                <a:srgbClr val="800000"/>
              </a:buClr>
              <a:buSzPct val="95000"/>
              <a:buFont typeface="Wingdings" panose="05000000000000000000" pitchFamily="2" charset="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800000"/>
              </a:buClr>
              <a:buSzPct val="85000"/>
              <a:buFont typeface="Wingdings" panose="05000000000000000000" pitchFamily="2" charset="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800000"/>
              </a:buClr>
              <a:buSzPct val="70000"/>
              <a:buFont typeface="Wingdings" panose="05000000000000000000" pitchFamily="2" charset="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800000"/>
              </a:buClr>
              <a:buSzPct val="65000"/>
              <a:buFont typeface="Wingdings" panose="05000000000000000000" pitchFamily="2" charset="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800000"/>
              </a:buClr>
              <a:buSzPct val="65000"/>
              <a:buFont typeface="Wingdings" panose="05000000000000000000" pitchFamily="2" charset="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800000"/>
              </a:buClr>
              <a:buSzPct val="95000"/>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B5D1812A-4A33-55F9-087D-7326ECE37CD5}"/>
              </a:ext>
            </a:extLst>
          </p:cNvPr>
          <p:cNvSpPr txBox="1"/>
          <p:nvPr/>
        </p:nvSpPr>
        <p:spPr>
          <a:xfrm rot="10800000" flipV="1">
            <a:off x="2232210" y="6070920"/>
            <a:ext cx="8552331"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Proposed design above shows the front of building for GPHL’s BSL2/3 facility</a:t>
            </a:r>
          </a:p>
        </p:txBody>
      </p:sp>
      <p:pic>
        <p:nvPicPr>
          <p:cNvPr id="5" name="Picture 4">
            <a:extLst>
              <a:ext uri="{FF2B5EF4-FFF2-40B4-BE49-F238E27FC236}">
                <a16:creationId xmlns:a16="http://schemas.microsoft.com/office/drawing/2014/main" id="{C900B571-D266-4AEF-4106-2C1052B06B97}"/>
              </a:ext>
            </a:extLst>
          </p:cNvPr>
          <p:cNvPicPr>
            <a:picLocks noChangeAspect="1"/>
          </p:cNvPicPr>
          <p:nvPr/>
        </p:nvPicPr>
        <p:blipFill>
          <a:blip r:embed="rId2"/>
          <a:stretch>
            <a:fillRect/>
          </a:stretch>
        </p:blipFill>
        <p:spPr>
          <a:xfrm>
            <a:off x="886022" y="2003938"/>
            <a:ext cx="10171565" cy="3841594"/>
          </a:xfrm>
          <a:prstGeom prst="rect">
            <a:avLst/>
          </a:prstGeom>
        </p:spPr>
      </p:pic>
      <p:sp>
        <p:nvSpPr>
          <p:cNvPr id="2" name="Slide Number Placeholder 1">
            <a:extLst>
              <a:ext uri="{FF2B5EF4-FFF2-40B4-BE49-F238E27FC236}">
                <a16:creationId xmlns:a16="http://schemas.microsoft.com/office/drawing/2014/main" id="{CAFFC2BA-E358-1EED-8FB9-A0F41BAE684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88392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73200-132B-BD4C-9B36-00E60EC7B835}"/>
              </a:ext>
            </a:extLst>
          </p:cNvPr>
          <p:cNvSpPr>
            <a:spLocks noGrp="1"/>
          </p:cNvSpPr>
          <p:nvPr>
            <p:ph sz="half" idx="1"/>
          </p:nvPr>
        </p:nvSpPr>
        <p:spPr>
          <a:xfrm>
            <a:off x="488774" y="1551451"/>
            <a:ext cx="5992707" cy="1396402"/>
          </a:xfrm>
        </p:spPr>
        <p:txBody>
          <a:bodyPr>
            <a:normAutofit/>
          </a:bodyPr>
          <a:lstStyle/>
          <a:p>
            <a:pPr marL="324000" lvl="1" indent="0">
              <a:buNone/>
            </a:pPr>
            <a:r>
              <a:rPr lang="en-US" sz="1800" b="1" dirty="0">
                <a:latin typeface="Times New Roman" panose="02020603050405020304" pitchFamily="18" charset="0"/>
                <a:cs typeface="Times New Roman" panose="02020603050405020304" pitchFamily="18" charset="0"/>
              </a:rPr>
              <a:t>GPHL Here and Now…</a:t>
            </a:r>
            <a:endParaRPr lang="en-US" sz="1600" b="1" dirty="0">
              <a:latin typeface="Times New Roman" panose="02020603050405020304" pitchFamily="18" charset="0"/>
              <a:cs typeface="Times New Roman" panose="02020603050405020304" pitchFamily="18" charset="0"/>
            </a:endParaRPr>
          </a:p>
          <a:p>
            <a:pPr marL="324000" lvl="1" indent="0">
              <a:buNone/>
            </a:pPr>
            <a:r>
              <a:rPr lang="en-US" sz="1600" dirty="0">
                <a:latin typeface="Times New Roman" panose="02020603050405020304" pitchFamily="18" charset="0"/>
                <a:cs typeface="Times New Roman" panose="02020603050405020304" pitchFamily="18" charset="0"/>
              </a:rPr>
              <a:t>Communicable/infectious disease testing equipment obtained from CDC Division of STD/HIV resource allocation in 2007</a:t>
            </a:r>
          </a:p>
          <a:p>
            <a:pPr lvl="1">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Cepheid GeneXpert GX-XVI</a:t>
            </a:r>
          </a:p>
        </p:txBody>
      </p:sp>
      <p:pic>
        <p:nvPicPr>
          <p:cNvPr id="11" name="Picture 10">
            <a:extLst>
              <a:ext uri="{FF2B5EF4-FFF2-40B4-BE49-F238E27FC236}">
                <a16:creationId xmlns:a16="http://schemas.microsoft.com/office/drawing/2014/main" id="{01B2AB8F-F96F-DD4A-B4A3-8294EC1996D0}"/>
              </a:ext>
            </a:extLst>
          </p:cNvPr>
          <p:cNvPicPr>
            <a:picLocks noChangeAspect="1"/>
          </p:cNvPicPr>
          <p:nvPr/>
        </p:nvPicPr>
        <p:blipFill>
          <a:blip r:embed="rId2"/>
          <a:stretch>
            <a:fillRect/>
          </a:stretch>
        </p:blipFill>
        <p:spPr>
          <a:xfrm>
            <a:off x="181942" y="270752"/>
            <a:ext cx="838200" cy="1117600"/>
          </a:xfrm>
          <a:prstGeom prst="rect">
            <a:avLst/>
          </a:prstGeom>
        </p:spPr>
      </p:pic>
      <p:pic>
        <p:nvPicPr>
          <p:cNvPr id="12" name="Picture 11">
            <a:extLst>
              <a:ext uri="{FF2B5EF4-FFF2-40B4-BE49-F238E27FC236}">
                <a16:creationId xmlns:a16="http://schemas.microsoft.com/office/drawing/2014/main" id="{AAB2191F-ABE2-224E-973C-4CA5BF554ACA}"/>
              </a:ext>
            </a:extLst>
          </p:cNvPr>
          <p:cNvPicPr>
            <a:picLocks noChangeAspect="1"/>
          </p:cNvPicPr>
          <p:nvPr/>
        </p:nvPicPr>
        <p:blipFill>
          <a:blip r:embed="rId3"/>
          <a:stretch>
            <a:fillRect/>
          </a:stretch>
        </p:blipFill>
        <p:spPr>
          <a:xfrm>
            <a:off x="11108421" y="197443"/>
            <a:ext cx="877900" cy="1133954"/>
          </a:xfrm>
          <a:prstGeom prst="rect">
            <a:avLst/>
          </a:prstGeom>
        </p:spPr>
      </p:pic>
      <p:pic>
        <p:nvPicPr>
          <p:cNvPr id="13" name="Picture 12">
            <a:extLst>
              <a:ext uri="{FF2B5EF4-FFF2-40B4-BE49-F238E27FC236}">
                <a16:creationId xmlns:a16="http://schemas.microsoft.com/office/drawing/2014/main" id="{BA6689DA-6C32-A247-BC97-611A23B3A47E}"/>
              </a:ext>
            </a:extLst>
          </p:cNvPr>
          <p:cNvPicPr>
            <a:picLocks noChangeAspect="1"/>
          </p:cNvPicPr>
          <p:nvPr/>
        </p:nvPicPr>
        <p:blipFill>
          <a:blip r:embed="rId4"/>
          <a:stretch>
            <a:fillRect/>
          </a:stretch>
        </p:blipFill>
        <p:spPr>
          <a:xfrm>
            <a:off x="6732494" y="2030698"/>
            <a:ext cx="4970731" cy="3597109"/>
          </a:xfrm>
          <a:prstGeom prst="rect">
            <a:avLst/>
          </a:prstGeom>
        </p:spPr>
      </p:pic>
      <p:sp>
        <p:nvSpPr>
          <p:cNvPr id="15" name="TextBox 14">
            <a:extLst>
              <a:ext uri="{FF2B5EF4-FFF2-40B4-BE49-F238E27FC236}">
                <a16:creationId xmlns:a16="http://schemas.microsoft.com/office/drawing/2014/main" id="{8794F9F0-9457-FE46-BF65-0CF932BBCD32}"/>
              </a:ext>
            </a:extLst>
          </p:cNvPr>
          <p:cNvSpPr txBox="1"/>
          <p:nvPr/>
        </p:nvSpPr>
        <p:spPr>
          <a:xfrm>
            <a:off x="7732176" y="5627808"/>
            <a:ext cx="3376245" cy="400110"/>
          </a:xfrm>
          <a:prstGeom prst="rect">
            <a:avLst/>
          </a:prstGeom>
          <a:noFill/>
        </p:spPr>
        <p:txBody>
          <a:bodyPr wrap="none" rtlCol="0">
            <a:spAutoFit/>
          </a:bodyPr>
          <a:lstStyle/>
          <a:p>
            <a:pPr algn="ctr"/>
            <a:r>
              <a:rPr lang="en-US" sz="2000" b="1" dirty="0">
                <a:latin typeface="Times New Roman" panose="02020603050405020304" pitchFamily="18" charset="0"/>
                <a:cs typeface="Times New Roman" panose="02020603050405020304" pitchFamily="18" charset="0"/>
              </a:rPr>
              <a:t>Cepheid GeneXpert GX-XVI</a:t>
            </a:r>
          </a:p>
        </p:txBody>
      </p:sp>
      <p:graphicFrame>
        <p:nvGraphicFramePr>
          <p:cNvPr id="5" name="Table 4"/>
          <p:cNvGraphicFramePr>
            <a:graphicFrameLocks noGrp="1"/>
          </p:cNvGraphicFramePr>
          <p:nvPr>
            <p:extLst>
              <p:ext uri="{D42A27DB-BD31-4B8C-83A1-F6EECF244321}">
                <p14:modId xmlns:p14="http://schemas.microsoft.com/office/powerpoint/2010/main" val="3085253159"/>
              </p:ext>
            </p:extLst>
          </p:nvPr>
        </p:nvGraphicFramePr>
        <p:xfrm>
          <a:off x="488775" y="3042583"/>
          <a:ext cx="5992706" cy="3228871"/>
        </p:xfrm>
        <a:graphic>
          <a:graphicData uri="http://schemas.openxmlformats.org/drawingml/2006/table">
            <a:tbl>
              <a:tblPr firstRow="1" bandRow="1">
                <a:tableStyleId>{5C22544A-7EE6-4342-B048-85BDC9FD1C3A}</a:tableStyleId>
              </a:tblPr>
              <a:tblGrid>
                <a:gridCol w="1692812">
                  <a:extLst>
                    <a:ext uri="{9D8B030D-6E8A-4147-A177-3AD203B41FA5}">
                      <a16:colId xmlns:a16="http://schemas.microsoft.com/office/drawing/2014/main" val="20000"/>
                    </a:ext>
                  </a:extLst>
                </a:gridCol>
                <a:gridCol w="2149947">
                  <a:extLst>
                    <a:ext uri="{9D8B030D-6E8A-4147-A177-3AD203B41FA5}">
                      <a16:colId xmlns:a16="http://schemas.microsoft.com/office/drawing/2014/main" val="20001"/>
                    </a:ext>
                  </a:extLst>
                </a:gridCol>
                <a:gridCol w="2149947">
                  <a:extLst>
                    <a:ext uri="{9D8B030D-6E8A-4147-A177-3AD203B41FA5}">
                      <a16:colId xmlns:a16="http://schemas.microsoft.com/office/drawing/2014/main" val="3753238001"/>
                    </a:ext>
                  </a:extLst>
                </a:gridCol>
              </a:tblGrid>
              <a:tr h="521664">
                <a:tc>
                  <a:txBody>
                    <a:bodyPr/>
                    <a:lstStyle/>
                    <a:p>
                      <a:r>
                        <a:rPr lang="en-US" sz="1400" dirty="0">
                          <a:latin typeface="Times New Roman" panose="02020603050405020304" pitchFamily="18" charset="0"/>
                          <a:cs typeface="Times New Roman" panose="02020603050405020304" pitchFamily="18" charset="0"/>
                        </a:rPr>
                        <a:t>Disease Detected</a:t>
                      </a:r>
                    </a:p>
                  </a:txBody>
                  <a:tcPr/>
                </a:tc>
                <a:tc>
                  <a:txBody>
                    <a:bodyPr/>
                    <a:lstStyle/>
                    <a:p>
                      <a:r>
                        <a:rPr lang="en-US" sz="1400" dirty="0">
                          <a:latin typeface="Times New Roman" panose="02020603050405020304" pitchFamily="18" charset="0"/>
                          <a:cs typeface="Times New Roman" panose="02020603050405020304" pitchFamily="18" charset="0"/>
                        </a:rPr>
                        <a:t>Estimate Price per Test for proposed billing</a:t>
                      </a:r>
                    </a:p>
                  </a:txBody>
                  <a:tcPr/>
                </a:tc>
                <a:tc>
                  <a:txBody>
                    <a:bodyPr/>
                    <a:lstStyle/>
                    <a:p>
                      <a:r>
                        <a:rPr lang="en-US" sz="1400" dirty="0">
                          <a:latin typeface="Times New Roman" panose="02020603050405020304" pitchFamily="18" charset="0"/>
                          <a:cs typeface="Times New Roman" panose="02020603050405020304" pitchFamily="18" charset="0"/>
                        </a:rPr>
                        <a:t>Testing Budget</a:t>
                      </a:r>
                    </a:p>
                  </a:txBody>
                  <a:tcPr/>
                </a:tc>
                <a:extLst>
                  <a:ext uri="{0D108BD9-81ED-4DB2-BD59-A6C34878D82A}">
                    <a16:rowId xmlns:a16="http://schemas.microsoft.com/office/drawing/2014/main" val="10000"/>
                  </a:ext>
                </a:extLst>
              </a:tr>
              <a:tr h="311519">
                <a:tc>
                  <a:txBody>
                    <a:bodyPr/>
                    <a:lstStyle/>
                    <a:p>
                      <a:r>
                        <a:rPr lang="en-US" sz="1400" dirty="0">
                          <a:latin typeface="Times New Roman" panose="02020603050405020304" pitchFamily="18" charset="0"/>
                          <a:cs typeface="Times New Roman" panose="02020603050405020304" pitchFamily="18" charset="0"/>
                        </a:rPr>
                        <a:t>Chlamydia </a:t>
                      </a:r>
                    </a:p>
                  </a:txBody>
                  <a:tcPr/>
                </a:tc>
                <a:tc rowSpan="5">
                  <a:txBody>
                    <a:bodyPr/>
                    <a:lstStyle/>
                    <a:p>
                      <a:pPr algn="l"/>
                      <a:r>
                        <a:rPr lang="en-US" sz="1400" dirty="0">
                          <a:latin typeface="Times New Roman" panose="02020603050405020304" pitchFamily="18" charset="0"/>
                          <a:cs typeface="Times New Roman" panose="02020603050405020304" pitchFamily="18" charset="0"/>
                        </a:rPr>
                        <a:t>$87.77</a:t>
                      </a:r>
                    </a:p>
                  </a:txBody>
                  <a:tcPr anchor="ctr"/>
                </a:tc>
                <a:tc rowSpan="6">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100% Federal</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CDC IRR-International Reagent Resource for PCR reagents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2020 PHEP/FEMA/HHS Pandemic Covid-19 Emergency Response, donations/allocations amounting to about $16M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2020 ELC- Epidemiology And Lab Capacity Pandemic Covid-19 Emergency grant funds, supply amounting to about $13M</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0001"/>
                  </a:ext>
                </a:extLst>
              </a:tr>
              <a:tr h="311519">
                <a:tc>
                  <a:txBody>
                    <a:bodyPr/>
                    <a:lstStyle/>
                    <a:p>
                      <a:r>
                        <a:rPr lang="en-US" sz="1400" dirty="0">
                          <a:latin typeface="Times New Roman" panose="02020603050405020304" pitchFamily="18" charset="0"/>
                          <a:cs typeface="Times New Roman" panose="02020603050405020304" pitchFamily="18" charset="0"/>
                        </a:rPr>
                        <a:t>Gonorrhea</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2"/>
                  </a:ext>
                </a:extLst>
              </a:tr>
              <a:tr h="311519">
                <a:tc>
                  <a:txBody>
                    <a:bodyPr/>
                    <a:lstStyle/>
                    <a:p>
                      <a:r>
                        <a:rPr lang="en-US" sz="1400" dirty="0">
                          <a:latin typeface="Times New Roman" panose="02020603050405020304" pitchFamily="18" charset="0"/>
                          <a:cs typeface="Times New Roman" panose="02020603050405020304" pitchFamily="18" charset="0"/>
                        </a:rPr>
                        <a:t>Influenza</a:t>
                      </a:r>
                      <a:r>
                        <a:rPr lang="en-US" sz="1400" baseline="0" dirty="0">
                          <a:latin typeface="Times New Roman" panose="02020603050405020304" pitchFamily="18" charset="0"/>
                          <a:cs typeface="Times New Roman" panose="02020603050405020304" pitchFamily="18" charset="0"/>
                        </a:rPr>
                        <a:t> A and B</a:t>
                      </a:r>
                      <a:endParaRPr lang="en-US" sz="1400" dirty="0">
                        <a:latin typeface="Times New Roman" panose="02020603050405020304" pitchFamily="18" charset="0"/>
                        <a:cs typeface="Times New Roman" panose="02020603050405020304" pitchFamily="18" charset="0"/>
                      </a:endParaRP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3"/>
                  </a:ext>
                </a:extLst>
              </a:tr>
              <a:tr h="309610">
                <a:tc>
                  <a:txBody>
                    <a:bodyPr/>
                    <a:lstStyle/>
                    <a:p>
                      <a:r>
                        <a:rPr lang="en-US" sz="1400" dirty="0">
                          <a:latin typeface="Times New Roman" panose="02020603050405020304" pitchFamily="18" charset="0"/>
                          <a:cs typeface="Times New Roman" panose="02020603050405020304" pitchFamily="18" charset="0"/>
                        </a:rPr>
                        <a:t>SARS-CoV-2</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4"/>
                  </a:ext>
                </a:extLst>
              </a:tr>
              <a:tr h="311519">
                <a:tc>
                  <a:txBody>
                    <a:bodyPr/>
                    <a:lstStyle/>
                    <a:p>
                      <a:r>
                        <a:rPr lang="en-US" sz="1400" dirty="0">
                          <a:latin typeface="Times New Roman" panose="02020603050405020304" pitchFamily="18" charset="0"/>
                          <a:cs typeface="Times New Roman" panose="02020603050405020304" pitchFamily="18" charset="0"/>
                        </a:rPr>
                        <a:t>Respiratory syncytial virus (RSV)</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5"/>
                  </a:ext>
                </a:extLst>
              </a:tr>
              <a:tr h="311519">
                <a:tc>
                  <a:txBody>
                    <a:bodyPr/>
                    <a:lstStyle/>
                    <a:p>
                      <a:r>
                        <a:rPr lang="en-US" sz="1400" dirty="0">
                          <a:latin typeface="Times New Roman" panose="02020603050405020304" pitchFamily="18" charset="0"/>
                          <a:cs typeface="Times New Roman" panose="02020603050405020304" pitchFamily="18" charset="0"/>
                        </a:rPr>
                        <a:t>M. Tuberculosis &amp; rifampin resistance mutation</a:t>
                      </a:r>
                    </a:p>
                  </a:txBody>
                  <a:tcPr/>
                </a:tc>
                <a:tc>
                  <a:txBody>
                    <a:bodyPr/>
                    <a:lstStyle/>
                    <a:p>
                      <a:pPr algn="l"/>
                      <a:r>
                        <a:rPr lang="en-US" sz="1400" dirty="0">
                          <a:latin typeface="Times New Roman" panose="02020603050405020304" pitchFamily="18" charset="0"/>
                          <a:cs typeface="Times New Roman" panose="02020603050405020304" pitchFamily="18" charset="0"/>
                        </a:rPr>
                        <a:t>$89.50</a:t>
                      </a:r>
                    </a:p>
                  </a:txBody>
                  <a:tcPr anchor="ctr"/>
                </a:tc>
                <a:tc vMerge="1">
                  <a:txBody>
                    <a:bodyPr/>
                    <a:lstStyle/>
                    <a:p>
                      <a:pPr algn="ct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856D7130-9371-079C-EEB0-38DF5263580E}"/>
              </a:ext>
            </a:extLst>
          </p:cNvPr>
          <p:cNvSpPr txBox="1">
            <a:spLocks/>
          </p:cNvSpPr>
          <p:nvPr/>
        </p:nvSpPr>
        <p:spPr>
          <a:xfrm>
            <a:off x="2205318" y="475128"/>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5D8D08A-8E6B-28D4-1FFB-61D0330FEEE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2908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B2AB8F-F96F-DD4A-B4A3-8294EC1996D0}"/>
              </a:ext>
            </a:extLst>
          </p:cNvPr>
          <p:cNvPicPr>
            <a:picLocks noChangeAspect="1"/>
          </p:cNvPicPr>
          <p:nvPr/>
        </p:nvPicPr>
        <p:blipFill>
          <a:blip r:embed="rId2"/>
          <a:stretch>
            <a:fillRect/>
          </a:stretch>
        </p:blipFill>
        <p:spPr>
          <a:xfrm>
            <a:off x="488775" y="699243"/>
            <a:ext cx="838200" cy="1117600"/>
          </a:xfrm>
          <a:prstGeom prst="rect">
            <a:avLst/>
          </a:prstGeom>
        </p:spPr>
      </p:pic>
      <p:pic>
        <p:nvPicPr>
          <p:cNvPr id="12" name="Picture 11">
            <a:extLst>
              <a:ext uri="{FF2B5EF4-FFF2-40B4-BE49-F238E27FC236}">
                <a16:creationId xmlns:a16="http://schemas.microsoft.com/office/drawing/2014/main" id="{AAB2191F-ABE2-224E-973C-4CA5BF554ACA}"/>
              </a:ext>
            </a:extLst>
          </p:cNvPr>
          <p:cNvPicPr>
            <a:picLocks noChangeAspect="1"/>
          </p:cNvPicPr>
          <p:nvPr/>
        </p:nvPicPr>
        <p:blipFill>
          <a:blip r:embed="rId3"/>
          <a:stretch>
            <a:fillRect/>
          </a:stretch>
        </p:blipFill>
        <p:spPr>
          <a:xfrm>
            <a:off x="10825325" y="634609"/>
            <a:ext cx="877900" cy="1133954"/>
          </a:xfrm>
          <a:prstGeom prst="rect">
            <a:avLst/>
          </a:prstGeom>
        </p:spPr>
      </p:pic>
      <p:sp>
        <p:nvSpPr>
          <p:cNvPr id="18" name="TextBox 17">
            <a:extLst>
              <a:ext uri="{FF2B5EF4-FFF2-40B4-BE49-F238E27FC236}">
                <a16:creationId xmlns:a16="http://schemas.microsoft.com/office/drawing/2014/main" id="{CA6D8839-A916-A848-893F-3FA105B68750}"/>
              </a:ext>
            </a:extLst>
          </p:cNvPr>
          <p:cNvSpPr txBox="1"/>
          <p:nvPr/>
        </p:nvSpPr>
        <p:spPr>
          <a:xfrm>
            <a:off x="1470212" y="1201586"/>
            <a:ext cx="5724554" cy="1077218"/>
          </a:xfrm>
          <a:prstGeom prst="rect">
            <a:avLst/>
          </a:prstGeom>
          <a:noFill/>
        </p:spPr>
        <p:txBody>
          <a:bodyPr wrap="square" rtlCol="0">
            <a:spAutoFit/>
          </a:bodyPr>
          <a:lstStyle/>
          <a:p>
            <a:pPr>
              <a:buClr>
                <a:schemeClr val="accent1">
                  <a:lumMod val="75000"/>
                </a:schemeClr>
              </a:buClr>
            </a:pPr>
            <a:r>
              <a:rPr lang="en-US" sz="1600" b="1" dirty="0">
                <a:latin typeface="Times New Roman" panose="02020603050405020304" pitchFamily="18" charset="0"/>
                <a:cs typeface="Times New Roman" panose="02020603050405020304" pitchFamily="18" charset="0"/>
              </a:rPr>
              <a:t>GPHL Here and Now…</a:t>
            </a:r>
            <a:endParaRPr lang="en-US" sz="1600" dirty="0">
              <a:latin typeface="Times New Roman" panose="02020603050405020304" pitchFamily="18" charset="0"/>
              <a:cs typeface="Times New Roman" panose="02020603050405020304" pitchFamily="18" charset="0"/>
            </a:endParaRPr>
          </a:p>
          <a:p>
            <a:pPr>
              <a:buClr>
                <a:schemeClr val="accent1">
                  <a:lumMod val="75000"/>
                </a:schemeClr>
              </a:buClr>
            </a:pPr>
            <a:r>
              <a:rPr lang="en-US" sz="1600" dirty="0">
                <a:latin typeface="Times New Roman" panose="02020603050405020304" pitchFamily="18" charset="0"/>
                <a:cs typeface="Times New Roman" panose="02020603050405020304" pitchFamily="18" charset="0"/>
              </a:rPr>
              <a:t>Communicable/infectious disease testing equipment obtained from CDC ELC grant funds</a:t>
            </a:r>
          </a:p>
          <a:p>
            <a:pPr marL="342900" indent="-342900">
              <a:buClr>
                <a:schemeClr val="accent2"/>
              </a:buClr>
              <a:buSzPct val="90000"/>
              <a:buFont typeface="Wingdings" pitchFamily="2" charset="2"/>
              <a:buChar char="§"/>
            </a:pPr>
            <a:r>
              <a:rPr lang="en-US" sz="1600" dirty="0">
                <a:latin typeface="Times New Roman" panose="02020603050405020304" pitchFamily="18" charset="0"/>
                <a:cs typeface="Times New Roman" panose="02020603050405020304" pitchFamily="18" charset="0"/>
              </a:rPr>
              <a:t>BioFire </a:t>
            </a:r>
            <a:r>
              <a:rPr lang="en-US" sz="1600" dirty="0" err="1">
                <a:latin typeface="Times New Roman" panose="02020603050405020304" pitchFamily="18" charset="0"/>
                <a:cs typeface="Times New Roman" panose="02020603050405020304" pitchFamily="18" charset="0"/>
              </a:rPr>
              <a:t>FilmArray</a:t>
            </a:r>
            <a:endParaRPr lang="en-US" sz="160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CC3E7591-40B7-B447-A0B8-FEDF69811A94}"/>
              </a:ext>
            </a:extLst>
          </p:cNvPr>
          <p:cNvPicPr>
            <a:picLocks noChangeAspect="1"/>
          </p:cNvPicPr>
          <p:nvPr/>
        </p:nvPicPr>
        <p:blipFill>
          <a:blip r:embed="rId4"/>
          <a:stretch>
            <a:fillRect/>
          </a:stretch>
        </p:blipFill>
        <p:spPr>
          <a:xfrm>
            <a:off x="8175020" y="2272053"/>
            <a:ext cx="3993133" cy="3516990"/>
          </a:xfrm>
          <a:prstGeom prst="rect">
            <a:avLst/>
          </a:prstGeom>
        </p:spPr>
      </p:pic>
      <p:sp>
        <p:nvSpPr>
          <p:cNvPr id="23" name="TextBox 22">
            <a:extLst>
              <a:ext uri="{FF2B5EF4-FFF2-40B4-BE49-F238E27FC236}">
                <a16:creationId xmlns:a16="http://schemas.microsoft.com/office/drawing/2014/main" id="{99BDBA5B-8F54-684B-9BF3-49FDB5C64FC5}"/>
              </a:ext>
            </a:extLst>
          </p:cNvPr>
          <p:cNvSpPr txBox="1"/>
          <p:nvPr/>
        </p:nvSpPr>
        <p:spPr>
          <a:xfrm>
            <a:off x="9212849" y="5703365"/>
            <a:ext cx="213055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BioFire FilmArray</a:t>
            </a:r>
          </a:p>
        </p:txBody>
      </p:sp>
      <p:graphicFrame>
        <p:nvGraphicFramePr>
          <p:cNvPr id="4" name="Table 4">
            <a:extLst>
              <a:ext uri="{FF2B5EF4-FFF2-40B4-BE49-F238E27FC236}">
                <a16:creationId xmlns:a16="http://schemas.microsoft.com/office/drawing/2014/main" id="{263CCB1A-E529-F543-327C-059D513CA2B7}"/>
              </a:ext>
            </a:extLst>
          </p:cNvPr>
          <p:cNvGraphicFramePr>
            <a:graphicFrameLocks noGrp="1"/>
          </p:cNvGraphicFramePr>
          <p:nvPr>
            <p:extLst>
              <p:ext uri="{D42A27DB-BD31-4B8C-83A1-F6EECF244321}">
                <p14:modId xmlns:p14="http://schemas.microsoft.com/office/powerpoint/2010/main" val="3774392123"/>
              </p:ext>
            </p:extLst>
          </p:nvPr>
        </p:nvGraphicFramePr>
        <p:xfrm>
          <a:off x="0" y="2278804"/>
          <a:ext cx="8031784" cy="4453690"/>
        </p:xfrm>
        <a:graphic>
          <a:graphicData uri="http://schemas.openxmlformats.org/drawingml/2006/table">
            <a:tbl>
              <a:tblPr firstRow="1" bandRow="1">
                <a:tableStyleId>{5C22544A-7EE6-4342-B048-85BDC9FD1C3A}</a:tableStyleId>
              </a:tblPr>
              <a:tblGrid>
                <a:gridCol w="1985549">
                  <a:extLst>
                    <a:ext uri="{9D8B030D-6E8A-4147-A177-3AD203B41FA5}">
                      <a16:colId xmlns:a16="http://schemas.microsoft.com/office/drawing/2014/main" val="3285473208"/>
                    </a:ext>
                  </a:extLst>
                </a:gridCol>
                <a:gridCol w="3440924">
                  <a:extLst>
                    <a:ext uri="{9D8B030D-6E8A-4147-A177-3AD203B41FA5}">
                      <a16:colId xmlns:a16="http://schemas.microsoft.com/office/drawing/2014/main" val="405082311"/>
                    </a:ext>
                  </a:extLst>
                </a:gridCol>
                <a:gridCol w="1133114">
                  <a:extLst>
                    <a:ext uri="{9D8B030D-6E8A-4147-A177-3AD203B41FA5}">
                      <a16:colId xmlns:a16="http://schemas.microsoft.com/office/drawing/2014/main" val="1955767239"/>
                    </a:ext>
                  </a:extLst>
                </a:gridCol>
                <a:gridCol w="1472197">
                  <a:extLst>
                    <a:ext uri="{9D8B030D-6E8A-4147-A177-3AD203B41FA5}">
                      <a16:colId xmlns:a16="http://schemas.microsoft.com/office/drawing/2014/main" val="3399515902"/>
                    </a:ext>
                  </a:extLst>
                </a:gridCol>
              </a:tblGrid>
              <a:tr h="7968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u="none" dirty="0">
                          <a:latin typeface="Times New Roman" panose="02020603050405020304" pitchFamily="18" charset="0"/>
                          <a:cs typeface="Times New Roman" panose="02020603050405020304" pitchFamily="18" charset="0"/>
                        </a:rPr>
                        <a:t>Disease Detected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u="none" dirty="0">
                          <a:latin typeface="Times New Roman" panose="02020603050405020304" pitchFamily="18" charset="0"/>
                          <a:cs typeface="Times New Roman" panose="02020603050405020304" pitchFamily="18" charset="0"/>
                        </a:rPr>
                        <a:t>Respiratory Panel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u="none" dirty="0">
                          <a:latin typeface="Times New Roman" panose="02020603050405020304" pitchFamily="18" charset="0"/>
                          <a:cs typeface="Times New Roman" panose="02020603050405020304" pitchFamily="18" charset="0"/>
                        </a:rPr>
                        <a:t>Disease Detected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u="none" dirty="0">
                          <a:latin typeface="Times New Roman" panose="02020603050405020304" pitchFamily="18" charset="0"/>
                          <a:cs typeface="Times New Roman" panose="02020603050405020304" pitchFamily="18" charset="0"/>
                        </a:rPr>
                        <a:t>Gastrointestinal Panel</a:t>
                      </a:r>
                    </a:p>
                  </a:txBody>
                  <a:tcPr/>
                </a:tc>
                <a:tc>
                  <a:txBody>
                    <a:bodyPr/>
                    <a:lstStyle/>
                    <a:p>
                      <a:r>
                        <a:rPr lang="en-US" sz="1050" dirty="0">
                          <a:latin typeface="Times New Roman" panose="02020603050405020304" pitchFamily="18" charset="0"/>
                          <a:cs typeface="Times New Roman" panose="02020603050405020304" pitchFamily="18" charset="0"/>
                        </a:rPr>
                        <a:t>Estimate Price </a:t>
                      </a:r>
                      <a:r>
                        <a:rPr lang="en-US" sz="1050">
                          <a:latin typeface="Times New Roman" panose="02020603050405020304" pitchFamily="18" charset="0"/>
                          <a:cs typeface="Times New Roman" panose="02020603050405020304" pitchFamily="18" charset="0"/>
                        </a:rPr>
                        <a:t>per Panel </a:t>
                      </a:r>
                      <a:r>
                        <a:rPr lang="en-US" sz="1050" dirty="0">
                          <a:latin typeface="Times New Roman" panose="02020603050405020304" pitchFamily="18" charset="0"/>
                          <a:cs typeface="Times New Roman" panose="02020603050405020304" pitchFamily="18" charset="0"/>
                        </a:rPr>
                        <a:t>for proposed billing</a:t>
                      </a:r>
                      <a:endParaRPr lang="en-GU" sz="1050" dirty="0">
                        <a:latin typeface="Times New Roman" panose="02020603050405020304" pitchFamily="18" charset="0"/>
                        <a:cs typeface="Times New Roman" panose="02020603050405020304" pitchFamily="18" charset="0"/>
                      </a:endParaRPr>
                    </a:p>
                  </a:txBody>
                  <a:tcPr/>
                </a:tc>
                <a:tc>
                  <a:txBody>
                    <a:bodyPr/>
                    <a:lstStyle/>
                    <a:p>
                      <a:r>
                        <a:rPr lang="en-US" sz="1050" dirty="0">
                          <a:latin typeface="Times New Roman" panose="02020603050405020304" pitchFamily="18" charset="0"/>
                          <a:cs typeface="Times New Roman" panose="02020603050405020304" pitchFamily="18" charset="0"/>
                        </a:rPr>
                        <a:t>Testing Budget</a:t>
                      </a:r>
                      <a:endParaRPr lang="en-GU" sz="105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77262731"/>
                  </a:ext>
                </a:extLst>
              </a:tr>
              <a:tr h="3656883">
                <a:tc>
                  <a:txBody>
                    <a:bodyPr/>
                    <a:lstStyle/>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Adenovirus</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Coronavirus 229E</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Coronavirus  HKU1</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Coronavirus NL63</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Coronavirus OC43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SARS CoV-2</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Human Metapneumovirus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Human Rhinovirus/Enterovirus</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Influenza A (H1, H3 and H1-2009)</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Influenza B</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Parainfluenza Virus 1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Parainfluenza Virus 2</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Parainfluenza Virus 3</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Parainfluenza Virus 4</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Respiratory Syncytial Virus  </a:t>
                      </a:r>
                    </a:p>
                  </a:txBody>
                  <a:tcPr/>
                </a:tc>
                <a:tc>
                  <a:txBody>
                    <a:bodyPr/>
                    <a:lstStyle/>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Adenovirus</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Astrovirus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Campylobacter (</a:t>
                      </a:r>
                      <a:r>
                        <a:rPr lang="en-US" sz="1050" dirty="0" err="1">
                          <a:latin typeface="Times New Roman" panose="02020603050405020304" pitchFamily="18" charset="0"/>
                          <a:cs typeface="Times New Roman" panose="02020603050405020304" pitchFamily="18" charset="0"/>
                        </a:rPr>
                        <a:t>jejuni</a:t>
                      </a:r>
                      <a:r>
                        <a:rPr lang="en-US" sz="1050" dirty="0">
                          <a:latin typeface="Times New Roman" panose="02020603050405020304" pitchFamily="18" charset="0"/>
                          <a:cs typeface="Times New Roman" panose="02020603050405020304" pitchFamily="18" charset="0"/>
                        </a:rPr>
                        <a:t>, coli, and </a:t>
                      </a:r>
                      <a:r>
                        <a:rPr lang="en-US" sz="1050" dirty="0" err="1">
                          <a:latin typeface="Times New Roman" panose="02020603050405020304" pitchFamily="18" charset="0"/>
                          <a:cs typeface="Times New Roman" panose="02020603050405020304" pitchFamily="18" charset="0"/>
                        </a:rPr>
                        <a:t>upsaliensis</a:t>
                      </a:r>
                      <a:r>
                        <a:rPr lang="en-US" sz="1050" dirty="0">
                          <a:latin typeface="Times New Roman" panose="02020603050405020304" pitchFamily="18" charset="0"/>
                          <a:cs typeface="Times New Roman" panose="02020603050405020304" pitchFamily="18" charset="0"/>
                        </a:rPr>
                        <a:t>)</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Clostridium difficile (toxin A/B)</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Cryptosporidium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Cyclospora </a:t>
                      </a:r>
                      <a:r>
                        <a:rPr lang="en-US" sz="1050" dirty="0" err="1">
                          <a:latin typeface="Times New Roman" panose="02020603050405020304" pitchFamily="18" charset="0"/>
                          <a:cs typeface="Times New Roman" panose="02020603050405020304" pitchFamily="18" charset="0"/>
                        </a:rPr>
                        <a:t>cayetanensis</a:t>
                      </a:r>
                      <a:endParaRPr lang="en-US" sz="1050" dirty="0">
                        <a:latin typeface="Times New Roman" panose="02020603050405020304" pitchFamily="18" charset="0"/>
                        <a:cs typeface="Times New Roman" panose="02020603050405020304" pitchFamily="18" charset="0"/>
                      </a:endParaRP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Entamoeba histolytic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Enteroaggregative E. Coli (EAEC)</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Enteroaggregative E. Coli (EAEC)</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Enteroaggregative E. Coli (ETEC) it/</a:t>
                      </a:r>
                      <a:r>
                        <a:rPr lang="en-US" sz="1050" dirty="0" err="1">
                          <a:latin typeface="Times New Roman" panose="02020603050405020304" pitchFamily="18" charset="0"/>
                          <a:cs typeface="Times New Roman" panose="02020603050405020304" pitchFamily="18" charset="0"/>
                        </a:rPr>
                        <a:t>st</a:t>
                      </a:r>
                      <a:endParaRPr lang="en-US" sz="1050" dirty="0">
                        <a:latin typeface="Times New Roman" panose="02020603050405020304" pitchFamily="18" charset="0"/>
                        <a:cs typeface="Times New Roman" panose="02020603050405020304" pitchFamily="18" charset="0"/>
                      </a:endParaRP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 E. coli O157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Giardia </a:t>
                      </a:r>
                      <a:r>
                        <a:rPr lang="en-US" sz="1050" dirty="0" err="1">
                          <a:latin typeface="Times New Roman" panose="02020603050405020304" pitchFamily="18" charset="0"/>
                          <a:cs typeface="Times New Roman" panose="02020603050405020304" pitchFamily="18" charset="0"/>
                        </a:rPr>
                        <a:t>Lanlia</a:t>
                      </a:r>
                      <a:r>
                        <a:rPr lang="en-US" sz="1050" dirty="0">
                          <a:latin typeface="Times New Roman" panose="02020603050405020304" pitchFamily="18" charset="0"/>
                          <a:cs typeface="Times New Roman" panose="02020603050405020304" pitchFamily="18" charset="0"/>
                        </a:rPr>
                        <a:t>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Norovirus GI/GII</a:t>
                      </a:r>
                    </a:p>
                    <a:p>
                      <a:pPr marL="285750" indent="-285750">
                        <a:buClr>
                          <a:schemeClr val="accent2"/>
                        </a:buClr>
                        <a:buSzPct val="90000"/>
                        <a:buFont typeface="Wingdings" pitchFamily="2" charset="2"/>
                        <a:buChar char="§"/>
                      </a:pPr>
                      <a:r>
                        <a:rPr lang="en-US" sz="1050" dirty="0" err="1">
                          <a:latin typeface="Times New Roman" panose="02020603050405020304" pitchFamily="18" charset="0"/>
                          <a:cs typeface="Times New Roman" panose="02020603050405020304" pitchFamily="18" charset="0"/>
                        </a:rPr>
                        <a:t>Plesiomonas</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shigelloides</a:t>
                      </a:r>
                      <a:endParaRPr lang="en-US" sz="1050" dirty="0">
                        <a:latin typeface="Times New Roman" panose="02020603050405020304" pitchFamily="18" charset="0"/>
                        <a:cs typeface="Times New Roman" panose="02020603050405020304" pitchFamily="18" charset="0"/>
                      </a:endParaRP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Rotavirus A</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Salmonella </a:t>
                      </a:r>
                    </a:p>
                    <a:p>
                      <a:pPr marL="285750" indent="-285750">
                        <a:buClr>
                          <a:schemeClr val="accent2"/>
                        </a:buClr>
                        <a:buSzPct val="90000"/>
                        <a:buFont typeface="Wingdings" pitchFamily="2" charset="2"/>
                        <a:buChar char="§"/>
                      </a:pPr>
                      <a:r>
                        <a:rPr lang="en-US" sz="1050" dirty="0" err="1">
                          <a:latin typeface="Times New Roman" panose="02020603050405020304" pitchFamily="18" charset="0"/>
                          <a:cs typeface="Times New Roman" panose="02020603050405020304" pitchFamily="18" charset="0"/>
                        </a:rPr>
                        <a:t>Sapovirus</a:t>
                      </a:r>
                      <a:r>
                        <a:rPr lang="en-US" sz="1050" dirty="0">
                          <a:latin typeface="Times New Roman" panose="02020603050405020304" pitchFamily="18" charset="0"/>
                          <a:cs typeface="Times New Roman" panose="02020603050405020304" pitchFamily="18" charset="0"/>
                        </a:rPr>
                        <a:t> (I, II, IV and V)</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Vibrio (Parahaemolyticus, vulnificus, and cholera</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Vibrio cholera </a:t>
                      </a:r>
                    </a:p>
                    <a:p>
                      <a:pPr marL="285750" indent="-285750">
                        <a:buClr>
                          <a:schemeClr val="accent2"/>
                        </a:buClr>
                        <a:buSzPct val="90000"/>
                        <a:buFont typeface="Wingdings" pitchFamily="2" charset="2"/>
                        <a:buChar char="§"/>
                      </a:pPr>
                      <a:r>
                        <a:rPr lang="en-US" sz="1050" dirty="0">
                          <a:latin typeface="Times New Roman" panose="02020603050405020304" pitchFamily="18" charset="0"/>
                          <a:cs typeface="Times New Roman" panose="02020603050405020304" pitchFamily="18" charset="0"/>
                        </a:rPr>
                        <a:t>Yersinia </a:t>
                      </a:r>
                      <a:r>
                        <a:rPr lang="en-US" sz="1050" dirty="0" err="1">
                          <a:latin typeface="Times New Roman" panose="02020603050405020304" pitchFamily="18" charset="0"/>
                          <a:cs typeface="Times New Roman" panose="02020603050405020304" pitchFamily="18" charset="0"/>
                        </a:rPr>
                        <a:t>enterocoloticia</a:t>
                      </a:r>
                      <a:r>
                        <a:rPr lang="en-US" sz="1050" dirty="0">
                          <a:latin typeface="Times New Roman" panose="02020603050405020304" pitchFamily="18" charset="0"/>
                          <a:cs typeface="Times New Roman" panose="02020603050405020304" pitchFamily="18" charset="0"/>
                        </a:rPr>
                        <a:t> </a:t>
                      </a:r>
                    </a:p>
                  </a:txBody>
                  <a:tcPr/>
                </a:tc>
                <a:tc>
                  <a:txBody>
                    <a:bodyPr/>
                    <a:lstStyle/>
                    <a:p>
                      <a:pPr marL="0" algn="l" defTabSz="457200" rtl="0" eaLnBrk="1" latinLnBrk="0" hangingPunct="1"/>
                      <a:r>
                        <a:rPr lang="en-US" sz="1050" kern="1200" dirty="0">
                          <a:solidFill>
                            <a:schemeClr val="dk1"/>
                          </a:solidFill>
                          <a:latin typeface="Times New Roman" panose="02020603050405020304" pitchFamily="18" charset="0"/>
                          <a:ea typeface="+mn-ea"/>
                          <a:cs typeface="Times New Roman" panose="02020603050405020304" pitchFamily="18" charset="0"/>
                        </a:rPr>
                        <a:t>$158.98</a:t>
                      </a:r>
                      <a:endParaRPr lang="en-GU" sz="105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Times New Roman"/>
                          <a:ea typeface="+mn-ea"/>
                          <a:cs typeface="Times New Roman"/>
                        </a:rPr>
                        <a:t>100% Federal</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Times New Roman"/>
                          <a:ea typeface="+mn-ea"/>
                          <a:cs typeface="Times New Roman"/>
                        </a:rPr>
                        <a:t>CDC IRR-International Reagent Resource for PCR reagents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Times New Roman"/>
                          <a:ea typeface="+mn-ea"/>
                          <a:cs typeface="Times New Roman"/>
                        </a:rPr>
                        <a:t>2020 PHEP/FEMA/HHS Pandemic Covid-19 Emergency Response, donations/allocations amounting to about $16M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Times New Roman"/>
                          <a:ea typeface="+mn-ea"/>
                          <a:cs typeface="Times New Roman"/>
                        </a:rPr>
                        <a:t>2020 ELC- Epidemiology And Lab Capacity Pandemic Covid-19 Emergency grant funds,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Times New Roman"/>
                          <a:ea typeface="+mn-ea"/>
                          <a:cs typeface="Times New Roman"/>
                        </a:rPr>
                        <a:t>supply amounting to about $13M</a:t>
                      </a: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337503129"/>
                  </a:ext>
                </a:extLst>
              </a:tr>
            </a:tbl>
          </a:graphicData>
        </a:graphic>
      </p:graphicFrame>
      <p:sp>
        <p:nvSpPr>
          <p:cNvPr id="2" name="Title 1">
            <a:extLst>
              <a:ext uri="{FF2B5EF4-FFF2-40B4-BE49-F238E27FC236}">
                <a16:creationId xmlns:a16="http://schemas.microsoft.com/office/drawing/2014/main" id="{C4307BF6-63CB-90B1-9D1A-D02264B76028}"/>
              </a:ext>
            </a:extLst>
          </p:cNvPr>
          <p:cNvSpPr>
            <a:spLocks noGrp="1"/>
          </p:cNvSpPr>
          <p:nvPr>
            <p:ph type="title"/>
          </p:nvPr>
        </p:nvSpPr>
        <p:spPr>
          <a:xfrm>
            <a:off x="488950" y="484188"/>
            <a:ext cx="11029950" cy="987425"/>
          </a:xfrm>
        </p:spPr>
        <p:txBody>
          <a:bodyPr>
            <a:normAutofit fontScale="90000"/>
          </a:body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E5C540F-6B2D-CA8D-DA3D-EFF1007A20B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82255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2C78F0-B323-5B04-0CDA-2F981BC4357A}"/>
              </a:ext>
            </a:extLst>
          </p:cNvPr>
          <p:cNvPicPr>
            <a:picLocks noChangeAspect="1"/>
          </p:cNvPicPr>
          <p:nvPr/>
        </p:nvPicPr>
        <p:blipFill>
          <a:blip r:embed="rId2"/>
          <a:stretch>
            <a:fillRect/>
          </a:stretch>
        </p:blipFill>
        <p:spPr>
          <a:xfrm>
            <a:off x="488775" y="699243"/>
            <a:ext cx="838200" cy="1117600"/>
          </a:xfrm>
          <a:prstGeom prst="rect">
            <a:avLst/>
          </a:prstGeom>
        </p:spPr>
      </p:pic>
      <p:pic>
        <p:nvPicPr>
          <p:cNvPr id="7" name="Picture 6">
            <a:extLst>
              <a:ext uri="{FF2B5EF4-FFF2-40B4-BE49-F238E27FC236}">
                <a16:creationId xmlns:a16="http://schemas.microsoft.com/office/drawing/2014/main" id="{5EA2C99C-86E9-39EC-D88A-B94DCBC4AA70}"/>
              </a:ext>
            </a:extLst>
          </p:cNvPr>
          <p:cNvPicPr>
            <a:picLocks noChangeAspect="1"/>
          </p:cNvPicPr>
          <p:nvPr/>
        </p:nvPicPr>
        <p:blipFill>
          <a:blip r:embed="rId3"/>
          <a:stretch>
            <a:fillRect/>
          </a:stretch>
        </p:blipFill>
        <p:spPr>
          <a:xfrm>
            <a:off x="10825325" y="634609"/>
            <a:ext cx="877900" cy="1133954"/>
          </a:xfrm>
          <a:prstGeom prst="rect">
            <a:avLst/>
          </a:prstGeom>
        </p:spPr>
      </p:pic>
      <p:sp>
        <p:nvSpPr>
          <p:cNvPr id="13" name="TextBox 12">
            <a:extLst>
              <a:ext uri="{FF2B5EF4-FFF2-40B4-BE49-F238E27FC236}">
                <a16:creationId xmlns:a16="http://schemas.microsoft.com/office/drawing/2014/main" id="{86BAC315-0DFF-6D09-DEEC-2F01817D88EE}"/>
              </a:ext>
            </a:extLst>
          </p:cNvPr>
          <p:cNvSpPr txBox="1"/>
          <p:nvPr/>
        </p:nvSpPr>
        <p:spPr>
          <a:xfrm>
            <a:off x="983064" y="1838151"/>
            <a:ext cx="4843771" cy="830997"/>
          </a:xfrm>
          <a:prstGeom prst="rect">
            <a:avLst/>
          </a:prstGeom>
          <a:noFill/>
        </p:spPr>
        <p:txBody>
          <a:bodyPr wrap="square" rtlCol="0">
            <a:spAutoFit/>
          </a:bodyPr>
          <a:lstStyle/>
          <a:p>
            <a:pPr>
              <a:buClr>
                <a:schemeClr val="accent1">
                  <a:lumMod val="75000"/>
                </a:schemeClr>
              </a:buClr>
            </a:pPr>
            <a:r>
              <a:rPr lang="en-US" sz="1600" b="1" dirty="0">
                <a:latin typeface="Times New Roman" panose="02020603050405020304" pitchFamily="18" charset="0"/>
                <a:cs typeface="Times New Roman" panose="02020603050405020304" pitchFamily="18" charset="0"/>
              </a:rPr>
              <a:t>GPHL Here and Now…</a:t>
            </a:r>
            <a:endParaRPr lang="en-US" sz="1600" dirty="0">
              <a:latin typeface="Times New Roman" panose="02020603050405020304" pitchFamily="18" charset="0"/>
              <a:cs typeface="Times New Roman" panose="02020603050405020304" pitchFamily="18" charset="0"/>
            </a:endParaRPr>
          </a:p>
          <a:p>
            <a:pPr>
              <a:buClr>
                <a:schemeClr val="accent1">
                  <a:lumMod val="75000"/>
                </a:schemeClr>
              </a:buClr>
            </a:pPr>
            <a:r>
              <a:rPr lang="en-US" sz="1600" dirty="0">
                <a:latin typeface="Times New Roman" panose="02020603050405020304" pitchFamily="18" charset="0"/>
                <a:cs typeface="Times New Roman" panose="02020603050405020304" pitchFamily="18" charset="0"/>
              </a:rPr>
              <a:t>Communicable/infectious disease testing equipment obtained from CDC ELC grant funds </a:t>
            </a:r>
          </a:p>
        </p:txBody>
      </p:sp>
      <p:sp>
        <p:nvSpPr>
          <p:cNvPr id="14" name="TextBox 13">
            <a:extLst>
              <a:ext uri="{FF2B5EF4-FFF2-40B4-BE49-F238E27FC236}">
                <a16:creationId xmlns:a16="http://schemas.microsoft.com/office/drawing/2014/main" id="{27FF64BA-3B70-AB85-0891-54594E88E08B}"/>
              </a:ext>
            </a:extLst>
          </p:cNvPr>
          <p:cNvSpPr txBox="1"/>
          <p:nvPr/>
        </p:nvSpPr>
        <p:spPr>
          <a:xfrm>
            <a:off x="907875" y="2670154"/>
            <a:ext cx="5089065" cy="1477328"/>
          </a:xfrm>
          <a:prstGeom prst="rect">
            <a:avLst/>
          </a:prstGeom>
          <a:noFill/>
        </p:spPr>
        <p:txBody>
          <a:bodyPr wrap="square" rtlCol="0">
            <a:spAutoFit/>
          </a:bodyPr>
          <a:lstStyle/>
          <a:p>
            <a:pPr marL="285750" indent="-285750">
              <a:buClr>
                <a:schemeClr val="accent2"/>
              </a:buClr>
              <a:buSzPct val="90000"/>
              <a:buFont typeface="Wingdings" pitchFamily="2" charset="2"/>
              <a:buChar char="§"/>
            </a:pPr>
            <a:r>
              <a:rPr lang="en-US" sz="1200" dirty="0">
                <a:latin typeface="Times New Roman" panose="02020603050405020304" pitchFamily="18" charset="0"/>
                <a:cs typeface="Times New Roman" panose="02020603050405020304" pitchFamily="18" charset="0"/>
              </a:rPr>
              <a:t>Illumina iSeq 100 with Illumina </a:t>
            </a:r>
            <a:r>
              <a:rPr lang="en-US" sz="1200" dirty="0" err="1">
                <a:latin typeface="Times New Roman" panose="02020603050405020304" pitchFamily="18" charset="0"/>
                <a:cs typeface="Times New Roman" panose="02020603050405020304" pitchFamily="18" charset="0"/>
              </a:rPr>
              <a:t>BaseSpace</a:t>
            </a:r>
            <a:r>
              <a:rPr lang="en-US" sz="1200" dirty="0">
                <a:latin typeface="Times New Roman" panose="02020603050405020304" pitchFamily="18" charset="0"/>
                <a:cs typeface="Times New Roman" panose="02020603050405020304" pitchFamily="18" charset="0"/>
              </a:rPr>
              <a:t> Hub DRAGEN COVID Lineage</a:t>
            </a:r>
          </a:p>
          <a:p>
            <a:pPr marL="742950" lvl="1" indent="-285750">
              <a:buClr>
                <a:schemeClr val="accent2"/>
              </a:buClr>
              <a:buSzPct val="90000"/>
              <a:buFont typeface="Wingdings" pitchFamily="2" charset="2"/>
              <a:buChar char="§"/>
            </a:pPr>
            <a:r>
              <a:rPr lang="en-US" sz="1200" dirty="0">
                <a:latin typeface="Times New Roman" panose="02020603050405020304" pitchFamily="18" charset="0"/>
                <a:cs typeface="Times New Roman" panose="02020603050405020304" pitchFamily="18" charset="0"/>
              </a:rPr>
              <a:t>Genome RNA Sequencing System for variant/strain analyses </a:t>
            </a:r>
          </a:p>
          <a:p>
            <a:pPr marL="1200150" lvl="2" indent="-285750">
              <a:buClr>
                <a:schemeClr val="accent2"/>
              </a:buClr>
              <a:buSzPct val="90000"/>
              <a:buFont typeface="Wingdings" pitchFamily="2" charset="2"/>
              <a:buChar char="§"/>
            </a:pPr>
            <a:r>
              <a:rPr lang="en-US" sz="1200" dirty="0">
                <a:latin typeface="Times New Roman" panose="02020603050405020304" pitchFamily="18" charset="0"/>
                <a:cs typeface="Times New Roman" panose="02020603050405020304" pitchFamily="18" charset="0"/>
              </a:rPr>
              <a:t>(i.e., SARS-CoV-2 variants, and other emerging infectious diseases)</a:t>
            </a:r>
          </a:p>
          <a:p>
            <a:pPr marL="742950" lvl="1" indent="-285750">
              <a:buClr>
                <a:schemeClr val="accent2"/>
              </a:buClr>
              <a:buSzPct val="90000"/>
              <a:buFont typeface="Wingdings" pitchFamily="2" charset="2"/>
              <a:buChar char="§"/>
            </a:pPr>
            <a:r>
              <a:rPr lang="en-US" sz="1200" dirty="0">
                <a:latin typeface="Times New Roman" panose="02020603050405020304" pitchFamily="18" charset="0"/>
                <a:cs typeface="Times New Roman" panose="02020603050405020304" pitchFamily="18" charset="0"/>
              </a:rPr>
              <a:t>Completed validation February 23</a:t>
            </a:r>
            <a:r>
              <a:rPr lang="en-US" sz="1200" baseline="30000" dirty="0">
                <a:latin typeface="Times New Roman" panose="02020603050405020304" pitchFamily="18" charset="0"/>
                <a:cs typeface="Times New Roman" panose="02020603050405020304" pitchFamily="18" charset="0"/>
              </a:rPr>
              <a:t>rd</a:t>
            </a:r>
            <a:r>
              <a:rPr lang="en-US" sz="1200" dirty="0">
                <a:latin typeface="Times New Roman" panose="02020603050405020304" pitchFamily="18" charset="0"/>
                <a:cs typeface="Times New Roman" panose="02020603050405020304" pitchFamily="18" charset="0"/>
              </a:rPr>
              <a:t>, 2023</a:t>
            </a:r>
          </a:p>
          <a:p>
            <a:endParaRPr lang="en-US" dirty="0"/>
          </a:p>
        </p:txBody>
      </p:sp>
      <p:pic>
        <p:nvPicPr>
          <p:cNvPr id="16" name="Picture 15">
            <a:extLst>
              <a:ext uri="{FF2B5EF4-FFF2-40B4-BE49-F238E27FC236}">
                <a16:creationId xmlns:a16="http://schemas.microsoft.com/office/drawing/2014/main" id="{9300D64E-7035-0C8A-8FF9-3900AAB4CA3F}"/>
              </a:ext>
            </a:extLst>
          </p:cNvPr>
          <p:cNvPicPr>
            <a:picLocks noChangeAspect="1"/>
          </p:cNvPicPr>
          <p:nvPr/>
        </p:nvPicPr>
        <p:blipFill>
          <a:blip r:embed="rId4"/>
          <a:stretch>
            <a:fillRect/>
          </a:stretch>
        </p:blipFill>
        <p:spPr>
          <a:xfrm>
            <a:off x="1326975" y="3868823"/>
            <a:ext cx="3937865" cy="2862851"/>
          </a:xfrm>
          <a:prstGeom prst="rect">
            <a:avLst/>
          </a:prstGeom>
        </p:spPr>
      </p:pic>
      <p:graphicFrame>
        <p:nvGraphicFramePr>
          <p:cNvPr id="23" name="Table 23">
            <a:extLst>
              <a:ext uri="{FF2B5EF4-FFF2-40B4-BE49-F238E27FC236}">
                <a16:creationId xmlns:a16="http://schemas.microsoft.com/office/drawing/2014/main" id="{D422DC8C-EC5F-9B72-D7C8-FBD5DAF33097}"/>
              </a:ext>
            </a:extLst>
          </p:cNvPr>
          <p:cNvGraphicFramePr>
            <a:graphicFrameLocks noGrp="1"/>
          </p:cNvGraphicFramePr>
          <p:nvPr>
            <p:extLst>
              <p:ext uri="{D42A27DB-BD31-4B8C-83A1-F6EECF244321}">
                <p14:modId xmlns:p14="http://schemas.microsoft.com/office/powerpoint/2010/main" val="1056262595"/>
              </p:ext>
            </p:extLst>
          </p:nvPr>
        </p:nvGraphicFramePr>
        <p:xfrm>
          <a:off x="5826835" y="3986443"/>
          <a:ext cx="5953602" cy="2754406"/>
        </p:xfrm>
        <a:graphic>
          <a:graphicData uri="http://schemas.openxmlformats.org/drawingml/2006/table">
            <a:tbl>
              <a:tblPr firstRow="1" bandRow="1">
                <a:tableStyleId>{5C22544A-7EE6-4342-B048-85BDC9FD1C3A}</a:tableStyleId>
              </a:tblPr>
              <a:tblGrid>
                <a:gridCol w="2493413">
                  <a:extLst>
                    <a:ext uri="{9D8B030D-6E8A-4147-A177-3AD203B41FA5}">
                      <a16:colId xmlns:a16="http://schemas.microsoft.com/office/drawing/2014/main" val="676966848"/>
                    </a:ext>
                  </a:extLst>
                </a:gridCol>
                <a:gridCol w="3460189">
                  <a:extLst>
                    <a:ext uri="{9D8B030D-6E8A-4147-A177-3AD203B41FA5}">
                      <a16:colId xmlns:a16="http://schemas.microsoft.com/office/drawing/2014/main" val="953821849"/>
                    </a:ext>
                  </a:extLst>
                </a:gridCol>
              </a:tblGrid>
              <a:tr h="468406">
                <a:tc>
                  <a:txBody>
                    <a:bodyPr/>
                    <a:lstStyle/>
                    <a:p>
                      <a:pPr algn="l"/>
                      <a:r>
                        <a:rPr lang="en-US" sz="1200" dirty="0">
                          <a:latin typeface="Times New Roman" panose="02020603050405020304" pitchFamily="18" charset="0"/>
                          <a:cs typeface="Times New Roman" panose="02020603050405020304" pitchFamily="18" charset="0"/>
                        </a:rPr>
                        <a:t>Estimate Price per Test for proposed billing</a:t>
                      </a:r>
                    </a:p>
                  </a:txBody>
                  <a:tcPr/>
                </a:tc>
                <a:tc>
                  <a:txBody>
                    <a:bodyPr/>
                    <a:lstStyle/>
                    <a:p>
                      <a:pPr algn="l"/>
                      <a:r>
                        <a:rPr lang="en-US" sz="1200" dirty="0">
                          <a:latin typeface="Times New Roman" panose="02020603050405020304" pitchFamily="18" charset="0"/>
                          <a:cs typeface="Times New Roman" panose="02020603050405020304" pitchFamily="18" charset="0"/>
                        </a:rPr>
                        <a:t>Testing Budget</a:t>
                      </a:r>
                    </a:p>
                  </a:txBody>
                  <a:tcPr/>
                </a:tc>
                <a:extLst>
                  <a:ext uri="{0D108BD9-81ED-4DB2-BD59-A6C34878D82A}">
                    <a16:rowId xmlns:a16="http://schemas.microsoft.com/office/drawing/2014/main" val="541636662"/>
                  </a:ext>
                </a:extLst>
              </a:tr>
              <a:tr h="1817594">
                <a:tc>
                  <a:txBody>
                    <a:bodyPr/>
                    <a:lstStyle/>
                    <a:p>
                      <a:pPr algn="l"/>
                      <a:r>
                        <a:rPr lang="en-US" sz="1200" dirty="0">
                          <a:latin typeface="Times New Roman" panose="02020603050405020304" pitchFamily="18" charset="0"/>
                          <a:cs typeface="Times New Roman" panose="02020603050405020304" pitchFamily="18" charset="0"/>
                        </a:rPr>
                        <a:t>$219.25</a:t>
                      </a:r>
                      <a:endParaRPr lang="en-GU" sz="12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100% Federal</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CDC IRR-International Reagent Resource for PCR reagents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2020 PHEP/FEMA/HHS Pandemic Covid-19 Emergency Response, donations/allocations amounting to about $16M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2020 ELC- Epidemiology And Lab Capacity Pandemic Covid-19 Emergency grant funds,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supply amounting to about $13</a:t>
                      </a:r>
                      <a:r>
                        <a:rPr kumimoji="0" lang="en-US" sz="1200" b="0" i="0" u="none" strike="noStrike" kern="1200" cap="none" spc="0" normalizeH="0" baseline="0" noProof="0" dirty="0">
                          <a:ln>
                            <a:noFill/>
                          </a:ln>
                          <a:solidFill>
                            <a:prstClr val="black"/>
                          </a:solidFill>
                          <a:effectLst/>
                          <a:uLnTx/>
                          <a:uFillTx/>
                          <a:latin typeface="+mn-lt"/>
                          <a:ea typeface="+mn-ea"/>
                          <a:cs typeface="+mn-cs"/>
                        </a:rPr>
                        <a:t>M</a:t>
                      </a: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txBody>
                  <a:tcPr/>
                </a:tc>
                <a:extLst>
                  <a:ext uri="{0D108BD9-81ED-4DB2-BD59-A6C34878D82A}">
                    <a16:rowId xmlns:a16="http://schemas.microsoft.com/office/drawing/2014/main" val="2520944459"/>
                  </a:ext>
                </a:extLst>
              </a:tr>
            </a:tbl>
          </a:graphicData>
        </a:graphic>
      </p:graphicFrame>
      <p:pic>
        <p:nvPicPr>
          <p:cNvPr id="3" name="Picture 2">
            <a:extLst>
              <a:ext uri="{FF2B5EF4-FFF2-40B4-BE49-F238E27FC236}">
                <a16:creationId xmlns:a16="http://schemas.microsoft.com/office/drawing/2014/main" id="{F3F2B709-3174-CD45-F42C-32733429BED2}"/>
              </a:ext>
            </a:extLst>
          </p:cNvPr>
          <p:cNvPicPr>
            <a:picLocks noChangeAspect="1"/>
          </p:cNvPicPr>
          <p:nvPr/>
        </p:nvPicPr>
        <p:blipFill>
          <a:blip r:embed="rId5"/>
          <a:stretch>
            <a:fillRect/>
          </a:stretch>
        </p:blipFill>
        <p:spPr>
          <a:xfrm>
            <a:off x="5852471" y="1402251"/>
            <a:ext cx="4429013" cy="2507626"/>
          </a:xfrm>
          <a:prstGeom prst="rect">
            <a:avLst/>
          </a:prstGeom>
        </p:spPr>
      </p:pic>
      <p:sp>
        <p:nvSpPr>
          <p:cNvPr id="4" name="Title 1">
            <a:extLst>
              <a:ext uri="{FF2B5EF4-FFF2-40B4-BE49-F238E27FC236}">
                <a16:creationId xmlns:a16="http://schemas.microsoft.com/office/drawing/2014/main" id="{4D747161-8261-C279-5565-2089BCC712CA}"/>
              </a:ext>
            </a:extLst>
          </p:cNvPr>
          <p:cNvSpPr txBox="1">
            <a:spLocks/>
          </p:cNvSpPr>
          <p:nvPr/>
        </p:nvSpPr>
        <p:spPr>
          <a:xfrm>
            <a:off x="2205318" y="506270"/>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12BBB0A-DB55-B08F-5D5B-9815CF1B5C5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71240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3F444-8A60-19F3-28F4-8B6B461D9DED}"/>
              </a:ext>
            </a:extLst>
          </p:cNvPr>
          <p:cNvSpPr>
            <a:spLocks noGrp="1"/>
          </p:cNvSpPr>
          <p:nvPr>
            <p:ph type="sldNum" sz="quarter" idx="12"/>
          </p:nvPr>
        </p:nvSpPr>
        <p:spPr/>
        <p:txBody>
          <a:bodyPr/>
          <a:lstStyle/>
          <a:p>
            <a:r>
              <a:rPr lang="en-US" dirty="0"/>
              <a:t>16</a:t>
            </a:r>
          </a:p>
        </p:txBody>
      </p:sp>
      <p:graphicFrame>
        <p:nvGraphicFramePr>
          <p:cNvPr id="5" name="Table 4">
            <a:extLst>
              <a:ext uri="{FF2B5EF4-FFF2-40B4-BE49-F238E27FC236}">
                <a16:creationId xmlns:a16="http://schemas.microsoft.com/office/drawing/2014/main" id="{F185E0FE-3E87-F7BC-142C-C93D3B7DA9F1}"/>
              </a:ext>
            </a:extLst>
          </p:cNvPr>
          <p:cNvGraphicFramePr>
            <a:graphicFrameLocks noGrp="1"/>
          </p:cNvGraphicFramePr>
          <p:nvPr>
            <p:extLst>
              <p:ext uri="{D42A27DB-BD31-4B8C-83A1-F6EECF244321}">
                <p14:modId xmlns:p14="http://schemas.microsoft.com/office/powerpoint/2010/main" val="2293047848"/>
              </p:ext>
            </p:extLst>
          </p:nvPr>
        </p:nvGraphicFramePr>
        <p:xfrm>
          <a:off x="153824" y="1649507"/>
          <a:ext cx="11673553" cy="4864795"/>
        </p:xfrm>
        <a:graphic>
          <a:graphicData uri="http://schemas.openxmlformats.org/drawingml/2006/table">
            <a:tbl>
              <a:tblPr firstRow="1" bandRow="1">
                <a:tableStyleId>{5C22544A-7EE6-4342-B048-85BDC9FD1C3A}</a:tableStyleId>
              </a:tblPr>
              <a:tblGrid>
                <a:gridCol w="3722629">
                  <a:extLst>
                    <a:ext uri="{9D8B030D-6E8A-4147-A177-3AD203B41FA5}">
                      <a16:colId xmlns:a16="http://schemas.microsoft.com/office/drawing/2014/main" val="145717773"/>
                    </a:ext>
                  </a:extLst>
                </a:gridCol>
                <a:gridCol w="883436">
                  <a:extLst>
                    <a:ext uri="{9D8B030D-6E8A-4147-A177-3AD203B41FA5}">
                      <a16:colId xmlns:a16="http://schemas.microsoft.com/office/drawing/2014/main" val="2473531514"/>
                    </a:ext>
                  </a:extLst>
                </a:gridCol>
                <a:gridCol w="883436">
                  <a:extLst>
                    <a:ext uri="{9D8B030D-6E8A-4147-A177-3AD203B41FA5}">
                      <a16:colId xmlns:a16="http://schemas.microsoft.com/office/drawing/2014/main" val="2374753056"/>
                    </a:ext>
                  </a:extLst>
                </a:gridCol>
                <a:gridCol w="883436">
                  <a:extLst>
                    <a:ext uri="{9D8B030D-6E8A-4147-A177-3AD203B41FA5}">
                      <a16:colId xmlns:a16="http://schemas.microsoft.com/office/drawing/2014/main" val="1116335401"/>
                    </a:ext>
                  </a:extLst>
                </a:gridCol>
                <a:gridCol w="883436">
                  <a:extLst>
                    <a:ext uri="{9D8B030D-6E8A-4147-A177-3AD203B41FA5}">
                      <a16:colId xmlns:a16="http://schemas.microsoft.com/office/drawing/2014/main" val="571977054"/>
                    </a:ext>
                  </a:extLst>
                </a:gridCol>
                <a:gridCol w="883436">
                  <a:extLst>
                    <a:ext uri="{9D8B030D-6E8A-4147-A177-3AD203B41FA5}">
                      <a16:colId xmlns:a16="http://schemas.microsoft.com/office/drawing/2014/main" val="3885081529"/>
                    </a:ext>
                  </a:extLst>
                </a:gridCol>
                <a:gridCol w="883436">
                  <a:extLst>
                    <a:ext uri="{9D8B030D-6E8A-4147-A177-3AD203B41FA5}">
                      <a16:colId xmlns:a16="http://schemas.microsoft.com/office/drawing/2014/main" val="2398231559"/>
                    </a:ext>
                  </a:extLst>
                </a:gridCol>
                <a:gridCol w="883436">
                  <a:extLst>
                    <a:ext uri="{9D8B030D-6E8A-4147-A177-3AD203B41FA5}">
                      <a16:colId xmlns:a16="http://schemas.microsoft.com/office/drawing/2014/main" val="808635305"/>
                    </a:ext>
                  </a:extLst>
                </a:gridCol>
                <a:gridCol w="883436">
                  <a:extLst>
                    <a:ext uri="{9D8B030D-6E8A-4147-A177-3AD203B41FA5}">
                      <a16:colId xmlns:a16="http://schemas.microsoft.com/office/drawing/2014/main" val="3928989084"/>
                    </a:ext>
                  </a:extLst>
                </a:gridCol>
                <a:gridCol w="883436">
                  <a:extLst>
                    <a:ext uri="{9D8B030D-6E8A-4147-A177-3AD203B41FA5}">
                      <a16:colId xmlns:a16="http://schemas.microsoft.com/office/drawing/2014/main" val="2302222229"/>
                    </a:ext>
                  </a:extLst>
                </a:gridCol>
              </a:tblGrid>
              <a:tr h="374215">
                <a:tc>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Indicator</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FY2015</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a:effectLst/>
                          <a:latin typeface="Times New Roman" panose="02020603050405020304" pitchFamily="18" charset="0"/>
                          <a:cs typeface="Times New Roman" panose="02020603050405020304" pitchFamily="18" charset="0"/>
                        </a:rPr>
                        <a:t>FY2016</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FY2017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FY2018</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FY2019</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FY2020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FY2021</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FY2022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FY2023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0723429"/>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Total Tests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10</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585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10</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036</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9</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785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10</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814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9</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133</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30,921</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87</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254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276</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155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23</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559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41180618"/>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Genome Sequence CoV-2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(CDC)</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(CDC)</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105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50351687"/>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Influenza Subtyping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3</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97</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250</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210</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49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61</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261</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213</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10504660"/>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Leptospirosis tests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2</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8</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5</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0</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39</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34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26</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87244461"/>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Non-Variola </a:t>
                      </a:r>
                      <a:r>
                        <a:rPr lang="en-US" sz="1400" b="1" u="none" strike="noStrike" dirty="0" err="1">
                          <a:effectLst/>
                          <a:latin typeface="Times New Roman" panose="02020603050405020304" pitchFamily="18" charset="0"/>
                          <a:cs typeface="Times New Roman" panose="02020603050405020304" pitchFamily="18" charset="0"/>
                        </a:rPr>
                        <a:t>Orthopoxvirus</a:t>
                      </a:r>
                      <a:r>
                        <a:rPr lang="en-US" sz="1400" b="1" u="none" strike="noStrike" dirty="0">
                          <a:effectLst/>
                          <a:latin typeface="Times New Roman" panose="02020603050405020304" pitchFamily="18" charset="0"/>
                          <a:cs typeface="Times New Roman" panose="02020603050405020304" pitchFamily="18" charset="0"/>
                        </a:rPr>
                        <a:t> (</a:t>
                      </a:r>
                      <a:r>
                        <a:rPr lang="en-US" sz="1400" b="1" u="none" strike="noStrike" dirty="0" err="1">
                          <a:effectLst/>
                          <a:latin typeface="Times New Roman" panose="02020603050405020304" pitchFamily="18" charset="0"/>
                          <a:cs typeface="Times New Roman" panose="02020603050405020304" pitchFamily="18" charset="0"/>
                        </a:rPr>
                        <a:t>Mpox</a:t>
                      </a:r>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1</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06425594"/>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Respiratory Multiplex/Panel tests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29</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158</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68</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34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32</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79</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113,794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9,699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27707077"/>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SARS-CoV-2 tests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27,024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82,962</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156,899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9,060</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92934848"/>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STD/HIV tests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382</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5</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684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023</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859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192</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546</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2,688</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3,584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2,766</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15024013"/>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Tuberculosis tests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968</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115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144</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303</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436</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198</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713</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689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703</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69486130"/>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Vector-borne tests performed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N/A</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83</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141</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20</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192</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186</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26</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10</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22</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49459386"/>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Vaccine Preventable Disease tests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280</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128</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5</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71</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319</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184</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201</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345</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388</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305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5148188"/>
                  </a:ext>
                </a:extLst>
              </a:tr>
              <a:tr h="37421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Number of Non-Communicable Disease tests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921</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856</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1</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736</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2</a:t>
                      </a:r>
                      <a:r>
                        <a:rPr lang="en-US" sz="1800" u="none" strike="noStrike" dirty="0">
                          <a:effectLst/>
                          <a:latin typeface="Times New Roman" panose="02020603050405020304" pitchFamily="18" charset="0"/>
                          <a:cs typeface="Times New Roman" panose="02020603050405020304" pitchFamily="18" charset="0"/>
                        </a:rPr>
                        <a:t>,</a:t>
                      </a:r>
                      <a:r>
                        <a:rPr lang="en-GU" sz="1800" u="none" strike="noStrike" dirty="0">
                          <a:effectLst/>
                          <a:latin typeface="Times New Roman" panose="02020603050405020304" pitchFamily="18" charset="0"/>
                          <a:cs typeface="Times New Roman" panose="02020603050405020304" pitchFamily="18" charset="0"/>
                        </a:rPr>
                        <a:t>010</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912</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685</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341</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a:effectLst/>
                          <a:latin typeface="Times New Roman" panose="02020603050405020304" pitchFamily="18" charset="0"/>
                          <a:cs typeface="Times New Roman" panose="02020603050405020304" pitchFamily="18" charset="0"/>
                        </a:rPr>
                        <a:t>496</a:t>
                      </a:r>
                      <a:endParaRPr lang="en-G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U" sz="1800" u="none" strike="noStrike" dirty="0">
                          <a:effectLst/>
                          <a:latin typeface="Times New Roman" panose="02020603050405020304" pitchFamily="18" charset="0"/>
                          <a:cs typeface="Times New Roman" panose="02020603050405020304" pitchFamily="18" charset="0"/>
                        </a:rPr>
                        <a:t>659</a:t>
                      </a:r>
                      <a:endParaRPr lang="en-G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68656976"/>
                  </a:ext>
                </a:extLst>
              </a:tr>
            </a:tbl>
          </a:graphicData>
        </a:graphic>
      </p:graphicFrame>
      <p:sp>
        <p:nvSpPr>
          <p:cNvPr id="6" name="Title 1">
            <a:extLst>
              <a:ext uri="{FF2B5EF4-FFF2-40B4-BE49-F238E27FC236}">
                <a16:creationId xmlns:a16="http://schemas.microsoft.com/office/drawing/2014/main" id="{78A8826B-3CBE-B99C-1053-BDF2C443746A}"/>
              </a:ext>
            </a:extLst>
          </p:cNvPr>
          <p:cNvSpPr txBox="1">
            <a:spLocks/>
          </p:cNvSpPr>
          <p:nvPr/>
        </p:nvSpPr>
        <p:spPr>
          <a:xfrm>
            <a:off x="1252698" y="217534"/>
            <a:ext cx="9143999" cy="13423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5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sp>
        <p:nvSpPr>
          <p:cNvPr id="2" name="TextBox 1">
            <a:extLst>
              <a:ext uri="{FF2B5EF4-FFF2-40B4-BE49-F238E27FC236}">
                <a16:creationId xmlns:a16="http://schemas.microsoft.com/office/drawing/2014/main" id="{8B848D2F-5AEB-0645-77AC-2BC2DAE4DE71}"/>
              </a:ext>
            </a:extLst>
          </p:cNvPr>
          <p:cNvSpPr txBox="1"/>
          <p:nvPr/>
        </p:nvSpPr>
        <p:spPr>
          <a:xfrm>
            <a:off x="1550895" y="1242278"/>
            <a:ext cx="9143998" cy="400110"/>
          </a:xfrm>
          <a:prstGeom prst="rect">
            <a:avLst/>
          </a:prstGeom>
          <a:noFill/>
        </p:spPr>
        <p:txBody>
          <a:bodyPr wrap="square" rtlCol="0">
            <a:spAutoFit/>
          </a:bodyPr>
          <a:lstStyle/>
          <a:p>
            <a:pPr algn="ctr"/>
            <a:r>
              <a:rPr lang="en-US" sz="2000" dirty="0">
                <a:latin typeface="Times New Roman" panose="02020603050405020304" pitchFamily="18" charset="0"/>
                <a:ea typeface="Calibri" panose="020F0502020204030204" pitchFamily="34" charset="0"/>
                <a:cs typeface="Times New Roman" panose="02020603050405020304" pitchFamily="18" charset="0"/>
              </a:rPr>
              <a:t>GPHL Tests Performed from FY 2015 to 2023   </a:t>
            </a:r>
            <a:endParaRPr lang="en-US" sz="20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3CD23FB2-2DB5-2151-8675-D1CBC4560251}"/>
              </a:ext>
            </a:extLst>
          </p:cNvPr>
          <p:cNvSpPr>
            <a:spLocks noGrp="1"/>
          </p:cNvSpPr>
          <p:nvPr>
            <p:ph type="title"/>
          </p:nvPr>
        </p:nvSpPr>
        <p:spPr>
          <a:xfrm>
            <a:off x="2106706" y="375529"/>
            <a:ext cx="8032375" cy="1084732"/>
          </a:xfrm>
        </p:spPr>
        <p:txBody>
          <a:bodyPr>
            <a:normAutofit fontScale="90000"/>
          </a:bodyPr>
          <a:lstStyle/>
          <a:p>
            <a:pPr algn="ctr"/>
            <a:r>
              <a:rPr lang="en-US" sz="3100"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Guam Public Health Laboratory </a:t>
            </a:r>
            <a:br>
              <a:rPr lang="en-US" sz="1800" dirty="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86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CA3D74-78C3-A7E5-89C4-756A4022744E}"/>
              </a:ext>
            </a:extLst>
          </p:cNvPr>
          <p:cNvSpPr txBox="1">
            <a:spLocks/>
          </p:cNvSpPr>
          <p:nvPr/>
        </p:nvSpPr>
        <p:spPr>
          <a:xfrm>
            <a:off x="1523999" y="2656455"/>
            <a:ext cx="9143999" cy="15450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x-none" sz="4000" b="1" i="0" u="none" strike="noStrike" kern="1200" cap="none" spc="0" normalizeH="0" baseline="0" noProof="0" dirty="0">
              <a:ln>
                <a:noFill/>
              </a:ln>
              <a:solidFill>
                <a:srgbClr val="04617B"/>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9" name="Chart 8">
            <a:extLst>
              <a:ext uri="{FF2B5EF4-FFF2-40B4-BE49-F238E27FC236}">
                <a16:creationId xmlns:a16="http://schemas.microsoft.com/office/drawing/2014/main" id="{92A52E6D-F6C3-685E-A942-D831B0BA20EF}"/>
              </a:ext>
            </a:extLst>
          </p:cNvPr>
          <p:cNvGraphicFramePr/>
          <p:nvPr>
            <p:extLst>
              <p:ext uri="{D42A27DB-BD31-4B8C-83A1-F6EECF244321}">
                <p14:modId xmlns:p14="http://schemas.microsoft.com/office/powerpoint/2010/main" val="3864943341"/>
              </p:ext>
            </p:extLst>
          </p:nvPr>
        </p:nvGraphicFramePr>
        <p:xfrm>
          <a:off x="353099" y="1414391"/>
          <a:ext cx="11019453" cy="534029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C484DF79-3478-0D5B-CC5E-DC40AE878BA5}"/>
              </a:ext>
            </a:extLst>
          </p:cNvPr>
          <p:cNvSpPr txBox="1">
            <a:spLocks/>
          </p:cNvSpPr>
          <p:nvPr/>
        </p:nvSpPr>
        <p:spPr>
          <a:xfrm>
            <a:off x="2079812" y="367552"/>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D842718F-CECE-9E3F-DC82-A387ABCE22C6}"/>
              </a:ext>
            </a:extLst>
          </p:cNvPr>
          <p:cNvSpPr/>
          <p:nvPr/>
        </p:nvSpPr>
        <p:spPr>
          <a:xfrm>
            <a:off x="2599765" y="2439435"/>
            <a:ext cx="4652682" cy="1371600"/>
          </a:xfrm>
          <a:prstGeom prst="ellipse">
            <a:avLst/>
          </a:prstGeom>
          <a:solidFill>
            <a:schemeClr val="bg1"/>
          </a:solidFill>
          <a:ln>
            <a:solidFill>
              <a:srgbClr val="86D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U">
              <a:ln>
                <a:solidFill>
                  <a:srgbClr val="84D6E7"/>
                </a:solidFill>
              </a:ln>
            </a:endParaRPr>
          </a:p>
        </p:txBody>
      </p:sp>
      <p:sp>
        <p:nvSpPr>
          <p:cNvPr id="4" name="TextBox 3">
            <a:extLst>
              <a:ext uri="{FF2B5EF4-FFF2-40B4-BE49-F238E27FC236}">
                <a16:creationId xmlns:a16="http://schemas.microsoft.com/office/drawing/2014/main" id="{643CCC80-0E01-E3D9-8DC6-C7192778B003}"/>
              </a:ext>
            </a:extLst>
          </p:cNvPr>
          <p:cNvSpPr txBox="1"/>
          <p:nvPr/>
        </p:nvSpPr>
        <p:spPr>
          <a:xfrm>
            <a:off x="2864951" y="2694348"/>
            <a:ext cx="4253025" cy="861774"/>
          </a:xfrm>
          <a:prstGeom prst="rect">
            <a:avLst/>
          </a:prstGeom>
          <a:noFill/>
        </p:spPr>
        <p:txBody>
          <a:bodyPr wrap="square" rtlCol="0">
            <a:spAutoFit/>
          </a:bodyPr>
          <a:lstStyle/>
          <a:p>
            <a:r>
              <a:rPr lang="en-US" sz="1000" b="1" dirty="0">
                <a:latin typeface="Times New Roman"/>
                <a:cs typeface="Times New Roman"/>
              </a:rPr>
              <a:t>Client</a:t>
            </a:r>
            <a:r>
              <a:rPr lang="en-US" sz="1000" dirty="0">
                <a:latin typeface="Times New Roman"/>
                <a:cs typeface="Times New Roman"/>
              </a:rPr>
              <a:t> – AAFB, CME, CPS, DLS, DOC, DPHSS, DYA, GIAA, GCC, GCQA, GBHWC, GDOE, GFD, GMH, GPD, GRMC, GVB, JOG, MCH, </a:t>
            </a:r>
          </a:p>
          <a:p>
            <a:r>
              <a:rPr lang="en-US" sz="1000" dirty="0">
                <a:latin typeface="Times New Roman"/>
                <a:cs typeface="Times New Roman"/>
              </a:rPr>
              <a:t>non-healthcare agencies, NRCHC, private clinics, private pharmacies, Ryan White, SRCHC, STD/HIV, TB/Leprosy, Territorial Epidemiologist office, Training centers, UOG, USAPI, USNH, VPD Immunization, WIC</a:t>
            </a:r>
            <a:endParaRPr lang="en-US" sz="1000" b="1" dirty="0">
              <a:latin typeface="Times New Roman"/>
              <a:cs typeface="Times New Roman"/>
            </a:endParaRPr>
          </a:p>
        </p:txBody>
      </p:sp>
      <p:sp>
        <p:nvSpPr>
          <p:cNvPr id="2" name="Slide Number Placeholder 1">
            <a:extLst>
              <a:ext uri="{FF2B5EF4-FFF2-40B4-BE49-F238E27FC236}">
                <a16:creationId xmlns:a16="http://schemas.microsoft.com/office/drawing/2014/main" id="{BD487240-96A5-EBAF-796E-0823F3FEA47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18063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0C9B-36BD-914B-9F98-2E7CC1D141F4}"/>
              </a:ext>
            </a:extLst>
          </p:cNvPr>
          <p:cNvSpPr>
            <a:spLocks noGrp="1"/>
          </p:cNvSpPr>
          <p:nvPr>
            <p:ph type="title"/>
          </p:nvPr>
        </p:nvSpPr>
        <p:spPr>
          <a:xfrm>
            <a:off x="638007" y="864245"/>
            <a:ext cx="10972800" cy="1143000"/>
          </a:xfrm>
        </p:spPr>
        <p:txBody>
          <a:bodyPr>
            <a:normAutofit/>
          </a:bodyPr>
          <a:lstStyle/>
          <a:p>
            <a:pPr algn="ctr"/>
            <a:r>
              <a:rPr lang="en-US" sz="2400" dirty="0">
                <a:solidFill>
                  <a:schemeClr val="tx1"/>
                </a:solidFill>
                <a:latin typeface="Times New Roman" panose="02020603050405020304" pitchFamily="18" charset="0"/>
                <a:cs typeface="Times New Roman" panose="02020603050405020304" pitchFamily="18" charset="0"/>
              </a:rPr>
              <a:t>GPHL Future Plans… </a:t>
            </a:r>
          </a:p>
        </p:txBody>
      </p:sp>
      <p:sp>
        <p:nvSpPr>
          <p:cNvPr id="3" name="Content Placeholder 2">
            <a:extLst>
              <a:ext uri="{FF2B5EF4-FFF2-40B4-BE49-F238E27FC236}">
                <a16:creationId xmlns:a16="http://schemas.microsoft.com/office/drawing/2014/main" id="{DD64B672-C8F2-7D43-9691-3D2C6AF6BBF6}"/>
              </a:ext>
            </a:extLst>
          </p:cNvPr>
          <p:cNvSpPr>
            <a:spLocks noGrp="1"/>
          </p:cNvSpPr>
          <p:nvPr>
            <p:ph idx="1"/>
          </p:nvPr>
        </p:nvSpPr>
        <p:spPr>
          <a:xfrm>
            <a:off x="581192" y="2266365"/>
            <a:ext cx="11029615" cy="4211388"/>
          </a:xfrm>
        </p:spPr>
        <p:txBody>
          <a:bodyPr>
            <a:normAutofit lnSpcReduction="10000"/>
          </a:bodyPr>
          <a:lstStyle/>
          <a:p>
            <a:pPr>
              <a:buFont typeface="Wingdings" pitchFamily="2" charset="2"/>
              <a:buChar char="§"/>
            </a:pPr>
            <a:r>
              <a:rPr lang="en-US" sz="2200" dirty="0">
                <a:latin typeface="Times New Roman" panose="02020603050405020304" pitchFamily="18" charset="0"/>
                <a:cs typeface="Times New Roman" panose="02020603050405020304" pitchFamily="18" charset="0"/>
              </a:rPr>
              <a:t>Recruit and hire Technicians &amp; Microbiologists (AMD, ARLN, HAI, QA/QI, WGS)</a:t>
            </a:r>
          </a:p>
          <a:p>
            <a:pPr>
              <a:buFont typeface="Wingdings" pitchFamily="2" charset="2"/>
              <a:buChar char="§"/>
            </a:pPr>
            <a:r>
              <a:rPr lang="en-US" sz="2200" dirty="0">
                <a:latin typeface="Times New Roman" panose="02020603050405020304" pitchFamily="18" charset="0"/>
                <a:cs typeface="Times New Roman" panose="02020603050405020304" pitchFamily="18" charset="0"/>
              </a:rPr>
              <a:t>Install and train for the Laboratory Information Management System (LIMS)</a:t>
            </a:r>
          </a:p>
          <a:p>
            <a:pPr>
              <a:buFont typeface="Wingdings" pitchFamily="2" charset="2"/>
              <a:buChar char="§"/>
            </a:pPr>
            <a:r>
              <a:rPr lang="en-US" sz="2200" dirty="0">
                <a:latin typeface="Times New Roman" panose="02020603050405020304" pitchFamily="18" charset="0"/>
                <a:cs typeface="Times New Roman" panose="02020603050405020304" pitchFamily="18" charset="0"/>
              </a:rPr>
              <a:t>Revalidate of </a:t>
            </a:r>
            <a:r>
              <a:rPr lang="en-US" sz="2200" dirty="0" err="1">
                <a:latin typeface="Times New Roman" panose="02020603050405020304" pitchFamily="18" charset="0"/>
                <a:cs typeface="Times New Roman" panose="02020603050405020304" pitchFamily="18" charset="0"/>
              </a:rPr>
              <a:t>Vitek</a:t>
            </a:r>
            <a:r>
              <a:rPr lang="en-US" sz="2200" dirty="0">
                <a:latin typeface="Times New Roman" panose="02020603050405020304" pitchFamily="18" charset="0"/>
                <a:cs typeface="Times New Roman" panose="02020603050405020304" pitchFamily="18" charset="0"/>
              </a:rPr>
              <a:t> 2 System for in-house bacterial culture and susceptibility testing</a:t>
            </a:r>
          </a:p>
          <a:p>
            <a:pPr>
              <a:buFont typeface="Wingdings" pitchFamily="2" charset="2"/>
              <a:buChar char="§"/>
            </a:pPr>
            <a:r>
              <a:rPr lang="en-US" sz="2200" dirty="0">
                <a:latin typeface="Times New Roman" panose="02020603050405020304" pitchFamily="18" charset="0"/>
                <a:cs typeface="Times New Roman" panose="02020603050405020304" pitchFamily="18" charset="0"/>
              </a:rPr>
              <a:t>Provide Salmonella, Shigella, Vibrio culture and serotyping, other foodborne disease testing</a:t>
            </a:r>
          </a:p>
          <a:p>
            <a:pPr>
              <a:buFont typeface="Wingdings" pitchFamily="2" charset="2"/>
              <a:buChar char="§"/>
            </a:pPr>
            <a:r>
              <a:rPr lang="en-US" sz="2200" dirty="0">
                <a:latin typeface="Times New Roman" panose="02020603050405020304" pitchFamily="18" charset="0"/>
                <a:cs typeface="Times New Roman" panose="02020603050405020304" pitchFamily="18" charset="0"/>
              </a:rPr>
              <a:t>Revalidate </a:t>
            </a:r>
            <a:r>
              <a:rPr lang="en-US" sz="2200" dirty="0" err="1">
                <a:latin typeface="Times New Roman" panose="02020603050405020304" pitchFamily="18" charset="0"/>
                <a:cs typeface="Times New Roman" panose="02020603050405020304" pitchFamily="18" charset="0"/>
              </a:rPr>
              <a:t>Bactec</a:t>
            </a:r>
            <a:r>
              <a:rPr lang="en-US" sz="2200" dirty="0">
                <a:latin typeface="Times New Roman" panose="02020603050405020304" pitchFamily="18" charset="0"/>
                <a:cs typeface="Times New Roman" panose="02020603050405020304" pitchFamily="18" charset="0"/>
              </a:rPr>
              <a:t> MGIT for in-house AFB culture and susceptibility testing</a:t>
            </a:r>
          </a:p>
          <a:p>
            <a:pPr>
              <a:buFont typeface="Wingdings" pitchFamily="2" charset="2"/>
              <a:buChar char="§"/>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Modify and update MOU by mutual consent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of authorized officials for compensation and/or replenishment of supplies, reagents, materials, and or other services (i.e.</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redirection,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laboratory reagent and testing supplies - PPE, disinfectants, biohazard containers, and/or consumable supplies- pipette tips) in lieu of payment. </a:t>
            </a:r>
          </a:p>
          <a:p>
            <a:pPr>
              <a:buFont typeface="Wingdings" pitchFamily="2" charset="2"/>
              <a:buChar char="§"/>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Propose supply compensation may be less than or equal to 50% of test costs for clinical human specimen testing performed by the GPHL until the capability to bill for services are operationalize</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buFont typeface="Wingdings" pitchFamily="2" charset="2"/>
              <a:buChar char="§"/>
            </a:pPr>
            <a:endParaRPr lang="en-US" sz="22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E40FE732-A757-23D6-9217-EF8879FEAC52}"/>
              </a:ext>
            </a:extLst>
          </p:cNvPr>
          <p:cNvSpPr txBox="1">
            <a:spLocks/>
          </p:cNvSpPr>
          <p:nvPr/>
        </p:nvSpPr>
        <p:spPr>
          <a:xfrm>
            <a:off x="2079811" y="475128"/>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7BFEAA-C272-4F4C-B6C7-466E1426880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13257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BDE6-C718-8049-9C91-AE51214571C8}"/>
              </a:ext>
            </a:extLst>
          </p:cNvPr>
          <p:cNvSpPr>
            <a:spLocks noGrp="1"/>
          </p:cNvSpPr>
          <p:nvPr>
            <p:ph type="title"/>
          </p:nvPr>
        </p:nvSpPr>
        <p:spPr>
          <a:xfrm>
            <a:off x="488775" y="773706"/>
            <a:ext cx="11029616" cy="988332"/>
          </a:xfrm>
        </p:spPr>
        <p:txBody>
          <a:bodyPr>
            <a:normAutofit/>
          </a:bodyPr>
          <a:lstStyle/>
          <a:p>
            <a:pPr algn="ctr"/>
            <a:r>
              <a:rPr lang="en-US" sz="1800" dirty="0">
                <a:solidFill>
                  <a:schemeClr val="tx1"/>
                </a:solidFill>
                <a:latin typeface="Times New Roman" panose="02020603050405020304" pitchFamily="18" charset="0"/>
                <a:cs typeface="Times New Roman" panose="02020603050405020304" pitchFamily="18" charset="0"/>
              </a:rPr>
              <a:t>GPHL proposed validation plans</a:t>
            </a:r>
            <a:endParaRPr lang="en-US" sz="600" dirty="0">
              <a:solidFill>
                <a:schemeClr val="tx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1B2AB8F-F96F-DD4A-B4A3-8294EC1996D0}"/>
              </a:ext>
            </a:extLst>
          </p:cNvPr>
          <p:cNvPicPr>
            <a:picLocks noChangeAspect="1"/>
          </p:cNvPicPr>
          <p:nvPr/>
        </p:nvPicPr>
        <p:blipFill>
          <a:blip r:embed="rId2"/>
          <a:stretch>
            <a:fillRect/>
          </a:stretch>
        </p:blipFill>
        <p:spPr>
          <a:xfrm>
            <a:off x="482136" y="520239"/>
            <a:ext cx="838200" cy="1117600"/>
          </a:xfrm>
          <a:prstGeom prst="rect">
            <a:avLst/>
          </a:prstGeom>
        </p:spPr>
      </p:pic>
      <p:pic>
        <p:nvPicPr>
          <p:cNvPr id="12" name="Picture 11">
            <a:extLst>
              <a:ext uri="{FF2B5EF4-FFF2-40B4-BE49-F238E27FC236}">
                <a16:creationId xmlns:a16="http://schemas.microsoft.com/office/drawing/2014/main" id="{AAB2191F-ABE2-224E-973C-4CA5BF554ACA}"/>
              </a:ext>
            </a:extLst>
          </p:cNvPr>
          <p:cNvPicPr>
            <a:picLocks noChangeAspect="1"/>
          </p:cNvPicPr>
          <p:nvPr/>
        </p:nvPicPr>
        <p:blipFill>
          <a:blip r:embed="rId3"/>
          <a:stretch>
            <a:fillRect/>
          </a:stretch>
        </p:blipFill>
        <p:spPr>
          <a:xfrm>
            <a:off x="10825325" y="634609"/>
            <a:ext cx="877900" cy="1133954"/>
          </a:xfrm>
          <a:prstGeom prst="rect">
            <a:avLst/>
          </a:prstGeom>
        </p:spPr>
      </p:pic>
      <p:pic>
        <p:nvPicPr>
          <p:cNvPr id="9" name="Picture 8">
            <a:extLst>
              <a:ext uri="{FF2B5EF4-FFF2-40B4-BE49-F238E27FC236}">
                <a16:creationId xmlns:a16="http://schemas.microsoft.com/office/drawing/2014/main" id="{0E63420B-8B0B-ED42-A90A-5FE56F12A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040" y="1768563"/>
            <a:ext cx="3017816" cy="2308142"/>
          </a:xfrm>
          <a:prstGeom prst="rect">
            <a:avLst/>
          </a:prstGeom>
        </p:spPr>
      </p:pic>
      <p:sp>
        <p:nvSpPr>
          <p:cNvPr id="10" name="TextBox 9">
            <a:extLst>
              <a:ext uri="{FF2B5EF4-FFF2-40B4-BE49-F238E27FC236}">
                <a16:creationId xmlns:a16="http://schemas.microsoft.com/office/drawing/2014/main" id="{52184AD7-04F0-FF49-85CC-6FC83A7E02E1}"/>
              </a:ext>
            </a:extLst>
          </p:cNvPr>
          <p:cNvSpPr txBox="1"/>
          <p:nvPr/>
        </p:nvSpPr>
        <p:spPr>
          <a:xfrm>
            <a:off x="7385252" y="3969341"/>
            <a:ext cx="2600847"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Vitek</a:t>
            </a:r>
            <a:r>
              <a:rPr lang="en-US" b="1" dirty="0">
                <a:latin typeface="Times New Roman" panose="02020603050405020304" pitchFamily="18" charset="0"/>
                <a:cs typeface="Times New Roman" panose="02020603050405020304" pitchFamily="18" charset="0"/>
              </a:rPr>
              <a:t> 2 System </a:t>
            </a:r>
          </a:p>
        </p:txBody>
      </p:sp>
      <p:pic>
        <p:nvPicPr>
          <p:cNvPr id="14" name="Picture 13">
            <a:extLst>
              <a:ext uri="{FF2B5EF4-FFF2-40B4-BE49-F238E27FC236}">
                <a16:creationId xmlns:a16="http://schemas.microsoft.com/office/drawing/2014/main" id="{941367DA-F0D7-C542-8D80-CF27DDD83600}"/>
              </a:ext>
            </a:extLst>
          </p:cNvPr>
          <p:cNvPicPr>
            <a:picLocks noChangeAspect="1"/>
          </p:cNvPicPr>
          <p:nvPr/>
        </p:nvPicPr>
        <p:blipFill>
          <a:blip r:embed="rId5"/>
          <a:stretch>
            <a:fillRect/>
          </a:stretch>
        </p:blipFill>
        <p:spPr>
          <a:xfrm>
            <a:off x="9059803" y="4220818"/>
            <a:ext cx="2952113" cy="2217809"/>
          </a:xfrm>
          <a:prstGeom prst="rect">
            <a:avLst/>
          </a:prstGeom>
        </p:spPr>
      </p:pic>
      <p:sp>
        <p:nvSpPr>
          <p:cNvPr id="16" name="Rectangle 15">
            <a:extLst>
              <a:ext uri="{FF2B5EF4-FFF2-40B4-BE49-F238E27FC236}">
                <a16:creationId xmlns:a16="http://schemas.microsoft.com/office/drawing/2014/main" id="{BA5107DE-33FE-B04F-B616-865BC1024DAB}"/>
              </a:ext>
            </a:extLst>
          </p:cNvPr>
          <p:cNvSpPr/>
          <p:nvPr/>
        </p:nvSpPr>
        <p:spPr>
          <a:xfrm>
            <a:off x="9491856" y="6299616"/>
            <a:ext cx="1965062"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Bactec MGIT 960</a:t>
            </a:r>
            <a:endParaRPr lang="en-US" sz="1600" b="1"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B241DA6F-911D-8046-8B61-C7EEC16A0120}"/>
              </a:ext>
            </a:extLst>
          </p:cNvPr>
          <p:cNvSpPr txBox="1">
            <a:spLocks/>
          </p:cNvSpPr>
          <p:nvPr/>
        </p:nvSpPr>
        <p:spPr>
          <a:xfrm>
            <a:off x="482136" y="2624714"/>
            <a:ext cx="5260101" cy="2330222"/>
          </a:xfrm>
          <a:prstGeom prst="rect">
            <a:avLst/>
          </a:prstGeom>
        </p:spPr>
        <p:txBody>
          <a:bodyPr numCol="2">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buFont typeface="Wingdings" panose="05000000000000000000" pitchFamily="2" charset="2"/>
              <a:buChar char="§"/>
            </a:pPr>
            <a:endParaRPr lang="en-US" sz="3300"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86A2A22-CE7F-51E4-13C4-7103C8C9F768}"/>
              </a:ext>
            </a:extLst>
          </p:cNvPr>
          <p:cNvGraphicFramePr>
            <a:graphicFrameLocks noGrp="1"/>
          </p:cNvGraphicFramePr>
          <p:nvPr>
            <p:extLst>
              <p:ext uri="{D42A27DB-BD31-4B8C-83A1-F6EECF244321}">
                <p14:modId xmlns:p14="http://schemas.microsoft.com/office/powerpoint/2010/main" val="553129435"/>
              </p:ext>
            </p:extLst>
          </p:nvPr>
        </p:nvGraphicFramePr>
        <p:xfrm>
          <a:off x="543776" y="5611602"/>
          <a:ext cx="6134930" cy="1173480"/>
        </p:xfrm>
        <a:graphic>
          <a:graphicData uri="http://schemas.openxmlformats.org/drawingml/2006/table">
            <a:tbl>
              <a:tblPr firstRow="1" bandRow="1">
                <a:tableStyleId>{5C22544A-7EE6-4342-B048-85BDC9FD1C3A}</a:tableStyleId>
              </a:tblPr>
              <a:tblGrid>
                <a:gridCol w="3696530">
                  <a:extLst>
                    <a:ext uri="{9D8B030D-6E8A-4147-A177-3AD203B41FA5}">
                      <a16:colId xmlns:a16="http://schemas.microsoft.com/office/drawing/2014/main" val="4069181439"/>
                    </a:ext>
                  </a:extLst>
                </a:gridCol>
                <a:gridCol w="2438400">
                  <a:extLst>
                    <a:ext uri="{9D8B030D-6E8A-4147-A177-3AD203B41FA5}">
                      <a16:colId xmlns:a16="http://schemas.microsoft.com/office/drawing/2014/main" val="3571732534"/>
                    </a:ext>
                  </a:extLst>
                </a:gridCol>
              </a:tblGrid>
              <a:tr h="573740">
                <a:tc>
                  <a:txBody>
                    <a:bodyPr/>
                    <a:lstStyle/>
                    <a:p>
                      <a:pPr marL="324000" marR="0" lvl="1" indent="0" algn="l" defTabSz="457200" rtl="0" eaLnBrk="1" fontAlgn="auto" latinLnBrk="0" hangingPunct="1">
                        <a:lnSpc>
                          <a:spcPct val="100000"/>
                        </a:lnSpc>
                        <a:spcBef>
                          <a:spcPts val="0"/>
                        </a:spcBef>
                        <a:spcAft>
                          <a:spcPts val="0"/>
                        </a:spcAft>
                        <a:buClrTx/>
                        <a:buSzTx/>
                        <a:buFontTx/>
                        <a:buNone/>
                        <a:tabLst/>
                        <a:defRPr/>
                      </a:pPr>
                      <a:r>
                        <a:rPr lang="en-US" sz="1600" b="1" u="none" kern="1200" dirty="0">
                          <a:solidFill>
                            <a:schemeClr val="lt1"/>
                          </a:solidFill>
                          <a:latin typeface="Times New Roman" panose="02020603050405020304" pitchFamily="18" charset="0"/>
                          <a:ea typeface="+mn-ea"/>
                          <a:cs typeface="Times New Roman" panose="02020603050405020304" pitchFamily="18" charset="0"/>
                        </a:rPr>
                        <a:t>Mycobacteria Culture through </a:t>
                      </a:r>
                    </a:p>
                    <a:p>
                      <a:pPr marL="324000" marR="0" lvl="1" indent="0" algn="l" defTabSz="457200" rtl="0" eaLnBrk="1" fontAlgn="auto" latinLnBrk="0" hangingPunct="1">
                        <a:lnSpc>
                          <a:spcPct val="100000"/>
                        </a:lnSpc>
                        <a:spcBef>
                          <a:spcPts val="0"/>
                        </a:spcBef>
                        <a:spcAft>
                          <a:spcPts val="0"/>
                        </a:spcAft>
                        <a:buClrTx/>
                        <a:buSzTx/>
                        <a:buFontTx/>
                        <a:buNone/>
                        <a:tabLst/>
                        <a:defRPr/>
                      </a:pPr>
                      <a:r>
                        <a:rPr lang="en-US" sz="1600" b="1" u="none" kern="1200" dirty="0">
                          <a:solidFill>
                            <a:schemeClr val="lt1"/>
                          </a:solidFill>
                          <a:latin typeface="Times New Roman" panose="02020603050405020304" pitchFamily="18" charset="0"/>
                          <a:ea typeface="+mn-ea"/>
                          <a:cs typeface="Times New Roman" panose="02020603050405020304" pitchFamily="18" charset="0"/>
                        </a:rPr>
                        <a:t>CDC 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Times New Roman" panose="02020603050405020304" pitchFamily="18" charset="0"/>
                          <a:ea typeface="+mn-ea"/>
                          <a:cs typeface="Times New Roman" panose="02020603050405020304" pitchFamily="18" charset="0"/>
                        </a:rPr>
                        <a:t>Estimate Price per test for future billing</a:t>
                      </a:r>
                      <a:endParaRPr lang="en-GU" sz="16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87890530"/>
                  </a:ext>
                </a:extLst>
              </a:tr>
              <a:tr h="588838">
                <a:tc>
                  <a:txBody>
                    <a:bodyPr/>
                    <a:lstStyle/>
                    <a:p>
                      <a:pPr marL="171450" indent="-171450">
                        <a:buFont typeface="Arial" panose="020B0604020202020204" pitchFamily="34" charset="0"/>
                        <a:buChar char="•"/>
                      </a:pPr>
                      <a:r>
                        <a:rPr lang="en-US" sz="1100" dirty="0">
                          <a:solidFill>
                            <a:schemeClr val="tx1"/>
                          </a:solidFill>
                          <a:latin typeface="Times New Roman" panose="02020603050405020304" pitchFamily="18" charset="0"/>
                          <a:cs typeface="Times New Roman" panose="02020603050405020304" pitchFamily="18" charset="0"/>
                        </a:rPr>
                        <a:t>1 BACTEC MGIT 960 </a:t>
                      </a:r>
                      <a:br>
                        <a:rPr lang="en-US" sz="1100" dirty="0">
                          <a:solidFill>
                            <a:schemeClr val="accent1">
                              <a:lumMod val="75000"/>
                            </a:schemeClr>
                          </a:solidFill>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(pending BSL3 room)</a:t>
                      </a:r>
                    </a:p>
                    <a:p>
                      <a:pPr marL="628650" lvl="1" indent="-171450">
                        <a:buClr>
                          <a:schemeClr val="accent1">
                            <a:lumMod val="75000"/>
                          </a:schemeClr>
                        </a:buClr>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Mycobacterium tuberculosis</a:t>
                      </a:r>
                      <a:endParaRPr lang="en-US" sz="1100" dirty="0"/>
                    </a:p>
                  </a:txBody>
                  <a:tcPr/>
                </a:tc>
                <a:tc>
                  <a:txBody>
                    <a:bodyPr/>
                    <a:lstStyle/>
                    <a:p>
                      <a:pPr algn="l"/>
                      <a:r>
                        <a:rPr lang="en-US" dirty="0">
                          <a:latin typeface="Times New Roman" panose="02020603050405020304" pitchFamily="18" charset="0"/>
                          <a:cs typeface="Times New Roman" panose="02020603050405020304" pitchFamily="18" charset="0"/>
                        </a:rPr>
                        <a:t>$89.50</a:t>
                      </a:r>
                      <a:endParaRPr lang="en-GU"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29446079"/>
                  </a:ext>
                </a:extLst>
              </a:tr>
            </a:tbl>
          </a:graphicData>
        </a:graphic>
      </p:graphicFrame>
      <p:graphicFrame>
        <p:nvGraphicFramePr>
          <p:cNvPr id="5" name="Table 4">
            <a:extLst>
              <a:ext uri="{FF2B5EF4-FFF2-40B4-BE49-F238E27FC236}">
                <a16:creationId xmlns:a16="http://schemas.microsoft.com/office/drawing/2014/main" id="{EF788E76-B42C-140E-6FE0-D51931C1704D}"/>
              </a:ext>
            </a:extLst>
          </p:cNvPr>
          <p:cNvGraphicFramePr>
            <a:graphicFrameLocks noGrp="1"/>
          </p:cNvGraphicFramePr>
          <p:nvPr>
            <p:extLst>
              <p:ext uri="{D42A27DB-BD31-4B8C-83A1-F6EECF244321}">
                <p14:modId xmlns:p14="http://schemas.microsoft.com/office/powerpoint/2010/main" val="793718201"/>
              </p:ext>
            </p:extLst>
          </p:nvPr>
        </p:nvGraphicFramePr>
        <p:xfrm>
          <a:off x="543776" y="1768563"/>
          <a:ext cx="6134930" cy="3829988"/>
        </p:xfrm>
        <a:graphic>
          <a:graphicData uri="http://schemas.openxmlformats.org/drawingml/2006/table">
            <a:tbl>
              <a:tblPr firstRow="1" bandRow="1">
                <a:tableStyleId>{5C22544A-7EE6-4342-B048-85BDC9FD1C3A}</a:tableStyleId>
              </a:tblPr>
              <a:tblGrid>
                <a:gridCol w="3705495">
                  <a:extLst>
                    <a:ext uri="{9D8B030D-6E8A-4147-A177-3AD203B41FA5}">
                      <a16:colId xmlns:a16="http://schemas.microsoft.com/office/drawing/2014/main" val="4069181439"/>
                    </a:ext>
                  </a:extLst>
                </a:gridCol>
                <a:gridCol w="2429435">
                  <a:extLst>
                    <a:ext uri="{9D8B030D-6E8A-4147-A177-3AD203B41FA5}">
                      <a16:colId xmlns:a16="http://schemas.microsoft.com/office/drawing/2014/main" val="3571732534"/>
                    </a:ext>
                  </a:extLst>
                </a:gridCol>
              </a:tblGrid>
              <a:tr h="705788">
                <a:tc>
                  <a:txBody>
                    <a:bodyPr/>
                    <a:lstStyle/>
                    <a:p>
                      <a:pPr marL="324000" lvl="1" indent="0" algn="l">
                        <a:buNone/>
                      </a:pPr>
                      <a:r>
                        <a:rPr lang="en-US" sz="1600" b="1" u="none" dirty="0">
                          <a:latin typeface="Times New Roman" panose="02020603050405020304" pitchFamily="18" charset="0"/>
                          <a:cs typeface="Times New Roman" panose="02020603050405020304" pitchFamily="18" charset="0"/>
                        </a:rPr>
                        <a:t>Microbiology Culture through </a:t>
                      </a:r>
                    </a:p>
                    <a:p>
                      <a:pPr marL="324000" lvl="1" indent="0">
                        <a:buNone/>
                      </a:pPr>
                      <a:r>
                        <a:rPr lang="en-US" sz="1600" b="1" u="none" dirty="0">
                          <a:latin typeface="Times New Roman" panose="02020603050405020304" pitchFamily="18" charset="0"/>
                          <a:cs typeface="Times New Roman" panose="02020603050405020304" pitchFamily="18" charset="0"/>
                        </a:rPr>
                        <a:t>CDC ELC</a:t>
                      </a:r>
                      <a:endParaRPr lang="en-US" sz="1600" u="none"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Times New Roman" panose="02020603050405020304" pitchFamily="18" charset="0"/>
                          <a:ea typeface="+mn-ea"/>
                          <a:cs typeface="Times New Roman" panose="02020603050405020304" pitchFamily="18" charset="0"/>
                        </a:rPr>
                        <a:t>Estimate Price per test for future billing</a:t>
                      </a:r>
                      <a:endParaRPr lang="en-GU" sz="1600" b="1" kern="1200" dirty="0">
                        <a:solidFill>
                          <a:schemeClr val="bg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87890530"/>
                  </a:ext>
                </a:extLst>
              </a:tr>
              <a:tr h="3116686">
                <a:tc>
                  <a:txBody>
                    <a:bodyPr/>
                    <a:lstStyle/>
                    <a:p>
                      <a:pPr lvl="0" algn="l">
                        <a:buFont typeface="Wingdings" panose="05000000000000000000" pitchFamily="2" charset="2"/>
                        <a:buChar char="§"/>
                      </a:pPr>
                      <a:r>
                        <a:rPr lang="en-US" sz="1200" kern="1200" dirty="0" err="1">
                          <a:solidFill>
                            <a:schemeClr val="tx1"/>
                          </a:solidFill>
                          <a:latin typeface="Times New Roman" panose="02020603050405020304" pitchFamily="18" charset="0"/>
                          <a:ea typeface="+mn-ea"/>
                          <a:cs typeface="Times New Roman" panose="02020603050405020304" pitchFamily="18" charset="0"/>
                        </a:rPr>
                        <a:t>Vitek</a:t>
                      </a:r>
                      <a:r>
                        <a:rPr lang="en-US" sz="1200" kern="1200" dirty="0">
                          <a:solidFill>
                            <a:schemeClr val="tx1"/>
                          </a:solidFill>
                          <a:latin typeface="Times New Roman" panose="02020603050405020304" pitchFamily="18" charset="0"/>
                          <a:ea typeface="+mn-ea"/>
                          <a:cs typeface="Times New Roman" panose="02020603050405020304" pitchFamily="18" charset="0"/>
                        </a:rPr>
                        <a:t> 2 System</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Gram Negative Bacilli</a:t>
                      </a:r>
                    </a:p>
                    <a:p>
                      <a:pPr marL="1085850" lvl="2"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GN - 162 organisms</a:t>
                      </a:r>
                    </a:p>
                    <a:p>
                      <a:pPr marL="1085850" lvl="2"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GN – 36 antimicrobials and ESBL test </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Gram Positive Cocci and Bailli </a:t>
                      </a:r>
                    </a:p>
                    <a:p>
                      <a:pPr marL="1085850" lvl="2"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GP - 124 organisms)</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Anaerobes and </a:t>
                      </a:r>
                      <a:r>
                        <a:rPr lang="en-US" sz="1100" dirty="0" err="1">
                          <a:latin typeface="Times New Roman" panose="02020603050405020304" pitchFamily="18" charset="0"/>
                          <a:cs typeface="Times New Roman" panose="02020603050405020304" pitchFamily="18" charset="0"/>
                        </a:rPr>
                        <a:t>Corynebacteria</a:t>
                      </a:r>
                      <a:r>
                        <a:rPr lang="en-US" sz="1100" dirty="0">
                          <a:latin typeface="Times New Roman" panose="02020603050405020304" pitchFamily="18" charset="0"/>
                          <a:cs typeface="Times New Roman" panose="02020603050405020304" pitchFamily="18" charset="0"/>
                        </a:rPr>
                        <a:t> </a:t>
                      </a:r>
                    </a:p>
                    <a:p>
                      <a:pPr marL="1085850" lvl="2"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ANC – 89 organisms</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Neisseria and </a:t>
                      </a:r>
                      <a:r>
                        <a:rPr lang="en-US" sz="1100" dirty="0" err="1">
                          <a:latin typeface="Times New Roman" panose="02020603050405020304" pitchFamily="18" charset="0"/>
                          <a:cs typeface="Times New Roman" panose="02020603050405020304" pitchFamily="18" charset="0"/>
                        </a:rPr>
                        <a:t>Haemophilus</a:t>
                      </a:r>
                      <a:endParaRPr lang="en-US" sz="1100" dirty="0">
                        <a:latin typeface="Times New Roman" panose="02020603050405020304" pitchFamily="18" charset="0"/>
                        <a:cs typeface="Times New Roman" panose="02020603050405020304" pitchFamily="18" charset="0"/>
                      </a:endParaRPr>
                    </a:p>
                    <a:p>
                      <a:pPr marL="1085850" lvl="2"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NH – 32 organisms</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Yeast</a:t>
                      </a:r>
                    </a:p>
                    <a:p>
                      <a:pPr marL="914400" lvl="2" indent="-171450" algn="l" defTabSz="457200" rtl="0" eaLnBrk="1" latinLnBrk="0" hangingPunct="1">
                        <a:buFont typeface="Arial" panose="020B0604020202020204" pitchFamily="34" charset="0"/>
                        <a:buChar char="•"/>
                      </a:pPr>
                      <a:r>
                        <a:rPr lang="en-US" sz="1100" kern="1200" dirty="0">
                          <a:solidFill>
                            <a:schemeClr val="dk1"/>
                          </a:solidFill>
                          <a:latin typeface="Times New Roman" panose="02020603050405020304" pitchFamily="18" charset="0"/>
                          <a:ea typeface="+mn-ea"/>
                          <a:cs typeface="Times New Roman" panose="02020603050405020304" pitchFamily="18" charset="0"/>
                        </a:rPr>
                        <a:t>YST – 54 organisms</a:t>
                      </a:r>
                    </a:p>
                    <a:p>
                      <a:pPr marL="914400" lvl="2" indent="-171450" algn="l" defTabSz="457200" rtl="0" eaLnBrk="1" latinLnBrk="0" hangingPunct="1">
                        <a:buFont typeface="Arial" panose="020B0604020202020204" pitchFamily="34" charset="0"/>
                        <a:buChar char="•"/>
                      </a:pPr>
                      <a:r>
                        <a:rPr lang="en-US" sz="1100" kern="1200" dirty="0">
                          <a:solidFill>
                            <a:schemeClr val="dk1"/>
                          </a:solidFill>
                          <a:latin typeface="Times New Roman" panose="02020603050405020304" pitchFamily="18" charset="0"/>
                          <a:ea typeface="+mn-ea"/>
                          <a:cs typeface="Times New Roman" panose="02020603050405020304" pitchFamily="18" charset="0"/>
                        </a:rPr>
                        <a:t>YST – 3 antimicrobials </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Staphylococci and/ Enterococci </a:t>
                      </a:r>
                    </a:p>
                    <a:p>
                      <a:pPr marL="1085850" lvl="2"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24 antimicrobials and ICR test </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Streptococcus and ICR test </a:t>
                      </a:r>
                    </a:p>
                    <a:p>
                      <a:pPr marL="628650" lvl="1"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Streptococcus Pneumoniae </a:t>
                      </a:r>
                    </a:p>
                    <a:p>
                      <a:pPr marL="1085850" lvl="2" indent="-171450" algn="l">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16 antimicrobials </a:t>
                      </a:r>
                    </a:p>
                  </a:txBody>
                  <a:tcPr/>
                </a:tc>
                <a:tc>
                  <a:txBody>
                    <a:bodyPr/>
                    <a:lstStyle/>
                    <a:p>
                      <a:pPr algn="l"/>
                      <a:r>
                        <a:rPr lang="en-US" dirty="0">
                          <a:latin typeface="Times New Roman" panose="02020603050405020304" pitchFamily="18" charset="0"/>
                          <a:cs typeface="Times New Roman" panose="02020603050405020304" pitchFamily="18" charset="0"/>
                        </a:rPr>
                        <a:t>$87.77</a:t>
                      </a:r>
                      <a:endParaRPr lang="en-GU"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29446079"/>
                  </a:ext>
                </a:extLst>
              </a:tr>
            </a:tbl>
          </a:graphicData>
        </a:graphic>
      </p:graphicFrame>
      <p:sp>
        <p:nvSpPr>
          <p:cNvPr id="3" name="Title 1">
            <a:extLst>
              <a:ext uri="{FF2B5EF4-FFF2-40B4-BE49-F238E27FC236}">
                <a16:creationId xmlns:a16="http://schemas.microsoft.com/office/drawing/2014/main" id="{8407F358-4C7B-4E65-E31E-D25904463EF3}"/>
              </a:ext>
            </a:extLst>
          </p:cNvPr>
          <p:cNvSpPr txBox="1">
            <a:spLocks/>
          </p:cNvSpPr>
          <p:nvPr/>
        </p:nvSpPr>
        <p:spPr>
          <a:xfrm>
            <a:off x="2056643" y="272440"/>
            <a:ext cx="8032375" cy="1084732"/>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a:t>
            </a: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74B2AB04-8064-4E73-B619-510D1E66693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4918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0C9B-36BD-914B-9F98-2E7CC1D141F4}"/>
              </a:ext>
            </a:extLst>
          </p:cNvPr>
          <p:cNvSpPr>
            <a:spLocks noGrp="1"/>
          </p:cNvSpPr>
          <p:nvPr>
            <p:ph type="title"/>
          </p:nvPr>
        </p:nvSpPr>
        <p:spPr>
          <a:xfrm>
            <a:off x="609600" y="1120590"/>
            <a:ext cx="10972800" cy="1192305"/>
          </a:xfrm>
        </p:spPr>
        <p:txBody>
          <a:bodyPr>
            <a:normAutofit/>
          </a:bodyPr>
          <a:lstStyle/>
          <a:p>
            <a:pPr algn="ctr"/>
            <a:r>
              <a:rPr lang="en-US" sz="2800" dirty="0">
                <a:solidFill>
                  <a:schemeClr val="tx1"/>
                </a:solidFill>
                <a:latin typeface="Times New Roman" panose="02020603050405020304" pitchFamily="18" charset="0"/>
                <a:cs typeface="Times New Roman" panose="02020603050405020304" pitchFamily="18" charset="0"/>
              </a:rPr>
              <a:t>GPHL Regional PH Laboratory Plans…</a:t>
            </a:r>
          </a:p>
        </p:txBody>
      </p:sp>
      <p:sp>
        <p:nvSpPr>
          <p:cNvPr id="3" name="Content Placeholder 2">
            <a:extLst>
              <a:ext uri="{FF2B5EF4-FFF2-40B4-BE49-F238E27FC236}">
                <a16:creationId xmlns:a16="http://schemas.microsoft.com/office/drawing/2014/main" id="{DD64B672-C8F2-7D43-9691-3D2C6AF6BBF6}"/>
              </a:ext>
            </a:extLst>
          </p:cNvPr>
          <p:cNvSpPr>
            <a:spLocks noGrp="1"/>
          </p:cNvSpPr>
          <p:nvPr>
            <p:ph idx="1"/>
          </p:nvPr>
        </p:nvSpPr>
        <p:spPr>
          <a:xfrm>
            <a:off x="609598" y="2604808"/>
            <a:ext cx="10972800" cy="4894702"/>
          </a:xfrm>
        </p:spPr>
        <p:txBody>
          <a:bodyPr>
            <a:normAutofit/>
          </a:bodyPr>
          <a:lstStyle/>
          <a:p>
            <a:pPr>
              <a:buFont typeface="Wingdings" pitchFamily="2" charset="2"/>
              <a:buChar char="§"/>
            </a:pPr>
            <a:r>
              <a:rPr lang="en-US" sz="2400" dirty="0">
                <a:latin typeface="Times New Roman" panose="02020603050405020304" pitchFamily="18" charset="0"/>
                <a:cs typeface="Times New Roman" panose="02020603050405020304" pitchFamily="18" charset="0"/>
              </a:rPr>
              <a:t>The new GPHL will serve the DPHSS and also have the potential to provide confirmatory BSL2/3 analytical testing capability for clinical human specimens and workforce development for numerous stakeholders and partners including other USAPI laboratories.</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itchFamily="2" charset="2"/>
              <a:buChar char="§"/>
            </a:pPr>
            <a:r>
              <a:rPr lang="en-US" sz="2400" dirty="0">
                <a:latin typeface="Times New Roman" panose="02020603050405020304" pitchFamily="18" charset="0"/>
                <a:cs typeface="Times New Roman" panose="02020603050405020304" pitchFamily="18" charset="0"/>
              </a:rPr>
              <a:t>Vision of GPHL is to serve as the Regional hub for laboratory testing, training, and research in Micronesia.</a:t>
            </a:r>
          </a:p>
        </p:txBody>
      </p:sp>
      <p:sp>
        <p:nvSpPr>
          <p:cNvPr id="4" name="Title 1">
            <a:extLst>
              <a:ext uri="{FF2B5EF4-FFF2-40B4-BE49-F238E27FC236}">
                <a16:creationId xmlns:a16="http://schemas.microsoft.com/office/drawing/2014/main" id="{B11E0A2F-B420-7085-0D5B-A5452E6393FF}"/>
              </a:ext>
            </a:extLst>
          </p:cNvPr>
          <p:cNvSpPr txBox="1">
            <a:spLocks/>
          </p:cNvSpPr>
          <p:nvPr/>
        </p:nvSpPr>
        <p:spPr>
          <a:xfrm>
            <a:off x="2079811" y="475128"/>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23BAE6A-7F6C-C377-6EAF-EDB9A2DF922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44983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0C9B-36BD-914B-9F98-2E7CC1D141F4}"/>
              </a:ext>
            </a:extLst>
          </p:cNvPr>
          <p:cNvSpPr>
            <a:spLocks noGrp="1"/>
          </p:cNvSpPr>
          <p:nvPr>
            <p:ph type="title"/>
          </p:nvPr>
        </p:nvSpPr>
        <p:spPr>
          <a:xfrm>
            <a:off x="687108" y="1432073"/>
            <a:ext cx="10659033" cy="898751"/>
          </a:xfrm>
        </p:spPr>
        <p:txBody>
          <a:bodyPr>
            <a:normAutofit/>
          </a:bodyPr>
          <a:lstStyle/>
          <a:p>
            <a:pPr algn="ctr"/>
            <a:r>
              <a:rPr lang="en-US" sz="2000" dirty="0">
                <a:solidFill>
                  <a:schemeClr val="tx1"/>
                </a:solidFill>
                <a:latin typeface="Times New Roman" panose="02020603050405020304" pitchFamily="18" charset="0"/>
                <a:cs typeface="Times New Roman" panose="02020603050405020304" pitchFamily="18" charset="0"/>
              </a:rPr>
              <a:t>Strengthen GPHL collaboration with external public and private partners support for BSL2/3 lab</a:t>
            </a:r>
          </a:p>
        </p:txBody>
      </p:sp>
      <p:sp>
        <p:nvSpPr>
          <p:cNvPr id="3" name="Content Placeholder 2">
            <a:extLst>
              <a:ext uri="{FF2B5EF4-FFF2-40B4-BE49-F238E27FC236}">
                <a16:creationId xmlns:a16="http://schemas.microsoft.com/office/drawing/2014/main" id="{DD64B672-C8F2-7D43-9691-3D2C6AF6BBF6}"/>
              </a:ext>
            </a:extLst>
          </p:cNvPr>
          <p:cNvSpPr>
            <a:spLocks noGrp="1"/>
          </p:cNvSpPr>
          <p:nvPr>
            <p:ph idx="1"/>
          </p:nvPr>
        </p:nvSpPr>
        <p:spPr>
          <a:xfrm>
            <a:off x="836894" y="2447286"/>
            <a:ext cx="10745503" cy="4916946"/>
          </a:xfrm>
        </p:spPr>
        <p:txBody>
          <a:bodyPr>
            <a:normAutofit/>
          </a:bodyPr>
          <a:lstStyle/>
          <a:p>
            <a:pPr>
              <a:buSzPct val="96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Local private clinics and other Government of Guam agencies </a:t>
            </a:r>
          </a:p>
          <a:p>
            <a:pPr>
              <a:buSzPct val="96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Local universities and community colleges: University of Guam (UOG), Guam Community College (GCC)</a:t>
            </a:r>
          </a:p>
          <a:p>
            <a:pPr>
              <a:buSzPct val="96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Local clinical laboratories: Diagnostic Laboratory Services (DLS) Inc., Guam Memorial Hospital, Guam Regional Medical City, NRCHC and SRCHC for Influenza and SARS-COV-2 Surveillance</a:t>
            </a:r>
          </a:p>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Clinical human specimens with positive Influenza A/B and SARS-CoV-2 results from Rapid testing forwarded to GPHL for subtyping </a:t>
            </a:r>
          </a:p>
          <a:p>
            <a:pPr>
              <a:buSzPct val="9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Reference public health laboratories:  CDC, PIHOA, WHO, SPC, APHL, APHL Pacific Rim Consortium (Hawaii State Laboratory Division, Washington State, California, LA County, Oregon, Nevada, Alaska, USAPI)</a:t>
            </a:r>
          </a:p>
          <a:p>
            <a:pPr>
              <a:buSzPct val="9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Federal agencies:  HHS, FDA, CMS, CLIA, CSTE, CDC Foundation, CDC ELC TAP</a:t>
            </a:r>
          </a:p>
          <a:p>
            <a:pPr marL="0" indent="0">
              <a:buClr>
                <a:schemeClr val="accent1">
                  <a:lumMod val="75000"/>
                </a:schemeClr>
              </a:buClr>
              <a:buNone/>
            </a:pPr>
            <a:endParaRPr lang="en-US" sz="2200" dirty="0">
              <a:latin typeface="Times New Roman" panose="02020603050405020304" pitchFamily="18" charset="0"/>
              <a:cs typeface="Times New Roman" panose="02020603050405020304" pitchFamily="18" charset="0"/>
            </a:endParaRPr>
          </a:p>
          <a:p>
            <a:pPr marL="0" indent="0">
              <a:buSzPct val="95000"/>
              <a:buNone/>
            </a:pPr>
            <a:endParaRPr lang="en-US" sz="22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F0690A20-BDC8-8AAA-5AD6-45F6F66F6A3A}"/>
              </a:ext>
            </a:extLst>
          </p:cNvPr>
          <p:cNvSpPr txBox="1">
            <a:spLocks/>
          </p:cNvSpPr>
          <p:nvPr/>
        </p:nvSpPr>
        <p:spPr>
          <a:xfrm>
            <a:off x="2079811" y="475128"/>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6BF727E-E3EE-7964-15CE-F3BC190C43C8}"/>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52490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2465292" y="761876"/>
            <a:ext cx="7207626" cy="1268637"/>
          </a:xfrm>
        </p:spPr>
        <p:txBody>
          <a:bodyPr vert="horz" lIns="91440" tIns="45720" rIns="91440" bIns="45720" rtlCol="0" anchor="ctr">
            <a:noAutofit/>
          </a:bodyPr>
          <a:lstStyle/>
          <a:p>
            <a:r>
              <a:rPr lang="en-US" sz="2800" b="1" dirty="0">
                <a:solidFill>
                  <a:schemeClr val="tx1"/>
                </a:solidFill>
                <a:latin typeface="Times New Roman" panose="02020603050405020304" pitchFamily="18" charset="0"/>
                <a:cs typeface="Times New Roman" panose="02020603050405020304" pitchFamily="18" charset="0"/>
              </a:rPr>
              <a:t>Status of GPHL’s New Building… </a:t>
            </a:r>
          </a:p>
        </p:txBody>
      </p:sp>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3" cstate="email">
            <a:extLst>
              <a:ext uri="{28A0092B-C50C-407E-A947-70E740481C1C}">
                <a14:useLocalDpi xmlns:a14="http://schemas.microsoft.com/office/drawing/2010/main"/>
              </a:ext>
            </a:extLst>
          </a:blip>
          <a:srcRect t="26345" b="-2"/>
          <a:stretch/>
        </p:blipFill>
        <p:spPr>
          <a:xfrm>
            <a:off x="0" y="1806710"/>
            <a:ext cx="4024761" cy="5051290"/>
          </a:xfrm>
          <a:prstGeom prst="rect">
            <a:avLst/>
          </a:prstGeom>
        </p:spPr>
      </p:pic>
      <p:sp>
        <p:nvSpPr>
          <p:cNvPr id="4" name="Content Placeholder 3">
            <a:extLst>
              <a:ext uri="{FF2B5EF4-FFF2-40B4-BE49-F238E27FC236}">
                <a16:creationId xmlns:a16="http://schemas.microsoft.com/office/drawing/2014/main" id="{75BBF6B3-A9FE-1BDE-C36F-BD80FB6028B0}"/>
              </a:ext>
            </a:extLst>
          </p:cNvPr>
          <p:cNvSpPr>
            <a:spLocks noGrp="1"/>
          </p:cNvSpPr>
          <p:nvPr>
            <p:ph sz="quarter" idx="14"/>
          </p:nvPr>
        </p:nvSpPr>
        <p:spPr>
          <a:xfrm>
            <a:off x="4024761" y="1686962"/>
            <a:ext cx="8085905" cy="6021132"/>
          </a:xfrm>
        </p:spPr>
        <p:txBody>
          <a:bodyPr>
            <a:normAutofit/>
          </a:bodyPr>
          <a:lstStyle/>
          <a:p>
            <a:r>
              <a:rPr lang="en-US" sz="1600" cap="small" dirty="0">
                <a:latin typeface="Times New Roman" panose="02020603050405020304" pitchFamily="18" charset="0"/>
                <a:cs typeface="Times New Roman" panose="02020603050405020304" pitchFamily="18" charset="0"/>
              </a:rPr>
              <a:t>Grant: $32M Awarded to the Office of the Governor-Community Defense Liaison Office (CDLO) – Grantee</a:t>
            </a:r>
          </a:p>
          <a:p>
            <a:pPr marL="0" indent="0">
              <a:buNone/>
            </a:pPr>
            <a:endParaRPr lang="en-US" sz="1600" cap="small" dirty="0">
              <a:latin typeface="Times New Roman" panose="02020603050405020304" pitchFamily="18" charset="0"/>
              <a:cs typeface="Times New Roman" panose="02020603050405020304" pitchFamily="18" charset="0"/>
            </a:endParaRPr>
          </a:p>
          <a:p>
            <a:r>
              <a:rPr lang="en-US" sz="1600" cap="small" dirty="0">
                <a:latin typeface="Times New Roman" panose="02020603050405020304" pitchFamily="18" charset="0"/>
                <a:cs typeface="Times New Roman" panose="02020603050405020304" pitchFamily="18" charset="0"/>
              </a:rPr>
              <a:t>Awarded by: Office of Local Defense Community Cooperation – Grantor</a:t>
            </a:r>
          </a:p>
          <a:p>
            <a:pPr marL="0" indent="0">
              <a:buNone/>
            </a:pPr>
            <a:endParaRPr lang="en-US" sz="1600" cap="small" dirty="0">
              <a:latin typeface="Times New Roman" panose="02020603050405020304" pitchFamily="18" charset="0"/>
              <a:cs typeface="Times New Roman" panose="02020603050405020304" pitchFamily="18" charset="0"/>
            </a:endParaRPr>
          </a:p>
          <a:p>
            <a:r>
              <a:rPr lang="en-US" sz="1600" cap="small" dirty="0">
                <a:latin typeface="Times New Roman" panose="02020603050405020304" pitchFamily="18" charset="0"/>
                <a:cs typeface="Times New Roman" panose="02020603050405020304" pitchFamily="18" charset="0"/>
              </a:rPr>
              <a:t>2015 Supplemental Environmental Impact Statement (SEIS) to build a new public health BSL 3 Laboratory with training room/ classroom. </a:t>
            </a:r>
          </a:p>
          <a:p>
            <a:endParaRPr lang="en-US" sz="1600" cap="small" dirty="0">
              <a:latin typeface="Times New Roman" panose="02020603050405020304" pitchFamily="18" charset="0"/>
              <a:cs typeface="Times New Roman" panose="02020603050405020304" pitchFamily="18" charset="0"/>
            </a:endParaRPr>
          </a:p>
          <a:p>
            <a:r>
              <a:rPr lang="en-US" sz="1600" cap="small" dirty="0">
                <a:latin typeface="Times New Roman" panose="02020603050405020304" pitchFamily="18" charset="0"/>
                <a:cs typeface="Times New Roman" panose="02020603050405020304" pitchFamily="18" charset="0"/>
              </a:rPr>
              <a:t>Subrecipients </a:t>
            </a:r>
          </a:p>
          <a:p>
            <a:pPr lvl="1"/>
            <a:r>
              <a:rPr lang="en-US" sz="1500" cap="small" dirty="0">
                <a:latin typeface="Times New Roman" panose="02020603050405020304" pitchFamily="18" charset="0"/>
                <a:cs typeface="Times New Roman" panose="02020603050405020304" pitchFamily="18" charset="0"/>
              </a:rPr>
              <a:t>Association of Public Health Laboratories (APHL) - HDR is the design team - $5M</a:t>
            </a:r>
          </a:p>
          <a:p>
            <a:pPr lvl="1"/>
            <a:r>
              <a:rPr lang="en-US" sz="1500" cap="small" dirty="0">
                <a:latin typeface="Times New Roman" panose="02020603050405020304" pitchFamily="18" charset="0"/>
                <a:cs typeface="Times New Roman" panose="02020603050405020304" pitchFamily="18" charset="0"/>
              </a:rPr>
              <a:t>Department of Public Works (construction Agent) - $27M </a:t>
            </a:r>
          </a:p>
          <a:p>
            <a:pPr marL="393192" lvl="1" indent="0">
              <a:buNone/>
            </a:pPr>
            <a:endParaRPr lang="en-US" sz="1500" cap="small" dirty="0">
              <a:latin typeface="Times New Roman" panose="02020603050405020304" pitchFamily="18" charset="0"/>
              <a:cs typeface="Times New Roman" panose="02020603050405020304" pitchFamily="18" charset="0"/>
            </a:endParaRPr>
          </a:p>
          <a:p>
            <a:r>
              <a:rPr lang="en-US" sz="1600" cap="small" dirty="0">
                <a:latin typeface="Times New Roman" panose="02020603050405020304" pitchFamily="18" charset="0"/>
                <a:cs typeface="Times New Roman" panose="02020603050405020304" pitchFamily="18" charset="0"/>
              </a:rPr>
              <a:t>Location - lot adjacent to the Guam cultural repository in Mangilao</a:t>
            </a:r>
          </a:p>
          <a:p>
            <a:pPr marL="0" indent="0">
              <a:buNone/>
            </a:pPr>
            <a:endParaRPr lang="en-US" sz="1600" cap="small" dirty="0">
              <a:latin typeface="Times New Roman" panose="02020603050405020304" pitchFamily="18" charset="0"/>
              <a:cs typeface="Times New Roman" panose="02020603050405020304" pitchFamily="18" charset="0"/>
            </a:endParaRPr>
          </a:p>
          <a:p>
            <a:r>
              <a:rPr lang="en-US" sz="1600" cap="small" dirty="0">
                <a:latin typeface="Times New Roman" panose="02020603050405020304" pitchFamily="18" charset="0"/>
                <a:cs typeface="Times New Roman" panose="02020603050405020304" pitchFamily="18" charset="0"/>
              </a:rPr>
              <a:t>Basis of Design development phase is in progress</a:t>
            </a:r>
          </a:p>
          <a:p>
            <a:pPr marL="393192" lvl="1" indent="0">
              <a:buNone/>
            </a:pPr>
            <a:endParaRPr lang="en-US" sz="1600" cap="small" dirty="0">
              <a:latin typeface="Times New Roman" panose="02020603050405020304" pitchFamily="18" charset="0"/>
              <a:cs typeface="Times New Roman" panose="02020603050405020304" pitchFamily="18" charset="0"/>
            </a:endParaRPr>
          </a:p>
          <a:p>
            <a:r>
              <a:rPr lang="en-US" sz="1600" cap="small" dirty="0">
                <a:latin typeface="Times New Roman" panose="02020603050405020304" pitchFamily="18" charset="0"/>
                <a:cs typeface="Times New Roman" panose="02020603050405020304" pitchFamily="18" charset="0"/>
              </a:rPr>
              <a:t>End User/Client – Government of Guam &amp; Guam Department of Public Health &amp; Social Services</a:t>
            </a:r>
          </a:p>
          <a:p>
            <a:endParaRPr lang="en-US" sz="1600" cap="small"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B3DE153-5A79-28B1-E501-A064DF3FE188}"/>
              </a:ext>
            </a:extLst>
          </p:cNvPr>
          <p:cNvPicPr>
            <a:picLocks noChangeAspect="1"/>
          </p:cNvPicPr>
          <p:nvPr/>
        </p:nvPicPr>
        <p:blipFill>
          <a:blip r:embed="rId4"/>
          <a:stretch>
            <a:fillRect/>
          </a:stretch>
        </p:blipFill>
        <p:spPr>
          <a:xfrm>
            <a:off x="10546357" y="179612"/>
            <a:ext cx="941871" cy="1216583"/>
          </a:xfrm>
          <a:prstGeom prst="rect">
            <a:avLst/>
          </a:prstGeom>
        </p:spPr>
      </p:pic>
      <p:pic>
        <p:nvPicPr>
          <p:cNvPr id="5" name="Picture 4">
            <a:extLst>
              <a:ext uri="{FF2B5EF4-FFF2-40B4-BE49-F238E27FC236}">
                <a16:creationId xmlns:a16="http://schemas.microsoft.com/office/drawing/2014/main" id="{04AB382A-7628-B49A-E571-83940FD20963}"/>
              </a:ext>
            </a:extLst>
          </p:cNvPr>
          <p:cNvPicPr>
            <a:picLocks noChangeAspect="1"/>
          </p:cNvPicPr>
          <p:nvPr/>
        </p:nvPicPr>
        <p:blipFill>
          <a:blip r:embed="rId5"/>
          <a:stretch>
            <a:fillRect/>
          </a:stretch>
        </p:blipFill>
        <p:spPr>
          <a:xfrm>
            <a:off x="703772" y="188259"/>
            <a:ext cx="1044346" cy="1392461"/>
          </a:xfrm>
          <a:prstGeom prst="rect">
            <a:avLst/>
          </a:prstGeom>
        </p:spPr>
      </p:pic>
      <p:sp>
        <p:nvSpPr>
          <p:cNvPr id="7" name="Title 1">
            <a:extLst>
              <a:ext uri="{FF2B5EF4-FFF2-40B4-BE49-F238E27FC236}">
                <a16:creationId xmlns:a16="http://schemas.microsoft.com/office/drawing/2014/main" id="{7B69E48A-1DDC-FCB5-ABA5-47A173267218}"/>
              </a:ext>
            </a:extLst>
          </p:cNvPr>
          <p:cNvSpPr txBox="1">
            <a:spLocks/>
          </p:cNvSpPr>
          <p:nvPr/>
        </p:nvSpPr>
        <p:spPr>
          <a:xfrm>
            <a:off x="2232211" y="179612"/>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0405BA99-6082-5774-B074-A4B6123ED80D}"/>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06903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677471E-D204-E511-3834-E72AA43483A6}"/>
              </a:ext>
            </a:extLst>
          </p:cNvPr>
          <p:cNvSpPr txBox="1">
            <a:spLocks/>
          </p:cNvSpPr>
          <p:nvPr/>
        </p:nvSpPr>
        <p:spPr>
          <a:xfrm>
            <a:off x="581191" y="233083"/>
            <a:ext cx="10993549" cy="1075764"/>
          </a:xfrm>
          <a:prstGeom prst="rect">
            <a:avLst/>
          </a:prstGeom>
        </p:spPr>
        <p:txBody>
          <a:bodyPr vert="horz" lIns="0" rIns="0" bIns="0" anchor="b">
            <a:noAutofit/>
          </a:bodyPr>
          <a:lstStyle>
            <a:lvl1pPr algn="l" rtl="0" eaLnBrk="1" latinLnBrk="0" hangingPunct="1">
              <a:spcBef>
                <a:spcPct val="0"/>
              </a:spcBef>
              <a:buNone/>
              <a:defRPr kumimoji="0" sz="5000" b="1" kern="1200">
                <a:ln>
                  <a:noFill/>
                </a:ln>
                <a:solidFill>
                  <a:schemeClr val="tx2"/>
                </a:solidFill>
                <a:effectLst/>
                <a:latin typeface="+mj-lt"/>
                <a:ea typeface="+mj-ea"/>
                <a:cs typeface="+mj-cs"/>
              </a:defRPr>
            </a:lvl1pPr>
          </a:lstStyle>
          <a:p>
            <a:pPr algn="ctr"/>
            <a:r>
              <a:rPr lang="en-US" sz="2800" dirty="0">
                <a:solidFill>
                  <a:schemeClr val="tx1"/>
                </a:solidFill>
                <a:latin typeface="Times New Roman" panose="02020603050405020304" pitchFamily="18" charset="0"/>
                <a:cs typeface="Times New Roman" panose="02020603050405020304" pitchFamily="18" charset="0"/>
              </a:rPr>
              <a:t>Department of Public Health and Social Services</a:t>
            </a:r>
          </a:p>
          <a:p>
            <a:pPr algn="ctr"/>
            <a:r>
              <a:rPr lang="en-US" sz="2800" dirty="0">
                <a:solidFill>
                  <a:schemeClr val="tx1"/>
                </a:solidFill>
                <a:latin typeface="Times New Roman" panose="02020603050405020304" pitchFamily="18" charset="0"/>
                <a:cs typeface="Times New Roman" panose="02020603050405020304" pitchFamily="18" charset="0"/>
              </a:rPr>
              <a:t>Guam Public Health Laboratory </a:t>
            </a:r>
          </a:p>
        </p:txBody>
      </p:sp>
      <p:sp>
        <p:nvSpPr>
          <p:cNvPr id="14" name="Subtitle 2">
            <a:extLst>
              <a:ext uri="{FF2B5EF4-FFF2-40B4-BE49-F238E27FC236}">
                <a16:creationId xmlns:a16="http://schemas.microsoft.com/office/drawing/2014/main" id="{5F85528D-8666-D8D2-F978-0E6392E78838}"/>
              </a:ext>
            </a:extLst>
          </p:cNvPr>
          <p:cNvSpPr txBox="1">
            <a:spLocks/>
          </p:cNvSpPr>
          <p:nvPr/>
        </p:nvSpPr>
        <p:spPr>
          <a:xfrm>
            <a:off x="6336506" y="1496032"/>
            <a:ext cx="3983691" cy="3521990"/>
          </a:xfrm>
          <a:prstGeom prst="rect">
            <a:avLst/>
          </a:prstGeom>
        </p:spPr>
        <p:txBody>
          <a:bodyPr vert="horz">
            <a:noAutofit/>
          </a:bodyPr>
          <a:lstStyle>
            <a:lvl1pPr marL="274320" indent="-274320" algn="l" rtl="0" eaLnBrk="1" latinLnBrk="0" hangingPunct="1">
              <a:spcBef>
                <a:spcPct val="20000"/>
              </a:spcBef>
              <a:buClr>
                <a:srgbClr val="800000"/>
              </a:buClr>
              <a:buSzPct val="95000"/>
              <a:buFont typeface="Wingdings" panose="05000000000000000000" pitchFamily="2" charset="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800000"/>
              </a:buClr>
              <a:buSzPct val="85000"/>
              <a:buFont typeface="Wingdings" panose="05000000000000000000" pitchFamily="2" charset="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800000"/>
              </a:buClr>
              <a:buSzPct val="70000"/>
              <a:buFont typeface="Wingdings" panose="05000000000000000000" pitchFamily="2" charset="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800000"/>
              </a:buClr>
              <a:buSzPct val="65000"/>
              <a:buFont typeface="Wingdings" panose="05000000000000000000" pitchFamily="2" charset="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800000"/>
              </a:buClr>
              <a:buSzPct val="65000"/>
              <a:buFont typeface="Wingdings" panose="05000000000000000000" pitchFamily="2" charset="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endParaRPr lang="en-US" sz="2200" b="1" dirty="0">
              <a:latin typeface="Times New Roman" panose="02020603050405020304" pitchFamily="18" charset="0"/>
              <a:cs typeface="Times New Roman" panose="02020603050405020304" pitchFamily="18" charset="0"/>
            </a:endParaRPr>
          </a:p>
          <a:p>
            <a:pPr>
              <a:buClr>
                <a:schemeClr val="tx2"/>
              </a:buClr>
            </a:pPr>
            <a:r>
              <a:rPr lang="en-US" sz="1600" dirty="0">
                <a:latin typeface="Times New Roman" panose="02020603050405020304" pitchFamily="18" charset="0"/>
                <a:cs typeface="Times New Roman" panose="02020603050405020304" pitchFamily="18" charset="0"/>
              </a:rPr>
              <a:t>Department of Public Health and Social Services (DPHSS) Guam Public Health Laboratory (GPHL) - setting the stage for an integrated approach for Regional PH Biosafety Level 2/3 (BSL2/3) </a:t>
            </a:r>
          </a:p>
          <a:p>
            <a:pPr>
              <a:buClr>
                <a:schemeClr val="tx2"/>
              </a:buClr>
            </a:pPr>
            <a:r>
              <a:rPr lang="en-US" sz="1600" dirty="0">
                <a:latin typeface="Times New Roman" panose="02020603050405020304" pitchFamily="18" charset="0"/>
                <a:cs typeface="Times New Roman" panose="02020603050405020304" pitchFamily="18" charset="0"/>
              </a:rPr>
              <a:t>Laboratory support and Center of Excellence for communicable disease control and surveillance, workforce development, research, and data integration for Guam, the United States Affiliated Pacific Islands (USAPI), and the Pacific Region </a:t>
            </a:r>
          </a:p>
        </p:txBody>
      </p:sp>
      <p:pic>
        <p:nvPicPr>
          <p:cNvPr id="5" name="Picture 4">
            <a:extLst>
              <a:ext uri="{FF2B5EF4-FFF2-40B4-BE49-F238E27FC236}">
                <a16:creationId xmlns:a16="http://schemas.microsoft.com/office/drawing/2014/main" id="{C900B571-D266-4AEF-4106-2C1052B06B97}"/>
              </a:ext>
            </a:extLst>
          </p:cNvPr>
          <p:cNvPicPr>
            <a:picLocks noChangeAspect="1"/>
          </p:cNvPicPr>
          <p:nvPr/>
        </p:nvPicPr>
        <p:blipFill>
          <a:blip r:embed="rId2"/>
          <a:stretch>
            <a:fillRect/>
          </a:stretch>
        </p:blipFill>
        <p:spPr>
          <a:xfrm>
            <a:off x="1179278" y="1868430"/>
            <a:ext cx="5021497" cy="3121139"/>
          </a:xfrm>
          <a:prstGeom prst="rect">
            <a:avLst/>
          </a:prstGeom>
        </p:spPr>
      </p:pic>
      <p:sp>
        <p:nvSpPr>
          <p:cNvPr id="2" name="Slide Number Placeholder 1">
            <a:extLst>
              <a:ext uri="{FF2B5EF4-FFF2-40B4-BE49-F238E27FC236}">
                <a16:creationId xmlns:a16="http://schemas.microsoft.com/office/drawing/2014/main" id="{CFCBCA66-A10E-A3A8-04F6-F49594504C25}"/>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91645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4B672-C8F2-7D43-9691-3D2C6AF6BBF6}"/>
              </a:ext>
            </a:extLst>
          </p:cNvPr>
          <p:cNvSpPr>
            <a:spLocks noGrp="1"/>
          </p:cNvSpPr>
          <p:nvPr>
            <p:ph idx="1"/>
          </p:nvPr>
        </p:nvSpPr>
        <p:spPr>
          <a:xfrm>
            <a:off x="376517" y="1141829"/>
            <a:ext cx="11298556" cy="4574341"/>
          </a:xfrm>
        </p:spPr>
        <p:txBody>
          <a:bodyPr>
            <a:normAutofit/>
          </a:bodyPr>
          <a:lstStyle/>
          <a:p>
            <a:pPr marL="0" indent="0" algn="ctr">
              <a:buSzPct val="96000"/>
              <a:buNone/>
            </a:pPr>
            <a:endParaRPr lang="en-US" sz="6000" dirty="0">
              <a:latin typeface="Times New Roman" panose="02020603050405020304" pitchFamily="18" charset="0"/>
              <a:cs typeface="Times New Roman" panose="02020603050405020304" pitchFamily="18" charset="0"/>
            </a:endParaRPr>
          </a:p>
          <a:p>
            <a:pPr marL="0" indent="0" algn="ctr">
              <a:buSzPct val="96000"/>
              <a:buNone/>
            </a:pPr>
            <a:r>
              <a:rPr lang="en-US" sz="6000" dirty="0">
                <a:latin typeface="Times New Roman" panose="02020603050405020304" pitchFamily="18" charset="0"/>
                <a:cs typeface="Times New Roman" panose="02020603050405020304" pitchFamily="18" charset="0"/>
              </a:rPr>
              <a:t>Thank You!</a:t>
            </a:r>
          </a:p>
          <a:p>
            <a:pPr marL="0" indent="0" algn="ctr">
              <a:buSzPct val="96000"/>
              <a:buNone/>
            </a:pPr>
            <a:r>
              <a:rPr lang="en-US" sz="6000" dirty="0">
                <a:latin typeface="Times New Roman" panose="02020603050405020304" pitchFamily="18" charset="0"/>
                <a:cs typeface="Times New Roman" panose="02020603050405020304" pitchFamily="18" charset="0"/>
              </a:rPr>
              <a:t>Any Questions? </a:t>
            </a:r>
          </a:p>
          <a:p>
            <a:pPr marL="0" indent="0">
              <a:buSzPct val="96000"/>
              <a:buNone/>
            </a:pPr>
            <a:endParaRPr lang="en-US" sz="2200" dirty="0">
              <a:latin typeface="Times New Roman" panose="02020603050405020304" pitchFamily="18" charset="0"/>
              <a:cs typeface="Times New Roman" panose="02020603050405020304" pitchFamily="18" charset="0"/>
            </a:endParaRPr>
          </a:p>
          <a:p>
            <a:pPr marL="0" indent="0">
              <a:buClr>
                <a:schemeClr val="accent1">
                  <a:lumMod val="75000"/>
                </a:schemeClr>
              </a:buClr>
              <a:buNone/>
            </a:pPr>
            <a:endParaRPr lang="en-US" sz="22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B2D258CA-DB47-E0E9-C583-1516648892EE}"/>
              </a:ext>
            </a:extLst>
          </p:cNvPr>
          <p:cNvSpPr txBox="1">
            <a:spLocks/>
          </p:cNvSpPr>
          <p:nvPr/>
        </p:nvSpPr>
        <p:spPr>
          <a:xfrm>
            <a:off x="2079811" y="475128"/>
            <a:ext cx="8032375" cy="1084732"/>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1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b="1" dirty="0">
                <a:solidFill>
                  <a:schemeClr val="tx1"/>
                </a:solidFill>
                <a:latin typeface="Times New Roman" panose="02020603050405020304" pitchFamily="18" charset="0"/>
                <a:cs typeface="Times New Roman" panose="02020603050405020304" pitchFamily="18" charset="0"/>
              </a:rPr>
            </a:br>
            <a:r>
              <a:rPr lang="en-US" sz="3100" b="1" dirty="0">
                <a:solidFill>
                  <a:schemeClr val="tx1"/>
                </a:solidFill>
                <a:latin typeface="Times New Roman" panose="02020603050405020304" pitchFamily="18" charset="0"/>
                <a:cs typeface="Times New Roman" panose="02020603050405020304" pitchFamily="18" charset="0"/>
              </a:rPr>
              <a:t>Guam Public Health Laboratory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BDA0087-5AD5-2C43-AAB9-0FAB900759F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30068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745B-4199-874D-8737-0602A46F068A}"/>
              </a:ext>
            </a:extLst>
          </p:cNvPr>
          <p:cNvSpPr>
            <a:spLocks noGrp="1"/>
          </p:cNvSpPr>
          <p:nvPr>
            <p:ph type="title"/>
          </p:nvPr>
        </p:nvSpPr>
        <p:spPr>
          <a:xfrm>
            <a:off x="2205318" y="475128"/>
            <a:ext cx="8032375" cy="1084732"/>
          </a:xfrm>
        </p:spPr>
        <p:txBody>
          <a:bodyPr>
            <a:normAutofit fontScale="90000"/>
          </a:bodyPr>
          <a:lstStyle/>
          <a:p>
            <a:pPr algn="ctr"/>
            <a:r>
              <a:rPr lang="en-US" sz="3100"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Guam Public Health Laboratory </a:t>
            </a:r>
            <a:br>
              <a:rPr lang="en-US" sz="1800" dirty="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90235C-4303-B743-B844-AB969C0B16CB}"/>
              </a:ext>
            </a:extLst>
          </p:cNvPr>
          <p:cNvSpPr txBox="1"/>
          <p:nvPr/>
        </p:nvSpPr>
        <p:spPr>
          <a:xfrm>
            <a:off x="1111624" y="1559860"/>
            <a:ext cx="10229236" cy="4585871"/>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Overview</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Organizational Chart</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Mission, Goals, Strategies, Purpose</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Disadvantages of sending out specimens </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Communicable/Infectious Disease Testing Equipment</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Here and Now</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History  </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SARS-CoV-2 Testing Progression  </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Annual Test Volume FY 2015-2023</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Future Plans</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Proposed Floor Plan</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Regional Plans, Partnerships </a:t>
            </a:r>
          </a:p>
          <a:p>
            <a:pPr marL="285750" indent="-285750">
              <a:buFont typeface="Wingdings" pitchFamily="2" charset="2"/>
              <a:buChar char="§"/>
            </a:pPr>
            <a:r>
              <a:rPr lang="en-US" sz="2200" dirty="0">
                <a:latin typeface="Times New Roman" panose="02020603050405020304" pitchFamily="18" charset="0"/>
                <a:cs typeface="Times New Roman" panose="02020603050405020304" pitchFamily="18" charset="0"/>
              </a:rPr>
              <a:t>Status of GPHL</a:t>
            </a:r>
          </a:p>
        </p:txBody>
      </p:sp>
      <p:sp>
        <p:nvSpPr>
          <p:cNvPr id="3" name="Slide Number Placeholder 2">
            <a:extLst>
              <a:ext uri="{FF2B5EF4-FFF2-40B4-BE49-F238E27FC236}">
                <a16:creationId xmlns:a16="http://schemas.microsoft.com/office/drawing/2014/main" id="{83D3BC9C-8FFB-B9FC-4BFA-5DE7D9B8948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6546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a:extLst>
              <a:ext uri="{FF2B5EF4-FFF2-40B4-BE49-F238E27FC236}">
                <a16:creationId xmlns:a16="http://schemas.microsoft.com/office/drawing/2014/main" id="{C887F632-8BFA-C146-8CAD-270A65D24418}"/>
              </a:ext>
            </a:extLst>
          </p:cNvPr>
          <p:cNvGraphicFramePr>
            <a:graphicFrameLocks/>
          </p:cNvGraphicFramePr>
          <p:nvPr>
            <p:extLst>
              <p:ext uri="{D42A27DB-BD31-4B8C-83A1-F6EECF244321}">
                <p14:modId xmlns:p14="http://schemas.microsoft.com/office/powerpoint/2010/main" val="857486873"/>
              </p:ext>
            </p:extLst>
          </p:nvPr>
        </p:nvGraphicFramePr>
        <p:xfrm>
          <a:off x="448354" y="653404"/>
          <a:ext cx="10972800" cy="576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393745B-4199-874D-8737-0602A46F068A}"/>
              </a:ext>
            </a:extLst>
          </p:cNvPr>
          <p:cNvSpPr>
            <a:spLocks noGrp="1"/>
          </p:cNvSpPr>
          <p:nvPr>
            <p:ph type="title"/>
          </p:nvPr>
        </p:nvSpPr>
        <p:spPr>
          <a:xfrm>
            <a:off x="1654956" y="553519"/>
            <a:ext cx="5935723" cy="1013800"/>
          </a:xfrm>
        </p:spPr>
        <p:txBody>
          <a:bodyPr>
            <a:normAutofit fontScale="90000"/>
          </a:bodyPr>
          <a:lstStyle/>
          <a:p>
            <a:br>
              <a:rPr lang="en-US" dirty="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0DCF967-B444-A2A0-0759-B9F665A6D6BE}"/>
              </a:ext>
            </a:extLst>
          </p:cNvPr>
          <p:cNvSpPr txBox="1"/>
          <p:nvPr/>
        </p:nvSpPr>
        <p:spPr>
          <a:xfrm>
            <a:off x="3200400" y="4228098"/>
            <a:ext cx="1150556" cy="584775"/>
          </a:xfrm>
          <a:prstGeom prst="rect">
            <a:avLst/>
          </a:prstGeom>
          <a:noFill/>
        </p:spPr>
        <p:txBody>
          <a:bodyPr wrap="square" rtlCol="0">
            <a:spAutoFit/>
          </a:bodyPr>
          <a:lstStyle/>
          <a:p>
            <a:pPr lvl="0" algn="ctr"/>
            <a:r>
              <a:rPr lang="en-US" sz="800" b="1" dirty="0">
                <a:latin typeface="Times New Roman" panose="02020603050405020304" pitchFamily="18" charset="0"/>
                <a:cs typeface="Times New Roman" panose="02020603050405020304" pitchFamily="18" charset="0"/>
              </a:rPr>
              <a:t>Word Processing Secretary II</a:t>
            </a:r>
            <a:endParaRPr lang="en-US" sz="800" dirty="0">
              <a:latin typeface="Times New Roman" panose="02020603050405020304" pitchFamily="18" charset="0"/>
              <a:cs typeface="Times New Roman" panose="02020603050405020304" pitchFamily="18" charset="0"/>
            </a:endParaRPr>
          </a:p>
          <a:p>
            <a:pPr lvl="0" algn="ctr"/>
            <a:r>
              <a:rPr lang="en-US" sz="800" dirty="0">
                <a:latin typeface="Times New Roman" panose="02020603050405020304" pitchFamily="18" charset="0"/>
                <a:cs typeface="Times New Roman" panose="02020603050405020304" pitchFamily="18" charset="0"/>
              </a:rPr>
              <a:t>Admin Support</a:t>
            </a:r>
          </a:p>
          <a:p>
            <a:pPr lvl="0" algn="ctr"/>
            <a:r>
              <a:rPr lang="en-US" sz="800" b="1" dirty="0">
                <a:latin typeface="Times New Roman" panose="02020603050405020304" pitchFamily="18" charset="0"/>
                <a:cs typeface="Times New Roman" panose="02020603050405020304" pitchFamily="18" charset="0"/>
              </a:rPr>
              <a:t>(Local-General Fund)</a:t>
            </a:r>
            <a:endParaRPr lang="en-GU" sz="1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8954EEE-6660-608C-E84C-7A35C28A1B68}"/>
              </a:ext>
            </a:extLst>
          </p:cNvPr>
          <p:cNvSpPr/>
          <p:nvPr/>
        </p:nvSpPr>
        <p:spPr>
          <a:xfrm>
            <a:off x="9624977" y="5645967"/>
            <a:ext cx="149469" cy="14689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1D67DFC5-15EE-7B3B-B977-FBEF8978A22C}"/>
              </a:ext>
            </a:extLst>
          </p:cNvPr>
          <p:cNvSpPr/>
          <p:nvPr/>
        </p:nvSpPr>
        <p:spPr>
          <a:xfrm>
            <a:off x="9624975" y="5977271"/>
            <a:ext cx="149469" cy="14689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9B4B6315-1721-6BF2-7BDF-A88B88863ACF}"/>
              </a:ext>
            </a:extLst>
          </p:cNvPr>
          <p:cNvSpPr/>
          <p:nvPr/>
        </p:nvSpPr>
        <p:spPr>
          <a:xfrm>
            <a:off x="9624976" y="6308575"/>
            <a:ext cx="149469" cy="1468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20F630DF-957C-B87E-8A41-43FBFF8F92D8}"/>
              </a:ext>
            </a:extLst>
          </p:cNvPr>
          <p:cNvSpPr txBox="1"/>
          <p:nvPr/>
        </p:nvSpPr>
        <p:spPr>
          <a:xfrm>
            <a:off x="9959789" y="5224165"/>
            <a:ext cx="1060314" cy="338554"/>
          </a:xfrm>
          <a:prstGeom prst="rect">
            <a:avLst/>
          </a:prstGeom>
          <a:noFill/>
        </p:spPr>
        <p:txBody>
          <a:bodyPr wrap="square" rtlCol="0">
            <a:spAutoFit/>
          </a:bodyPr>
          <a:lstStyle/>
          <a:p>
            <a:r>
              <a:rPr lang="en-US" sz="1600" u="sng" dirty="0">
                <a:latin typeface="Times New Roman" panose="02020603050405020304" pitchFamily="18" charset="0"/>
                <a:cs typeface="Times New Roman" panose="02020603050405020304" pitchFamily="18" charset="0"/>
              </a:rPr>
              <a:t>Legend</a:t>
            </a:r>
          </a:p>
        </p:txBody>
      </p:sp>
      <p:sp>
        <p:nvSpPr>
          <p:cNvPr id="9" name="TextBox 8">
            <a:extLst>
              <a:ext uri="{FF2B5EF4-FFF2-40B4-BE49-F238E27FC236}">
                <a16:creationId xmlns:a16="http://schemas.microsoft.com/office/drawing/2014/main" id="{F13802F3-923A-5912-921D-1C5A37FA7708}"/>
              </a:ext>
            </a:extLst>
          </p:cNvPr>
          <p:cNvSpPr txBox="1"/>
          <p:nvPr/>
        </p:nvSpPr>
        <p:spPr>
          <a:xfrm>
            <a:off x="9774446" y="5582580"/>
            <a:ext cx="133643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100% Local Fund</a:t>
            </a:r>
          </a:p>
        </p:txBody>
      </p:sp>
      <p:sp>
        <p:nvSpPr>
          <p:cNvPr id="10" name="TextBox 9">
            <a:extLst>
              <a:ext uri="{FF2B5EF4-FFF2-40B4-BE49-F238E27FC236}">
                <a16:creationId xmlns:a16="http://schemas.microsoft.com/office/drawing/2014/main" id="{A0FBB6F8-29C0-2FF9-BF82-7757D99213F2}"/>
              </a:ext>
            </a:extLst>
          </p:cNvPr>
          <p:cNvSpPr txBox="1"/>
          <p:nvPr/>
        </p:nvSpPr>
        <p:spPr>
          <a:xfrm>
            <a:off x="9774446" y="5912219"/>
            <a:ext cx="142476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100% Federal Fund</a:t>
            </a:r>
          </a:p>
        </p:txBody>
      </p:sp>
      <p:sp>
        <p:nvSpPr>
          <p:cNvPr id="11" name="TextBox 10">
            <a:extLst>
              <a:ext uri="{FF2B5EF4-FFF2-40B4-BE49-F238E27FC236}">
                <a16:creationId xmlns:a16="http://schemas.microsoft.com/office/drawing/2014/main" id="{F9E2B5AA-F723-3B67-7A59-84B2AB002A0C}"/>
              </a:ext>
            </a:extLst>
          </p:cNvPr>
          <p:cNvSpPr txBox="1"/>
          <p:nvPr/>
        </p:nvSpPr>
        <p:spPr>
          <a:xfrm>
            <a:off x="9774444" y="6239293"/>
            <a:ext cx="60973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Vacant</a:t>
            </a:r>
          </a:p>
        </p:txBody>
      </p:sp>
      <p:sp>
        <p:nvSpPr>
          <p:cNvPr id="12" name="Rectangle 11">
            <a:extLst>
              <a:ext uri="{FF2B5EF4-FFF2-40B4-BE49-F238E27FC236}">
                <a16:creationId xmlns:a16="http://schemas.microsoft.com/office/drawing/2014/main" id="{B6647DA1-A8CF-E4C9-DD28-6C6927E1133B}"/>
              </a:ext>
            </a:extLst>
          </p:cNvPr>
          <p:cNvSpPr/>
          <p:nvPr/>
        </p:nvSpPr>
        <p:spPr>
          <a:xfrm>
            <a:off x="9323412" y="5224165"/>
            <a:ext cx="2097742" cy="12921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1D3493DE-7083-E3BE-C3A3-C7BA88665DB4}"/>
              </a:ext>
            </a:extLst>
          </p:cNvPr>
          <p:cNvSpPr txBox="1"/>
          <p:nvPr/>
        </p:nvSpPr>
        <p:spPr>
          <a:xfrm>
            <a:off x="5710518" y="1141099"/>
            <a:ext cx="3245342" cy="754053"/>
          </a:xfrm>
          <a:prstGeom prst="rect">
            <a:avLst/>
          </a:prstGeom>
          <a:noFill/>
          <a:ln>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Chief Public Health Office (State Office)</a:t>
            </a:r>
          </a:p>
          <a:p>
            <a:pPr algn="ctr"/>
            <a:endParaRPr lang="x-none" sz="700" dirty="0">
              <a:latin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34D1C588-0622-3B38-DA73-50FFB2EAC905}"/>
              </a:ext>
            </a:extLst>
          </p:cNvPr>
          <p:cNvSpPr txBox="1">
            <a:spLocks/>
          </p:cNvSpPr>
          <p:nvPr/>
        </p:nvSpPr>
        <p:spPr>
          <a:xfrm>
            <a:off x="1504530" y="-179480"/>
            <a:ext cx="9143999" cy="1668784"/>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GPHL Organizational Chart</a:t>
            </a:r>
          </a:p>
        </p:txBody>
      </p:sp>
      <p:sp>
        <p:nvSpPr>
          <p:cNvPr id="13" name="Slide Number Placeholder 12">
            <a:extLst>
              <a:ext uri="{FF2B5EF4-FFF2-40B4-BE49-F238E27FC236}">
                <a16:creationId xmlns:a16="http://schemas.microsoft.com/office/drawing/2014/main" id="{2652C247-ADB6-A4F3-C999-60CF1719796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76982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CDFEF2-5AA4-195B-91B7-D5C2558956E2}"/>
              </a:ext>
            </a:extLst>
          </p:cNvPr>
          <p:cNvSpPr txBox="1">
            <a:spLocks/>
          </p:cNvSpPr>
          <p:nvPr/>
        </p:nvSpPr>
        <p:spPr>
          <a:xfrm>
            <a:off x="488775" y="3227832"/>
            <a:ext cx="3313164" cy="1815284"/>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cap="none" dirty="0">
                <a:solidFill>
                  <a:schemeClr val="tx1"/>
                </a:solidFill>
                <a:latin typeface="Times New Roman" panose="02020603050405020304" pitchFamily="18" charset="0"/>
                <a:cs typeface="Times New Roman" panose="02020603050405020304" pitchFamily="18" charset="0"/>
              </a:rPr>
              <a:t>GPHL Mission</a:t>
            </a:r>
          </a:p>
        </p:txBody>
      </p:sp>
      <p:cxnSp>
        <p:nvCxnSpPr>
          <p:cNvPr id="8" name="Straight Connector 7">
            <a:extLst>
              <a:ext uri="{FF2B5EF4-FFF2-40B4-BE49-F238E27FC236}">
                <a16:creationId xmlns:a16="http://schemas.microsoft.com/office/drawing/2014/main" id="{060402E2-06AF-0302-3C5C-B4B05AA26489}"/>
              </a:ext>
            </a:extLst>
          </p:cNvPr>
          <p:cNvCxnSpPr>
            <a:cxnSpLocks/>
          </p:cNvCxnSpPr>
          <p:nvPr/>
        </p:nvCxnSpPr>
        <p:spPr>
          <a:xfrm>
            <a:off x="3980330" y="2232840"/>
            <a:ext cx="0" cy="31179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40EDC2E-B8EF-044F-700C-A50E76D4F517}"/>
              </a:ext>
            </a:extLst>
          </p:cNvPr>
          <p:cNvSpPr txBox="1">
            <a:spLocks/>
          </p:cNvSpPr>
          <p:nvPr/>
        </p:nvSpPr>
        <p:spPr>
          <a:xfrm>
            <a:off x="4347881" y="2392198"/>
            <a:ext cx="6526306" cy="2799198"/>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400" dirty="0">
                <a:solidFill>
                  <a:schemeClr val="tx1"/>
                </a:solidFill>
                <a:latin typeface="Times New Roman" panose="02020603050405020304" pitchFamily="18" charset="0"/>
                <a:cs typeface="Times New Roman" panose="02020603050405020304" pitchFamily="18" charset="0"/>
              </a:rPr>
              <a:t>Operate a State-of-the-Art Public Health Biosafety Containment Level 2/3 (BSL2/3) Laboratory analytical confirmatory testing capability linked to a well-functioning public health preparedness and emergency  response system that will protect all of Guam, and her sister jurisdictions in the Pacific Region, from emerging and re-emerging threats to health security</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5F8A665-44FC-3172-C3F0-FB60F68470AE}"/>
              </a:ext>
            </a:extLst>
          </p:cNvPr>
          <p:cNvSpPr txBox="1"/>
          <p:nvPr/>
        </p:nvSpPr>
        <p:spPr>
          <a:xfrm>
            <a:off x="1882342" y="317240"/>
            <a:ext cx="8427315" cy="954107"/>
          </a:xfrm>
          <a:prstGeom prst="rect">
            <a:avLst/>
          </a:prstGeom>
          <a:noFill/>
        </p:spPr>
        <p:txBody>
          <a:bodyPr wrap="square" rtlCol="0">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Department of Public Health and Social Services</a:t>
            </a:r>
            <a:br>
              <a:rPr lang="en-US" sz="2800" b="1" dirty="0">
                <a:solidFill>
                  <a:schemeClr val="tx1"/>
                </a:solidFill>
                <a:latin typeface="Times New Roman" panose="02020603050405020304" pitchFamily="18" charset="0"/>
                <a:cs typeface="Times New Roman" panose="02020603050405020304" pitchFamily="18" charset="0"/>
              </a:rPr>
            </a:br>
            <a:r>
              <a:rPr lang="en-US" sz="2800" b="1" dirty="0">
                <a:solidFill>
                  <a:schemeClr val="tx1"/>
                </a:solidFill>
                <a:latin typeface="Times New Roman" panose="02020603050405020304" pitchFamily="18" charset="0"/>
                <a:cs typeface="Times New Roman" panose="02020603050405020304" pitchFamily="18" charset="0"/>
              </a:rPr>
              <a:t>Guam Public Health Laboratory </a:t>
            </a:r>
            <a:endParaRPr lang="en-US" sz="28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C2511F1-00B9-9A90-9CF4-551B3280C64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21582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54B-6148-F6C6-8269-34E887DFC620}"/>
              </a:ext>
            </a:extLst>
          </p:cNvPr>
          <p:cNvSpPr txBox="1">
            <a:spLocks/>
          </p:cNvSpPr>
          <p:nvPr/>
        </p:nvSpPr>
        <p:spPr>
          <a:xfrm>
            <a:off x="285319" y="2875551"/>
            <a:ext cx="3313164" cy="1958803"/>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cap="none" dirty="0">
                <a:solidFill>
                  <a:schemeClr val="tx1"/>
                </a:solidFill>
                <a:latin typeface="Times New Roman" panose="02020603050405020304" pitchFamily="18" charset="0"/>
                <a:cs typeface="Times New Roman" panose="02020603050405020304" pitchFamily="18" charset="0"/>
              </a:rPr>
              <a:t>GPHL Goals </a:t>
            </a:r>
          </a:p>
          <a:p>
            <a:pPr algn="r"/>
            <a:r>
              <a:rPr lang="en-US" sz="4000" cap="none" dirty="0">
                <a:solidFill>
                  <a:schemeClr val="tx1"/>
                </a:solidFill>
                <a:latin typeface="Times New Roman" panose="02020603050405020304" pitchFamily="18" charset="0"/>
                <a:cs typeface="Times New Roman" panose="02020603050405020304" pitchFamily="18" charset="0"/>
              </a:rPr>
              <a:t>and Strategies</a:t>
            </a:r>
          </a:p>
        </p:txBody>
      </p:sp>
      <p:cxnSp>
        <p:nvCxnSpPr>
          <p:cNvPr id="3" name="Straight Connector 2">
            <a:extLst>
              <a:ext uri="{FF2B5EF4-FFF2-40B4-BE49-F238E27FC236}">
                <a16:creationId xmlns:a16="http://schemas.microsoft.com/office/drawing/2014/main" id="{CC20F9F2-9B79-FE81-1A15-58F3B8108163}"/>
              </a:ext>
            </a:extLst>
          </p:cNvPr>
          <p:cNvCxnSpPr>
            <a:cxnSpLocks/>
          </p:cNvCxnSpPr>
          <p:nvPr/>
        </p:nvCxnSpPr>
        <p:spPr>
          <a:xfrm>
            <a:off x="3616413" y="2609295"/>
            <a:ext cx="0" cy="257194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054AE26-68F0-E1BB-48FF-93D850F32AE0}"/>
              </a:ext>
            </a:extLst>
          </p:cNvPr>
          <p:cNvGrpSpPr/>
          <p:nvPr/>
        </p:nvGrpSpPr>
        <p:grpSpPr>
          <a:xfrm>
            <a:off x="3783569" y="1582630"/>
            <a:ext cx="2077246" cy="2038746"/>
            <a:chOff x="0" y="3580860"/>
            <a:chExt cx="1775989" cy="2349432"/>
          </a:xfrm>
        </p:grpSpPr>
        <p:sp>
          <p:nvSpPr>
            <p:cNvPr id="5" name="Rectangle 4">
              <a:extLst>
                <a:ext uri="{FF2B5EF4-FFF2-40B4-BE49-F238E27FC236}">
                  <a16:creationId xmlns:a16="http://schemas.microsoft.com/office/drawing/2014/main" id="{D8E3CCE6-339D-EE88-A792-B0A444CDCA05}"/>
                </a:ext>
              </a:extLst>
            </p:cNvPr>
            <p:cNvSpPr/>
            <p:nvPr/>
          </p:nvSpPr>
          <p:spPr>
            <a:xfrm>
              <a:off x="0" y="3580860"/>
              <a:ext cx="1775989" cy="2349432"/>
            </a:xfrm>
            <a:prstGeom prst="rect">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GU">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D85919-293F-C935-FDD0-207DF64B2841}"/>
                </a:ext>
              </a:extLst>
            </p:cNvPr>
            <p:cNvSpPr txBox="1"/>
            <p:nvPr/>
          </p:nvSpPr>
          <p:spPr>
            <a:xfrm>
              <a:off x="0" y="3580860"/>
              <a:ext cx="1775989" cy="2349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6308" tIns="256032" rIns="126308"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Build</a:t>
              </a:r>
            </a:p>
          </p:txBody>
        </p:sp>
      </p:grpSp>
      <p:sp>
        <p:nvSpPr>
          <p:cNvPr id="11" name="Arrow: Down 34">
            <a:extLst>
              <a:ext uri="{FF2B5EF4-FFF2-40B4-BE49-F238E27FC236}">
                <a16:creationId xmlns:a16="http://schemas.microsoft.com/office/drawing/2014/main" id="{CE2ADD32-3035-A6D0-02A8-9987527FF49E}"/>
              </a:ext>
            </a:extLst>
          </p:cNvPr>
          <p:cNvSpPr/>
          <p:nvPr/>
        </p:nvSpPr>
        <p:spPr>
          <a:xfrm>
            <a:off x="4572329" y="3703464"/>
            <a:ext cx="499724" cy="482073"/>
          </a:xfrm>
          <a:prstGeom prst="down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1623BB77-3057-F49C-7784-13AFDF48AABA}"/>
              </a:ext>
            </a:extLst>
          </p:cNvPr>
          <p:cNvGrpSpPr/>
          <p:nvPr/>
        </p:nvGrpSpPr>
        <p:grpSpPr>
          <a:xfrm>
            <a:off x="3783569" y="4603456"/>
            <a:ext cx="2077247" cy="2038746"/>
            <a:chOff x="0" y="3580860"/>
            <a:chExt cx="1775989" cy="2349432"/>
          </a:xfrm>
        </p:grpSpPr>
        <p:sp>
          <p:nvSpPr>
            <p:cNvPr id="13" name="Rectangle 12">
              <a:extLst>
                <a:ext uri="{FF2B5EF4-FFF2-40B4-BE49-F238E27FC236}">
                  <a16:creationId xmlns:a16="http://schemas.microsoft.com/office/drawing/2014/main" id="{97B3986F-63C0-B7C2-335F-F6857DD669CA}"/>
                </a:ext>
              </a:extLst>
            </p:cNvPr>
            <p:cNvSpPr/>
            <p:nvPr/>
          </p:nvSpPr>
          <p:spPr>
            <a:xfrm>
              <a:off x="0" y="3580860"/>
              <a:ext cx="1775989" cy="2349432"/>
            </a:xfrm>
            <a:prstGeom prst="rect">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GU">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3908C4-0349-433C-51E5-84DEEAEC7F72}"/>
                </a:ext>
              </a:extLst>
            </p:cNvPr>
            <p:cNvSpPr txBox="1"/>
            <p:nvPr/>
          </p:nvSpPr>
          <p:spPr>
            <a:xfrm>
              <a:off x="0" y="3580860"/>
              <a:ext cx="1775989" cy="2349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6308" tIns="256032" rIns="126308"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Develop</a:t>
              </a:r>
            </a:p>
          </p:txBody>
        </p:sp>
      </p:grpSp>
      <p:grpSp>
        <p:nvGrpSpPr>
          <p:cNvPr id="15" name="Group 14">
            <a:extLst>
              <a:ext uri="{FF2B5EF4-FFF2-40B4-BE49-F238E27FC236}">
                <a16:creationId xmlns:a16="http://schemas.microsoft.com/office/drawing/2014/main" id="{6D8797D9-C5CC-4E19-3060-FD2E2528F3DE}"/>
              </a:ext>
            </a:extLst>
          </p:cNvPr>
          <p:cNvGrpSpPr/>
          <p:nvPr/>
        </p:nvGrpSpPr>
        <p:grpSpPr>
          <a:xfrm>
            <a:off x="5860815" y="1440717"/>
            <a:ext cx="6045867" cy="2262747"/>
            <a:chOff x="1775989" y="-168660"/>
            <a:chExt cx="5327968" cy="2606785"/>
          </a:xfrm>
        </p:grpSpPr>
        <p:sp>
          <p:nvSpPr>
            <p:cNvPr id="16" name="Rectangle 15">
              <a:extLst>
                <a:ext uri="{FF2B5EF4-FFF2-40B4-BE49-F238E27FC236}">
                  <a16:creationId xmlns:a16="http://schemas.microsoft.com/office/drawing/2014/main" id="{E66C79AA-9774-529E-E2C1-57B6CB0E4776}"/>
                </a:ext>
              </a:extLst>
            </p:cNvPr>
            <p:cNvSpPr/>
            <p:nvPr/>
          </p:nvSpPr>
          <p:spPr>
            <a:xfrm>
              <a:off x="1775989" y="2675"/>
              <a:ext cx="5327967" cy="2348727"/>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GU">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D404666-D8BF-D061-9632-0A622C9BB3DA}"/>
                </a:ext>
              </a:extLst>
            </p:cNvPr>
            <p:cNvSpPr txBox="1"/>
            <p:nvPr/>
          </p:nvSpPr>
          <p:spPr>
            <a:xfrm>
              <a:off x="1775990" y="-168660"/>
              <a:ext cx="5327967" cy="26067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54000" rIns="108076" bIns="254000" numCol="1" spcCol="1270" anchor="t" anchorCtr="0">
              <a:noAutofit/>
            </a:bodyPr>
            <a:lstStyle/>
            <a:p>
              <a:pPr marL="0" lvl="0" indent="0" algn="l" defTabSz="8890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Build a BSL</a:t>
              </a:r>
              <a:r>
                <a:rPr lang="en-US" sz="1400" dirty="0">
                  <a:latin typeface="Times New Roman" panose="02020603050405020304" pitchFamily="18" charset="0"/>
                  <a:cs typeface="Times New Roman" panose="02020603050405020304" pitchFamily="18" charset="0"/>
                </a:rPr>
                <a:t>2/3</a:t>
              </a:r>
              <a:r>
                <a:rPr lang="en-US" sz="1400" kern="1200" dirty="0">
                  <a:latin typeface="Times New Roman" panose="02020603050405020304" pitchFamily="18" charset="0"/>
                  <a:cs typeface="Times New Roman" panose="02020603050405020304" pitchFamily="18" charset="0"/>
                </a:rPr>
                <a:t> facility on Guam that will meet the clinical human specimen confirmatory analytical testing needs for BSL2/3 communicable/infectious diseases for all of Guam and the neighboring jurisdictions</a:t>
              </a:r>
            </a:p>
            <a:p>
              <a:pPr marL="114300" lvl="1" indent="-114300" algn="l" defTabSz="5334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Ensure appropriate design and construction of the BSL2/3 facility by BSL2/3 laboratory</a:t>
              </a:r>
              <a:r>
                <a:rPr lang="en-US" sz="1400" dirty="0">
                  <a:latin typeface="Times New Roman" panose="02020603050405020304" pitchFamily="18" charset="0"/>
                  <a:cs typeface="Times New Roman" panose="02020603050405020304" pitchFamily="18" charset="0"/>
                </a:rPr>
                <a:t> design and construction</a:t>
              </a:r>
              <a:r>
                <a:rPr lang="en-US" sz="1400" kern="1200" dirty="0">
                  <a:latin typeface="Times New Roman" panose="02020603050405020304" pitchFamily="18" charset="0"/>
                  <a:cs typeface="Times New Roman" panose="02020603050405020304" pitchFamily="18" charset="0"/>
                </a:rPr>
                <a:t> experts</a:t>
              </a:r>
            </a:p>
            <a:p>
              <a:pPr marL="114300" lvl="1" indent="-114300" algn="l" defTabSz="5334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Ensure design includes consideration for the Guam environment, reducing facility maintenance costs, allowing for expansion, adequate Information Technology (IT), providing educational services, ensuring safety, and linking laboratory detection to surveillance and emergency response systems</a:t>
              </a:r>
            </a:p>
          </p:txBody>
        </p:sp>
      </p:grpSp>
      <p:grpSp>
        <p:nvGrpSpPr>
          <p:cNvPr id="18" name="Group 17">
            <a:extLst>
              <a:ext uri="{FF2B5EF4-FFF2-40B4-BE49-F238E27FC236}">
                <a16:creationId xmlns:a16="http://schemas.microsoft.com/office/drawing/2014/main" id="{3D87457A-230B-5792-EB2C-DB91BEB38528}"/>
              </a:ext>
            </a:extLst>
          </p:cNvPr>
          <p:cNvGrpSpPr/>
          <p:nvPr/>
        </p:nvGrpSpPr>
        <p:grpSpPr>
          <a:xfrm>
            <a:off x="5860813" y="4419532"/>
            <a:ext cx="6260078" cy="2222670"/>
            <a:chOff x="1775989" y="3352596"/>
            <a:chExt cx="5327967" cy="2734452"/>
          </a:xfrm>
        </p:grpSpPr>
        <p:sp>
          <p:nvSpPr>
            <p:cNvPr id="19" name="Rectangle 18">
              <a:extLst>
                <a:ext uri="{FF2B5EF4-FFF2-40B4-BE49-F238E27FC236}">
                  <a16:creationId xmlns:a16="http://schemas.microsoft.com/office/drawing/2014/main" id="{0B4B5CD7-B25F-4963-D7A1-8D137A0E8BDC}"/>
                </a:ext>
              </a:extLst>
            </p:cNvPr>
            <p:cNvSpPr/>
            <p:nvPr/>
          </p:nvSpPr>
          <p:spPr>
            <a:xfrm>
              <a:off x="1775989" y="3580860"/>
              <a:ext cx="5327967" cy="2506188"/>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GU">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4110EE-C4C9-1788-BD2F-2778154E3561}"/>
                </a:ext>
              </a:extLst>
            </p:cNvPr>
            <p:cNvSpPr txBox="1"/>
            <p:nvPr/>
          </p:nvSpPr>
          <p:spPr>
            <a:xfrm>
              <a:off x="1775989" y="3352596"/>
              <a:ext cx="5327967" cy="24537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03200" rIns="108076" bIns="203200" numCol="1" spcCol="1270" anchor="t" anchorCtr="0">
              <a:noAutofit/>
            </a:bodyPr>
            <a:lstStyle/>
            <a:p>
              <a:pPr marL="0" lvl="0" indent="0" algn="l" defTabSz="71120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Develop the systems necessary to maintain sustained success and state-of-the-art BSL2/3 pathogens causing communicable/infectious disease detection at </a:t>
              </a:r>
              <a:r>
                <a:rPr lang="en-US" sz="1300" dirty="0">
                  <a:latin typeface="Times New Roman" panose="02020603050405020304" pitchFamily="18" charset="0"/>
                  <a:cs typeface="Times New Roman" panose="02020603050405020304" pitchFamily="18" charset="0"/>
                </a:rPr>
                <a:t>GPHL</a:t>
              </a:r>
              <a:endParaRPr lang="en-US" sz="13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Expand support of the lab across Government of Guam (GovGuam) </a:t>
              </a: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Build points of collaboration between United States Department of Defense (US DoD), United States Department of Human Health Services (HHS) and GovGuam</a:t>
              </a: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Create workforce development pipelines for Guam and the USAPI in collaboration with local community colleges</a:t>
              </a:r>
              <a:r>
                <a:rPr lang="en-US" sz="1300" dirty="0">
                  <a:latin typeface="Times New Roman" panose="02020603050405020304" pitchFamily="18" charset="0"/>
                  <a:cs typeface="Times New Roman" panose="02020603050405020304" pitchFamily="18" charset="0"/>
                </a:rPr>
                <a:t>, </a:t>
              </a:r>
              <a:r>
                <a:rPr lang="en-US" sz="1300" kern="1200" dirty="0">
                  <a:latin typeface="Times New Roman" panose="02020603050405020304" pitchFamily="18" charset="0"/>
                  <a:cs typeface="Times New Roman" panose="02020603050405020304" pitchFamily="18" charset="0"/>
                </a:rPr>
                <a:t>universities, training</a:t>
              </a:r>
              <a:r>
                <a:rPr lang="en-US" sz="1300" dirty="0">
                  <a:latin typeface="Times New Roman" panose="02020603050405020304" pitchFamily="18" charset="0"/>
                  <a:cs typeface="Times New Roman" panose="02020603050405020304" pitchFamily="18" charset="0"/>
                </a:rPr>
                <a:t> and education</a:t>
              </a:r>
              <a:r>
                <a:rPr lang="en-US" sz="1300" kern="1200" dirty="0">
                  <a:latin typeface="Times New Roman" panose="02020603050405020304" pitchFamily="18" charset="0"/>
                  <a:cs typeface="Times New Roman" panose="02020603050405020304" pitchFamily="18" charset="0"/>
                </a:rPr>
                <a:t> centers</a:t>
              </a: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Expand the funding resources beyond CDC support</a:t>
              </a: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Establish systems to monetize GPHL services</a:t>
              </a: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Consider novel approaches to address issues of procurement</a:t>
              </a:r>
            </a:p>
          </p:txBody>
        </p:sp>
      </p:grpSp>
      <p:pic>
        <p:nvPicPr>
          <p:cNvPr id="8" name="Picture 7">
            <a:extLst>
              <a:ext uri="{FF2B5EF4-FFF2-40B4-BE49-F238E27FC236}">
                <a16:creationId xmlns:a16="http://schemas.microsoft.com/office/drawing/2014/main" id="{E8F17576-8F94-967C-C336-9A1D52D87D3C}"/>
              </a:ext>
            </a:extLst>
          </p:cNvPr>
          <p:cNvPicPr>
            <a:picLocks noChangeAspect="1"/>
          </p:cNvPicPr>
          <p:nvPr/>
        </p:nvPicPr>
        <p:blipFill>
          <a:blip r:embed="rId2"/>
          <a:stretch>
            <a:fillRect/>
          </a:stretch>
        </p:blipFill>
        <p:spPr>
          <a:xfrm>
            <a:off x="2188125" y="353310"/>
            <a:ext cx="7815749" cy="1176630"/>
          </a:xfrm>
          <a:prstGeom prst="rect">
            <a:avLst/>
          </a:prstGeom>
        </p:spPr>
      </p:pic>
      <p:sp>
        <p:nvSpPr>
          <p:cNvPr id="7" name="Slide Number Placeholder 6">
            <a:extLst>
              <a:ext uri="{FF2B5EF4-FFF2-40B4-BE49-F238E27FC236}">
                <a16:creationId xmlns:a16="http://schemas.microsoft.com/office/drawing/2014/main" id="{94B0871A-05AE-105F-153E-3F43FE4C6FC4}"/>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0760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54B-6148-F6C6-8269-34E887DFC620}"/>
              </a:ext>
            </a:extLst>
          </p:cNvPr>
          <p:cNvSpPr txBox="1">
            <a:spLocks/>
          </p:cNvSpPr>
          <p:nvPr/>
        </p:nvSpPr>
        <p:spPr>
          <a:xfrm>
            <a:off x="285319" y="2875551"/>
            <a:ext cx="3313164" cy="1958803"/>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cap="none" dirty="0">
                <a:solidFill>
                  <a:schemeClr val="tx1"/>
                </a:solidFill>
                <a:latin typeface="Times New Roman" panose="02020603050405020304" pitchFamily="18" charset="0"/>
                <a:cs typeface="Times New Roman" panose="02020603050405020304" pitchFamily="18" charset="0"/>
              </a:rPr>
              <a:t>GPHL</a:t>
            </a:r>
          </a:p>
          <a:p>
            <a:pPr algn="r"/>
            <a:r>
              <a:rPr lang="en-US" sz="4000" cap="none" dirty="0">
                <a:solidFill>
                  <a:schemeClr val="tx1"/>
                </a:solidFill>
                <a:latin typeface="Times New Roman" panose="02020603050405020304" pitchFamily="18" charset="0"/>
                <a:cs typeface="Times New Roman" panose="02020603050405020304" pitchFamily="18" charset="0"/>
              </a:rPr>
              <a:t>Purpose</a:t>
            </a:r>
          </a:p>
        </p:txBody>
      </p:sp>
      <p:cxnSp>
        <p:nvCxnSpPr>
          <p:cNvPr id="3" name="Straight Connector 2">
            <a:extLst>
              <a:ext uri="{FF2B5EF4-FFF2-40B4-BE49-F238E27FC236}">
                <a16:creationId xmlns:a16="http://schemas.microsoft.com/office/drawing/2014/main" id="{CC20F9F2-9B79-FE81-1A15-58F3B8108163}"/>
              </a:ext>
            </a:extLst>
          </p:cNvPr>
          <p:cNvCxnSpPr>
            <a:cxnSpLocks/>
          </p:cNvCxnSpPr>
          <p:nvPr/>
        </p:nvCxnSpPr>
        <p:spPr>
          <a:xfrm>
            <a:off x="3616413" y="2609295"/>
            <a:ext cx="0" cy="257194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054AE26-68F0-E1BB-48FF-93D850F32AE0}"/>
              </a:ext>
            </a:extLst>
          </p:cNvPr>
          <p:cNvGrpSpPr/>
          <p:nvPr/>
        </p:nvGrpSpPr>
        <p:grpSpPr>
          <a:xfrm>
            <a:off x="3783569" y="1582630"/>
            <a:ext cx="2077246" cy="2038746"/>
            <a:chOff x="0" y="3580860"/>
            <a:chExt cx="1775989" cy="2349432"/>
          </a:xfrm>
        </p:grpSpPr>
        <p:sp>
          <p:nvSpPr>
            <p:cNvPr id="5" name="Rectangle 4">
              <a:extLst>
                <a:ext uri="{FF2B5EF4-FFF2-40B4-BE49-F238E27FC236}">
                  <a16:creationId xmlns:a16="http://schemas.microsoft.com/office/drawing/2014/main" id="{D8E3CCE6-339D-EE88-A792-B0A444CDCA05}"/>
                </a:ext>
              </a:extLst>
            </p:cNvPr>
            <p:cNvSpPr/>
            <p:nvPr/>
          </p:nvSpPr>
          <p:spPr>
            <a:xfrm>
              <a:off x="0" y="3580860"/>
              <a:ext cx="1775989" cy="2349432"/>
            </a:xfrm>
            <a:prstGeom prst="rect">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GU">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D85919-293F-C935-FDD0-207DF64B2841}"/>
                </a:ext>
              </a:extLst>
            </p:cNvPr>
            <p:cNvSpPr txBox="1"/>
            <p:nvPr/>
          </p:nvSpPr>
          <p:spPr>
            <a:xfrm>
              <a:off x="0" y="3580860"/>
              <a:ext cx="1775989" cy="2349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6308" tIns="256032" rIns="126308"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Provide</a:t>
              </a:r>
            </a:p>
          </p:txBody>
        </p:sp>
      </p:grpSp>
      <p:sp>
        <p:nvSpPr>
          <p:cNvPr id="11" name="Arrow: Down 34">
            <a:extLst>
              <a:ext uri="{FF2B5EF4-FFF2-40B4-BE49-F238E27FC236}">
                <a16:creationId xmlns:a16="http://schemas.microsoft.com/office/drawing/2014/main" id="{CE2ADD32-3035-A6D0-02A8-9987527FF49E}"/>
              </a:ext>
            </a:extLst>
          </p:cNvPr>
          <p:cNvSpPr/>
          <p:nvPr/>
        </p:nvSpPr>
        <p:spPr>
          <a:xfrm>
            <a:off x="4572329" y="3703464"/>
            <a:ext cx="499724" cy="482073"/>
          </a:xfrm>
          <a:prstGeom prst="down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1623BB77-3057-F49C-7784-13AFDF48AABA}"/>
              </a:ext>
            </a:extLst>
          </p:cNvPr>
          <p:cNvGrpSpPr/>
          <p:nvPr/>
        </p:nvGrpSpPr>
        <p:grpSpPr>
          <a:xfrm>
            <a:off x="3783569" y="4603456"/>
            <a:ext cx="2077247" cy="2038746"/>
            <a:chOff x="0" y="3580860"/>
            <a:chExt cx="1775989" cy="2349432"/>
          </a:xfrm>
        </p:grpSpPr>
        <p:sp>
          <p:nvSpPr>
            <p:cNvPr id="13" name="Rectangle 12">
              <a:extLst>
                <a:ext uri="{FF2B5EF4-FFF2-40B4-BE49-F238E27FC236}">
                  <a16:creationId xmlns:a16="http://schemas.microsoft.com/office/drawing/2014/main" id="{97B3986F-63C0-B7C2-335F-F6857DD669CA}"/>
                </a:ext>
              </a:extLst>
            </p:cNvPr>
            <p:cNvSpPr/>
            <p:nvPr/>
          </p:nvSpPr>
          <p:spPr>
            <a:xfrm>
              <a:off x="0" y="3580860"/>
              <a:ext cx="1775989" cy="2349432"/>
            </a:xfrm>
            <a:prstGeom prst="rect">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GU">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3908C4-0349-433C-51E5-84DEEAEC7F72}"/>
                </a:ext>
              </a:extLst>
            </p:cNvPr>
            <p:cNvSpPr txBox="1"/>
            <p:nvPr/>
          </p:nvSpPr>
          <p:spPr>
            <a:xfrm>
              <a:off x="0" y="3580860"/>
              <a:ext cx="1775989" cy="2349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6308" tIns="256032" rIns="126308"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Prepare</a:t>
              </a:r>
            </a:p>
          </p:txBody>
        </p:sp>
      </p:grpSp>
      <p:grpSp>
        <p:nvGrpSpPr>
          <p:cNvPr id="15" name="Group 14">
            <a:extLst>
              <a:ext uri="{FF2B5EF4-FFF2-40B4-BE49-F238E27FC236}">
                <a16:creationId xmlns:a16="http://schemas.microsoft.com/office/drawing/2014/main" id="{6D8797D9-C5CC-4E19-3060-FD2E2528F3DE}"/>
              </a:ext>
            </a:extLst>
          </p:cNvPr>
          <p:cNvGrpSpPr/>
          <p:nvPr/>
        </p:nvGrpSpPr>
        <p:grpSpPr>
          <a:xfrm>
            <a:off x="5860815" y="1585297"/>
            <a:ext cx="6045866" cy="2042889"/>
            <a:chOff x="1775989" y="-2097"/>
            <a:chExt cx="5327967" cy="2353499"/>
          </a:xfrm>
        </p:grpSpPr>
        <p:sp>
          <p:nvSpPr>
            <p:cNvPr id="16" name="Rectangle 15">
              <a:extLst>
                <a:ext uri="{FF2B5EF4-FFF2-40B4-BE49-F238E27FC236}">
                  <a16:creationId xmlns:a16="http://schemas.microsoft.com/office/drawing/2014/main" id="{E66C79AA-9774-529E-E2C1-57B6CB0E4776}"/>
                </a:ext>
              </a:extLst>
            </p:cNvPr>
            <p:cNvSpPr/>
            <p:nvPr/>
          </p:nvSpPr>
          <p:spPr>
            <a:xfrm>
              <a:off x="1775989" y="2675"/>
              <a:ext cx="5327967" cy="2348727"/>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GU">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D404666-D8BF-D061-9632-0A622C9BB3DA}"/>
                </a:ext>
              </a:extLst>
            </p:cNvPr>
            <p:cNvSpPr txBox="1"/>
            <p:nvPr/>
          </p:nvSpPr>
          <p:spPr>
            <a:xfrm>
              <a:off x="1775989" y="-2097"/>
              <a:ext cx="5327967" cy="2348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54000" rIns="108076" bIns="254000" numCol="1" spcCol="1270" anchor="t" anchorCtr="0">
              <a:noAutofit/>
            </a:bodyPr>
            <a:lstStyle/>
            <a:p>
              <a:pPr marL="0" lvl="0" indent="0" algn="l" defTabSz="8890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3D87457A-230B-5792-EB2C-DB91BEB38528}"/>
              </a:ext>
            </a:extLst>
          </p:cNvPr>
          <p:cNvGrpSpPr/>
          <p:nvPr/>
        </p:nvGrpSpPr>
        <p:grpSpPr>
          <a:xfrm>
            <a:off x="5860813" y="4421825"/>
            <a:ext cx="6260078" cy="2220378"/>
            <a:chOff x="1775989" y="3355416"/>
            <a:chExt cx="5327967" cy="2731632"/>
          </a:xfrm>
        </p:grpSpPr>
        <p:sp>
          <p:nvSpPr>
            <p:cNvPr id="19" name="Rectangle 18">
              <a:extLst>
                <a:ext uri="{FF2B5EF4-FFF2-40B4-BE49-F238E27FC236}">
                  <a16:creationId xmlns:a16="http://schemas.microsoft.com/office/drawing/2014/main" id="{0B4B5CD7-B25F-4963-D7A1-8D137A0E8BDC}"/>
                </a:ext>
              </a:extLst>
            </p:cNvPr>
            <p:cNvSpPr/>
            <p:nvPr/>
          </p:nvSpPr>
          <p:spPr>
            <a:xfrm>
              <a:off x="1775989" y="3580860"/>
              <a:ext cx="5327967" cy="2506188"/>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GU">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4110EE-C4C9-1788-BD2F-2778154E3561}"/>
                </a:ext>
              </a:extLst>
            </p:cNvPr>
            <p:cNvSpPr txBox="1"/>
            <p:nvPr/>
          </p:nvSpPr>
          <p:spPr>
            <a:xfrm>
              <a:off x="1775989" y="3355416"/>
              <a:ext cx="5327967" cy="24537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03200" rIns="108076" bIns="203200" numCol="1" spcCol="1270" anchor="t" anchorCtr="0">
              <a:noAutofit/>
            </a:bodyPr>
            <a:lstStyle/>
            <a:p>
              <a:pPr marL="0" lvl="0" indent="0" algn="l" defTabSz="7112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A38692C4-6054-5DBA-F017-1C86025A2E54}"/>
              </a:ext>
            </a:extLst>
          </p:cNvPr>
          <p:cNvSpPr txBox="1"/>
          <p:nvPr/>
        </p:nvSpPr>
        <p:spPr>
          <a:xfrm>
            <a:off x="5967918" y="1298437"/>
            <a:ext cx="6045868" cy="2275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54000" rIns="108076" bIns="254000" numCol="1" spcCol="1270" anchor="t" anchorCtr="0">
            <a:noAutofit/>
          </a:bodyPr>
          <a:lstStyle/>
          <a:p>
            <a:pPr marL="0" lvl="0" indent="0" algn="l" defTabSz="88900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Provide clinical human specimen confirmatory analytical testing for BSL2</a:t>
            </a:r>
            <a:r>
              <a:rPr lang="en-US" sz="1300" dirty="0">
                <a:latin typeface="Times New Roman" panose="02020603050405020304" pitchFamily="18" charset="0"/>
                <a:cs typeface="Times New Roman" panose="02020603050405020304" pitchFamily="18" charset="0"/>
              </a:rPr>
              <a:t>/</a:t>
            </a:r>
            <a:r>
              <a:rPr lang="en-US" sz="1300" kern="1200" dirty="0">
                <a:latin typeface="Times New Roman" panose="02020603050405020304" pitchFamily="18" charset="0"/>
                <a:cs typeface="Times New Roman" panose="02020603050405020304" pitchFamily="18" charset="0"/>
              </a:rPr>
              <a:t>BSL3</a:t>
            </a:r>
            <a:r>
              <a:rPr lang="en-US" sz="1300" dirty="0">
                <a:latin typeface="Times New Roman" panose="02020603050405020304" pitchFamily="18" charset="0"/>
                <a:cs typeface="Times New Roman" panose="02020603050405020304" pitchFamily="18" charset="0"/>
              </a:rPr>
              <a:t> pathogens causing communicable/infectious disease, potentially lethal disease through the inhalation route of exposure, by having readily available resources</a:t>
            </a:r>
            <a:endParaRPr lang="en-US" sz="13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Ensure laboratory maintains CLIA compliance</a:t>
            </a:r>
          </a:p>
          <a:p>
            <a:pPr marL="114300" lvl="1" indent="-114300" algn="l" defTabSz="533400">
              <a:lnSpc>
                <a:spcPct val="90000"/>
              </a:lnSpc>
              <a:spcBef>
                <a:spcPct val="0"/>
              </a:spcBef>
              <a:spcAft>
                <a:spcPct val="15000"/>
              </a:spcAft>
              <a:buChar char="•"/>
            </a:pPr>
            <a:r>
              <a:rPr lang="en-US" sz="1300" dirty="0">
                <a:latin typeface="Times New Roman" panose="02020603050405020304" pitchFamily="18" charset="0"/>
                <a:cs typeface="Times New Roman" panose="02020603050405020304" pitchFamily="18" charset="0"/>
              </a:rPr>
              <a:t>Ensure </a:t>
            </a:r>
            <a:r>
              <a:rPr lang="en-US" sz="1300" kern="1200" dirty="0">
                <a:latin typeface="Times New Roman" panose="02020603050405020304" pitchFamily="18" charset="0"/>
                <a:cs typeface="Times New Roman" panose="02020603050405020304" pitchFamily="18" charset="0"/>
              </a:rPr>
              <a:t>appropriate/adequate ordering/inventory of lab supplies, potential resources </a:t>
            </a: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Ensure laboratory services to prevent, control and contain </a:t>
            </a:r>
            <a:r>
              <a:rPr lang="en-US" sz="1300" b="1" kern="1200" dirty="0">
                <a:latin typeface="Times New Roman" panose="02020603050405020304" pitchFamily="18" charset="0"/>
                <a:cs typeface="Times New Roman" panose="02020603050405020304" pitchFamily="18" charset="0"/>
              </a:rPr>
              <a:t>BSL2/3 pathogens </a:t>
            </a:r>
            <a:r>
              <a:rPr lang="en-US" sz="1300" kern="1200" dirty="0">
                <a:latin typeface="Times New Roman" panose="02020603050405020304" pitchFamily="18" charset="0"/>
                <a:cs typeface="Times New Roman" panose="02020603050405020304" pitchFamily="18" charset="0"/>
              </a:rPr>
              <a:t>causing</a:t>
            </a:r>
            <a:r>
              <a:rPr lang="en-US" sz="1300" b="1" kern="1200" dirty="0">
                <a:latin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foodborne diseases, such as E. coli, gastro-enteritis; sexually transmitted diseases, such as herpes, HIV; respiratory viruses such as Influenza, SARS-CoV-2; vector-borne diseases such as dengue, Zika; </a:t>
            </a:r>
            <a:r>
              <a:rPr lang="en-US" sz="1300" b="1" dirty="0">
                <a:latin typeface="Times New Roman" panose="02020603050405020304" pitchFamily="18" charset="0"/>
                <a:cs typeface="Times New Roman" panose="02020603050405020304" pitchFamily="18" charset="0"/>
              </a:rPr>
              <a:t>strictly BSL3 containment for risk group 3 pathogens </a:t>
            </a:r>
            <a:r>
              <a:rPr lang="en-US" sz="1300" dirty="0">
                <a:latin typeface="Times New Roman" panose="02020603050405020304" pitchFamily="18" charset="0"/>
                <a:cs typeface="Times New Roman" panose="02020603050405020304" pitchFamily="18" charset="0"/>
              </a:rPr>
              <a:t>such as anthrax, chikungunya, eastern and western equine encephalitis, hantavirus, malaria, Q fever, tuberculosis, West Nile fever, Yellow fever</a:t>
            </a:r>
            <a:endParaRPr lang="en-US" sz="1300" kern="1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1DE3F35-D27A-78C9-ECD1-5035F7ED2B31}"/>
              </a:ext>
            </a:extLst>
          </p:cNvPr>
          <p:cNvSpPr txBox="1"/>
          <p:nvPr/>
        </p:nvSpPr>
        <p:spPr>
          <a:xfrm>
            <a:off x="5938448" y="4559390"/>
            <a:ext cx="6260078" cy="17689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03200" rIns="108076" bIns="203200" numCol="1" spcCol="1270" anchor="t" anchorCtr="0">
            <a:noAutofit/>
          </a:bodyPr>
          <a:lstStyle/>
          <a:p>
            <a:pPr marL="0" lvl="0" indent="0" algn="l" defTabSz="71120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Prepare the public health BSL2/3 pathogens causing communicable/infectious diseases laboratory systems necessary to maintain sustained success in the emergency response to pandemic, bioterrorism, outbreaks and other public health emergencies </a:t>
            </a:r>
          </a:p>
          <a:p>
            <a:pPr marL="114300" lvl="1" indent="-114300" algn="l" defTabSz="533400">
              <a:lnSpc>
                <a:spcPct val="90000"/>
              </a:lnSpc>
              <a:spcBef>
                <a:spcPct val="0"/>
              </a:spcBef>
              <a:spcAft>
                <a:spcPct val="15000"/>
              </a:spcAft>
              <a:buChar char="•"/>
            </a:pPr>
            <a:r>
              <a:rPr lang="en-US" sz="1300" dirty="0">
                <a:latin typeface="Times New Roman" panose="02020603050405020304" pitchFamily="18" charset="0"/>
                <a:cs typeface="Times New Roman" panose="02020603050405020304" pitchFamily="18" charset="0"/>
              </a:rPr>
              <a:t>Strengthen</a:t>
            </a:r>
            <a:r>
              <a:rPr lang="en-US" sz="1300" kern="1200" dirty="0">
                <a:latin typeface="Times New Roman" panose="02020603050405020304" pitchFamily="18" charset="0"/>
                <a:cs typeface="Times New Roman" panose="02020603050405020304" pitchFamily="18" charset="0"/>
              </a:rPr>
              <a:t> continued partnerships with HHS, CDC, WHO, SPC, PIHOA, USNH, AAFB</a:t>
            </a:r>
          </a:p>
          <a:p>
            <a:pPr marL="114300" lvl="1" indent="-114300" algn="l" defTabSz="533400">
              <a:lnSpc>
                <a:spcPct val="90000"/>
              </a:lnSpc>
              <a:spcBef>
                <a:spcPct val="0"/>
              </a:spcBef>
              <a:spcAft>
                <a:spcPct val="15000"/>
              </a:spcAft>
              <a:buChar char="•"/>
            </a:pPr>
            <a:r>
              <a:rPr lang="en-US" sz="1300" dirty="0">
                <a:latin typeface="Times New Roman" panose="02020603050405020304" pitchFamily="18" charset="0"/>
                <a:cs typeface="Times New Roman" panose="02020603050405020304" pitchFamily="18" charset="0"/>
              </a:rPr>
              <a:t>Expand capacity to improve BSL2/3 analytical testing, surveillance, and response to outbreak prone diseases and emerging infectious diseases (EIDs)</a:t>
            </a:r>
            <a:endParaRPr lang="en-US" sz="13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300" kern="1200" dirty="0">
                <a:latin typeface="Times New Roman" panose="02020603050405020304" pitchFamily="18" charset="0"/>
                <a:cs typeface="Times New Roman" panose="02020603050405020304" pitchFamily="18" charset="0"/>
              </a:rPr>
              <a:t>Create work-force development in pre</a:t>
            </a:r>
            <a:r>
              <a:rPr lang="en-US" sz="1300" dirty="0">
                <a:latin typeface="Times New Roman" panose="02020603050405020304" pitchFamily="18" charset="0"/>
                <a:cs typeface="Times New Roman" panose="02020603050405020304" pitchFamily="18" charset="0"/>
              </a:rPr>
              <a:t>paredness and emergency response efforts </a:t>
            </a:r>
            <a:r>
              <a:rPr lang="en-US" sz="1300" kern="1200" dirty="0">
                <a:latin typeface="Times New Roman" panose="02020603050405020304" pitchFamily="18" charset="0"/>
                <a:cs typeface="Times New Roman" panose="02020603050405020304" pitchFamily="18" charset="0"/>
              </a:rPr>
              <a:t>for Guam intended to support and provide </a:t>
            </a:r>
            <a:r>
              <a:rPr lang="en-US" sz="1300" dirty="0">
                <a:latin typeface="Times New Roman" panose="02020603050405020304" pitchFamily="18" charset="0"/>
                <a:cs typeface="Times New Roman" panose="02020603050405020304" pitchFamily="18" charset="0"/>
              </a:rPr>
              <a:t>BSL 2/3 </a:t>
            </a:r>
            <a:r>
              <a:rPr lang="en-US" sz="1300" dirty="0" err="1">
                <a:latin typeface="Times New Roman" panose="02020603050405020304" pitchFamily="18" charset="0"/>
                <a:cs typeface="Times New Roman" panose="02020603050405020304" pitchFamily="18" charset="0"/>
              </a:rPr>
              <a:t>anaylytical</a:t>
            </a:r>
            <a:r>
              <a:rPr lang="en-US" sz="1300" dirty="0">
                <a:latin typeface="Times New Roman" panose="02020603050405020304" pitchFamily="18" charset="0"/>
                <a:cs typeface="Times New Roman" panose="02020603050405020304" pitchFamily="18" charset="0"/>
              </a:rPr>
              <a:t> </a:t>
            </a:r>
            <a:r>
              <a:rPr lang="en-US" sz="1300" kern="1200" dirty="0">
                <a:latin typeface="Times New Roman" panose="02020603050405020304" pitchFamily="18" charset="0"/>
                <a:cs typeface="Times New Roman" panose="02020603050405020304" pitchFamily="18" charset="0"/>
              </a:rPr>
              <a:t>testing to the island community, USAPI and the Pacific Region </a:t>
            </a:r>
          </a:p>
          <a:p>
            <a:pPr marL="0" lvl="1" algn="l" defTabSz="533400">
              <a:lnSpc>
                <a:spcPct val="90000"/>
              </a:lnSpc>
              <a:spcBef>
                <a:spcPct val="0"/>
              </a:spcBef>
              <a:spcAft>
                <a:spcPct val="15000"/>
              </a:spcAft>
            </a:pPr>
            <a:endParaRPr lang="en-US" sz="1300" kern="1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4426381-C154-5757-914B-B2A0E3E5E70F}"/>
              </a:ext>
            </a:extLst>
          </p:cNvPr>
          <p:cNvPicPr>
            <a:picLocks noChangeAspect="1"/>
          </p:cNvPicPr>
          <p:nvPr/>
        </p:nvPicPr>
        <p:blipFill>
          <a:blip r:embed="rId2"/>
          <a:stretch>
            <a:fillRect/>
          </a:stretch>
        </p:blipFill>
        <p:spPr>
          <a:xfrm>
            <a:off x="2358454" y="211563"/>
            <a:ext cx="7815749" cy="1176630"/>
          </a:xfrm>
          <a:prstGeom prst="rect">
            <a:avLst/>
          </a:prstGeom>
        </p:spPr>
      </p:pic>
      <p:sp>
        <p:nvSpPr>
          <p:cNvPr id="8" name="Slide Number Placeholder 7">
            <a:extLst>
              <a:ext uri="{FF2B5EF4-FFF2-40B4-BE49-F238E27FC236}">
                <a16:creationId xmlns:a16="http://schemas.microsoft.com/office/drawing/2014/main" id="{BAE8C8AE-9B94-5601-01B0-3C0492823D6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96426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54B-6148-F6C6-8269-34E887DFC620}"/>
              </a:ext>
            </a:extLst>
          </p:cNvPr>
          <p:cNvSpPr txBox="1">
            <a:spLocks/>
          </p:cNvSpPr>
          <p:nvPr/>
        </p:nvSpPr>
        <p:spPr>
          <a:xfrm>
            <a:off x="285319" y="2875551"/>
            <a:ext cx="3313164" cy="1958803"/>
          </a:xfrm>
          <a:prstGeom prst="rect">
            <a:avLst/>
          </a:prstGeom>
        </p:spPr>
        <p:txBody>
          <a:bodyPr>
            <a:normAutofit fontScale="925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cap="none" dirty="0">
                <a:solidFill>
                  <a:schemeClr val="tx1"/>
                </a:solidFill>
                <a:latin typeface="Times New Roman" panose="02020603050405020304" pitchFamily="18" charset="0"/>
                <a:cs typeface="Times New Roman" panose="02020603050405020304" pitchFamily="18" charset="0"/>
              </a:rPr>
              <a:t>Disadvantages of sending out specimens for reference testing </a:t>
            </a:r>
          </a:p>
        </p:txBody>
      </p:sp>
      <p:cxnSp>
        <p:nvCxnSpPr>
          <p:cNvPr id="3" name="Straight Connector 2">
            <a:extLst>
              <a:ext uri="{FF2B5EF4-FFF2-40B4-BE49-F238E27FC236}">
                <a16:creationId xmlns:a16="http://schemas.microsoft.com/office/drawing/2014/main" id="{CC20F9F2-9B79-FE81-1A15-58F3B8108163}"/>
              </a:ext>
            </a:extLst>
          </p:cNvPr>
          <p:cNvCxnSpPr>
            <a:cxnSpLocks/>
          </p:cNvCxnSpPr>
          <p:nvPr/>
        </p:nvCxnSpPr>
        <p:spPr>
          <a:xfrm>
            <a:off x="3616413" y="2609295"/>
            <a:ext cx="0" cy="257194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054AE26-68F0-E1BB-48FF-93D850F32AE0}"/>
              </a:ext>
            </a:extLst>
          </p:cNvPr>
          <p:cNvGrpSpPr/>
          <p:nvPr/>
        </p:nvGrpSpPr>
        <p:grpSpPr>
          <a:xfrm>
            <a:off x="3783569" y="1582630"/>
            <a:ext cx="2077246" cy="2038746"/>
            <a:chOff x="0" y="3580860"/>
            <a:chExt cx="1775989" cy="2349432"/>
          </a:xfrm>
        </p:grpSpPr>
        <p:sp>
          <p:nvSpPr>
            <p:cNvPr id="5" name="Rectangle 4">
              <a:extLst>
                <a:ext uri="{FF2B5EF4-FFF2-40B4-BE49-F238E27FC236}">
                  <a16:creationId xmlns:a16="http://schemas.microsoft.com/office/drawing/2014/main" id="{D8E3CCE6-339D-EE88-A792-B0A444CDCA05}"/>
                </a:ext>
              </a:extLst>
            </p:cNvPr>
            <p:cNvSpPr/>
            <p:nvPr/>
          </p:nvSpPr>
          <p:spPr>
            <a:xfrm>
              <a:off x="0" y="3580860"/>
              <a:ext cx="1775989" cy="2349432"/>
            </a:xfrm>
            <a:prstGeom prst="rect">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GU">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D85919-293F-C935-FDD0-207DF64B2841}"/>
                </a:ext>
              </a:extLst>
            </p:cNvPr>
            <p:cNvSpPr txBox="1"/>
            <p:nvPr/>
          </p:nvSpPr>
          <p:spPr>
            <a:xfrm>
              <a:off x="0" y="3580860"/>
              <a:ext cx="1775989" cy="2349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6308" tIns="256032" rIns="126308" bIns="256032" numCol="1" spcCol="1270" anchor="ctr" anchorCtr="0">
              <a:noAutofit/>
            </a:bodyPr>
            <a:lstStyle/>
            <a:p>
              <a:pPr marL="0" lvl="0" indent="0" algn="ctr" defTabSz="1600200">
                <a:lnSpc>
                  <a:spcPct val="90000"/>
                </a:lnSpc>
                <a:spcBef>
                  <a:spcPct val="0"/>
                </a:spcBef>
                <a:spcAft>
                  <a:spcPct val="35000"/>
                </a:spcAft>
                <a:buNone/>
              </a:pPr>
              <a:r>
                <a:rPr lang="en-US" sz="3600" dirty="0">
                  <a:latin typeface="Times New Roman" panose="02020603050405020304" pitchFamily="18" charset="0"/>
                  <a:cs typeface="Times New Roman" panose="02020603050405020304" pitchFamily="18" charset="0"/>
                </a:rPr>
                <a:t>Delayed TAT</a:t>
              </a:r>
              <a:endParaRPr lang="en-US" sz="3600" kern="1200" dirty="0">
                <a:latin typeface="Times New Roman" panose="02020603050405020304" pitchFamily="18" charset="0"/>
                <a:cs typeface="Times New Roman" panose="02020603050405020304" pitchFamily="18" charset="0"/>
              </a:endParaRPr>
            </a:p>
          </p:txBody>
        </p:sp>
      </p:grpSp>
      <p:sp>
        <p:nvSpPr>
          <p:cNvPr id="11" name="Arrow: Down 34">
            <a:extLst>
              <a:ext uri="{FF2B5EF4-FFF2-40B4-BE49-F238E27FC236}">
                <a16:creationId xmlns:a16="http://schemas.microsoft.com/office/drawing/2014/main" id="{CE2ADD32-3035-A6D0-02A8-9987527FF49E}"/>
              </a:ext>
            </a:extLst>
          </p:cNvPr>
          <p:cNvSpPr/>
          <p:nvPr/>
        </p:nvSpPr>
        <p:spPr>
          <a:xfrm>
            <a:off x="4572329" y="3703464"/>
            <a:ext cx="499724" cy="482073"/>
          </a:xfrm>
          <a:prstGeom prst="downArrow">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1623BB77-3057-F49C-7784-13AFDF48AABA}"/>
              </a:ext>
            </a:extLst>
          </p:cNvPr>
          <p:cNvGrpSpPr/>
          <p:nvPr/>
        </p:nvGrpSpPr>
        <p:grpSpPr>
          <a:xfrm>
            <a:off x="3783569" y="4603456"/>
            <a:ext cx="2077247" cy="2038746"/>
            <a:chOff x="0" y="3580860"/>
            <a:chExt cx="1775989" cy="2349432"/>
          </a:xfrm>
        </p:grpSpPr>
        <p:sp>
          <p:nvSpPr>
            <p:cNvPr id="13" name="Rectangle 12">
              <a:extLst>
                <a:ext uri="{FF2B5EF4-FFF2-40B4-BE49-F238E27FC236}">
                  <a16:creationId xmlns:a16="http://schemas.microsoft.com/office/drawing/2014/main" id="{97B3986F-63C0-B7C2-335F-F6857DD669CA}"/>
                </a:ext>
              </a:extLst>
            </p:cNvPr>
            <p:cNvSpPr/>
            <p:nvPr/>
          </p:nvSpPr>
          <p:spPr>
            <a:xfrm>
              <a:off x="0" y="3580860"/>
              <a:ext cx="1775989" cy="2349432"/>
            </a:xfrm>
            <a:prstGeom prst="rect">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GU">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3908C4-0349-433C-51E5-84DEEAEC7F72}"/>
                </a:ext>
              </a:extLst>
            </p:cNvPr>
            <p:cNvSpPr txBox="1"/>
            <p:nvPr/>
          </p:nvSpPr>
          <p:spPr>
            <a:xfrm>
              <a:off x="0" y="3580860"/>
              <a:ext cx="1775989" cy="2349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6308" tIns="256032" rIns="126308" bIns="256032" numCol="1" spcCol="1270" anchor="ctr" anchorCtr="0">
              <a:noAutofit/>
            </a:bodyPr>
            <a:lstStyle/>
            <a:p>
              <a:pPr marL="0" lvl="0" indent="0" algn="ctr" defTabSz="1600200">
                <a:lnSpc>
                  <a:spcPct val="90000"/>
                </a:lnSpc>
                <a:spcBef>
                  <a:spcPct val="0"/>
                </a:spcBef>
                <a:spcAft>
                  <a:spcPct val="35000"/>
                </a:spcAft>
                <a:buNone/>
              </a:pPr>
              <a:r>
                <a:rPr lang="en-US" sz="3600" dirty="0">
                  <a:latin typeface="Times New Roman" panose="02020603050405020304" pitchFamily="18" charset="0"/>
                  <a:cs typeface="Times New Roman" panose="02020603050405020304" pitchFamily="18" charset="0"/>
                </a:rPr>
                <a:t>Increased Cost</a:t>
              </a:r>
              <a:endParaRPr lang="en-US" sz="3600" kern="12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6D8797D9-C5CC-4E19-3060-FD2E2528F3DE}"/>
              </a:ext>
            </a:extLst>
          </p:cNvPr>
          <p:cNvGrpSpPr/>
          <p:nvPr/>
        </p:nvGrpSpPr>
        <p:grpSpPr>
          <a:xfrm>
            <a:off x="5860815" y="1585297"/>
            <a:ext cx="6045866" cy="2042889"/>
            <a:chOff x="1775989" y="-2097"/>
            <a:chExt cx="5327967" cy="2353499"/>
          </a:xfrm>
        </p:grpSpPr>
        <p:sp>
          <p:nvSpPr>
            <p:cNvPr id="16" name="Rectangle 15">
              <a:extLst>
                <a:ext uri="{FF2B5EF4-FFF2-40B4-BE49-F238E27FC236}">
                  <a16:creationId xmlns:a16="http://schemas.microsoft.com/office/drawing/2014/main" id="{E66C79AA-9774-529E-E2C1-57B6CB0E4776}"/>
                </a:ext>
              </a:extLst>
            </p:cNvPr>
            <p:cNvSpPr/>
            <p:nvPr/>
          </p:nvSpPr>
          <p:spPr>
            <a:xfrm>
              <a:off x="1775989" y="2675"/>
              <a:ext cx="5327967" cy="2348727"/>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GU">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D404666-D8BF-D061-9632-0A622C9BB3DA}"/>
                </a:ext>
              </a:extLst>
            </p:cNvPr>
            <p:cNvSpPr txBox="1"/>
            <p:nvPr/>
          </p:nvSpPr>
          <p:spPr>
            <a:xfrm>
              <a:off x="1775989" y="-2097"/>
              <a:ext cx="5327967" cy="2348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54000" rIns="108076" bIns="254000" numCol="1" spcCol="1270" anchor="t" anchorCtr="0">
              <a:noAutofit/>
            </a:bodyPr>
            <a:lstStyle/>
            <a:p>
              <a:pPr marL="0" lvl="0" indent="0" algn="l" defTabSz="8890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3D87457A-230B-5792-EB2C-DB91BEB38528}"/>
              </a:ext>
            </a:extLst>
          </p:cNvPr>
          <p:cNvGrpSpPr/>
          <p:nvPr/>
        </p:nvGrpSpPr>
        <p:grpSpPr>
          <a:xfrm>
            <a:off x="5860813" y="4401671"/>
            <a:ext cx="6260078" cy="2240531"/>
            <a:chOff x="1775989" y="3355416"/>
            <a:chExt cx="5327967" cy="2731632"/>
          </a:xfrm>
        </p:grpSpPr>
        <p:sp>
          <p:nvSpPr>
            <p:cNvPr id="19" name="Rectangle 18">
              <a:extLst>
                <a:ext uri="{FF2B5EF4-FFF2-40B4-BE49-F238E27FC236}">
                  <a16:creationId xmlns:a16="http://schemas.microsoft.com/office/drawing/2014/main" id="{0B4B5CD7-B25F-4963-D7A1-8D137A0E8BDC}"/>
                </a:ext>
              </a:extLst>
            </p:cNvPr>
            <p:cNvSpPr/>
            <p:nvPr/>
          </p:nvSpPr>
          <p:spPr>
            <a:xfrm>
              <a:off x="1775989" y="3580860"/>
              <a:ext cx="5327967" cy="2506188"/>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GU">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4110EE-C4C9-1788-BD2F-2778154E3561}"/>
                </a:ext>
              </a:extLst>
            </p:cNvPr>
            <p:cNvSpPr txBox="1"/>
            <p:nvPr/>
          </p:nvSpPr>
          <p:spPr>
            <a:xfrm>
              <a:off x="1775989" y="3355416"/>
              <a:ext cx="5327967" cy="24537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03200" rIns="108076" bIns="203200" numCol="1" spcCol="1270" anchor="t" anchorCtr="0">
              <a:noAutofit/>
            </a:bodyPr>
            <a:lstStyle/>
            <a:p>
              <a:pPr marL="0" lvl="0" indent="0" algn="l" defTabSz="7112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A38692C4-6054-5DBA-F017-1C86025A2E54}"/>
              </a:ext>
            </a:extLst>
          </p:cNvPr>
          <p:cNvSpPr txBox="1"/>
          <p:nvPr/>
        </p:nvSpPr>
        <p:spPr>
          <a:xfrm>
            <a:off x="5931921" y="1357398"/>
            <a:ext cx="6045868" cy="2208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54000" rIns="108076" bIns="254000" numCol="1" spcCol="1270" anchor="t" anchorCtr="0">
            <a:noAutofit/>
          </a:bodyPr>
          <a:lstStyle/>
          <a:p>
            <a:pPr marL="0" lvl="0" indent="0" algn="l" defTabSz="889000">
              <a:lnSpc>
                <a:spcPct val="90000"/>
              </a:lnSpc>
              <a:spcBef>
                <a:spcPct val="0"/>
              </a:spcBef>
              <a:spcAft>
                <a:spcPct val="35000"/>
              </a:spcAft>
              <a:buNone/>
            </a:pPr>
            <a:r>
              <a:rPr lang="en-US" sz="1350" kern="1200" dirty="0">
                <a:latin typeface="Times New Roman" panose="02020603050405020304" pitchFamily="18" charset="0"/>
                <a:cs typeface="Times New Roman" panose="02020603050405020304" pitchFamily="18" charset="0"/>
              </a:rPr>
              <a:t>Turnaround Time (TAT) of clinical human specimen analytical confirmatory testing is delayed, such as </a:t>
            </a:r>
            <a:r>
              <a:rPr lang="en-US" sz="1350" dirty="0">
                <a:latin typeface="Times New Roman" panose="02020603050405020304" pitchFamily="18" charset="0"/>
                <a:cs typeface="Times New Roman" panose="02020603050405020304" pitchFamily="18" charset="0"/>
              </a:rPr>
              <a:t>reporting</a:t>
            </a:r>
            <a:r>
              <a:rPr lang="en-US" sz="1350" kern="1200" dirty="0">
                <a:latin typeface="Times New Roman" panose="02020603050405020304" pitchFamily="18" charset="0"/>
                <a:cs typeface="Times New Roman" panose="02020603050405020304" pitchFamily="18" charset="0"/>
              </a:rPr>
              <a:t> of results taking two (2) to four (4) months, by the reference laboratory due to:</a:t>
            </a:r>
          </a:p>
          <a:p>
            <a:pPr marL="114300" lvl="1" indent="-114300" algn="l" defTabSz="533400">
              <a:lnSpc>
                <a:spcPct val="90000"/>
              </a:lnSpc>
              <a:spcBef>
                <a:spcPct val="0"/>
              </a:spcBef>
              <a:spcAft>
                <a:spcPct val="15000"/>
              </a:spcAft>
              <a:buChar char="•"/>
            </a:pPr>
            <a:r>
              <a:rPr lang="en-US" sz="1350" kern="1200" dirty="0">
                <a:latin typeface="Times New Roman" panose="02020603050405020304" pitchFamily="18" charset="0"/>
                <a:cs typeface="Times New Roman" panose="02020603050405020304" pitchFamily="18" charset="0"/>
              </a:rPr>
              <a:t>Shipping related reasons</a:t>
            </a:r>
            <a:r>
              <a:rPr lang="en-US" sz="1350" dirty="0">
                <a:latin typeface="Times New Roman" panose="02020603050405020304" pitchFamily="18" charset="0"/>
                <a:cs typeface="Times New Roman" panose="02020603050405020304" pitchFamily="18" charset="0"/>
              </a:rPr>
              <a:t> (</a:t>
            </a:r>
            <a:r>
              <a:rPr lang="en-US" sz="1350" kern="1200" dirty="0">
                <a:latin typeface="Times New Roman" panose="02020603050405020304" pitchFamily="18" charset="0"/>
                <a:cs typeface="Times New Roman" panose="02020603050405020304" pitchFamily="18" charset="0"/>
              </a:rPr>
              <a:t>dry ice shortage, shipping time, cancelled flights)</a:t>
            </a:r>
          </a:p>
          <a:p>
            <a:pPr marL="114300" lvl="1" indent="-114300" algn="l" defTabSz="533400">
              <a:lnSpc>
                <a:spcPct val="90000"/>
              </a:lnSpc>
              <a:spcBef>
                <a:spcPct val="0"/>
              </a:spcBef>
              <a:spcAft>
                <a:spcPct val="15000"/>
              </a:spcAft>
              <a:buChar char="•"/>
            </a:pPr>
            <a:r>
              <a:rPr lang="en-US" sz="1350" dirty="0">
                <a:latin typeface="Times New Roman" panose="02020603050405020304" pitchFamily="18" charset="0"/>
                <a:cs typeface="Times New Roman" panose="02020603050405020304" pitchFamily="18" charset="0"/>
              </a:rPr>
              <a:t>Frozen shipment, availability of dry ice, scheduled only Tuesdays and Thursdays</a:t>
            </a:r>
            <a:endParaRPr lang="en-US" sz="135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350" dirty="0">
                <a:latin typeface="Times New Roman" panose="02020603050405020304" pitchFamily="18" charset="0"/>
                <a:cs typeface="Times New Roman" panose="02020603050405020304" pitchFamily="18" charset="0"/>
              </a:rPr>
              <a:t>Reference Lab testing volume priority, TAT sequencing result reported 2-3 months</a:t>
            </a:r>
            <a:endParaRPr lang="en-US" sz="135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350" dirty="0">
                <a:latin typeface="Times New Roman" panose="02020603050405020304" pitchFamily="18" charset="0"/>
                <a:cs typeface="Times New Roman" panose="02020603050405020304" pitchFamily="18" charset="0"/>
              </a:rPr>
              <a:t>Batching, packaging, coordination of clinical human specimens for shipment </a:t>
            </a:r>
            <a:endParaRPr lang="en-US" sz="135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350" kern="1200" dirty="0">
                <a:latin typeface="Times New Roman" panose="02020603050405020304" pitchFamily="18" charset="0"/>
                <a:cs typeface="Times New Roman" panose="02020603050405020304" pitchFamily="18" charset="0"/>
              </a:rPr>
              <a:t>Clinical human </a:t>
            </a:r>
            <a:r>
              <a:rPr lang="en-US" sz="1350" dirty="0">
                <a:latin typeface="Times New Roman" panose="02020603050405020304" pitchFamily="18" charset="0"/>
                <a:cs typeface="Times New Roman" panose="02020603050405020304" pitchFamily="18" charset="0"/>
              </a:rPr>
              <a:t>s</a:t>
            </a:r>
            <a:r>
              <a:rPr lang="en-US" sz="1350" kern="1200" dirty="0">
                <a:latin typeface="Times New Roman" panose="02020603050405020304" pitchFamily="18" charset="0"/>
                <a:cs typeface="Times New Roman" panose="02020603050405020304" pitchFamily="18" charset="0"/>
              </a:rPr>
              <a:t>pecimen rej</a:t>
            </a:r>
            <a:r>
              <a:rPr lang="en-US" sz="1350" dirty="0">
                <a:latin typeface="Times New Roman" panose="02020603050405020304" pitchFamily="18" charset="0"/>
                <a:cs typeface="Times New Roman" panose="02020603050405020304" pitchFamily="18" charset="0"/>
              </a:rPr>
              <a:t>ection upon receipt due to logistical issues</a:t>
            </a:r>
          </a:p>
          <a:p>
            <a:pPr marL="114300" lvl="1" indent="-114300" algn="l" defTabSz="533400">
              <a:lnSpc>
                <a:spcPct val="90000"/>
              </a:lnSpc>
              <a:spcBef>
                <a:spcPct val="0"/>
              </a:spcBef>
              <a:spcAft>
                <a:spcPct val="15000"/>
              </a:spcAft>
              <a:buChar char="•"/>
            </a:pPr>
            <a:r>
              <a:rPr lang="en-US" sz="1350" dirty="0">
                <a:latin typeface="Times New Roman" panose="02020603050405020304" pitchFamily="18" charset="0"/>
                <a:cs typeface="Times New Roman" panose="02020603050405020304" pitchFamily="18" charset="0"/>
              </a:rPr>
              <a:t>Negative impact on the early detection, diagnosis, containment and treatment of infectious disease in patients </a:t>
            </a:r>
          </a:p>
          <a:p>
            <a:pPr marL="0" lvl="1" algn="l" defTabSz="533400">
              <a:lnSpc>
                <a:spcPct val="90000"/>
              </a:lnSpc>
              <a:spcBef>
                <a:spcPct val="0"/>
              </a:spcBef>
              <a:spcAft>
                <a:spcPct val="15000"/>
              </a:spcAft>
            </a:pPr>
            <a:r>
              <a:rPr lang="en-US" sz="1450" kern="1200" dirty="0">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C1DE3F35-D27A-78C9-ECD1-5035F7ED2B31}"/>
              </a:ext>
            </a:extLst>
          </p:cNvPr>
          <p:cNvSpPr txBox="1"/>
          <p:nvPr/>
        </p:nvSpPr>
        <p:spPr>
          <a:xfrm>
            <a:off x="5931921" y="4552710"/>
            <a:ext cx="6260078" cy="19419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76" tIns="203200" rIns="108076" bIns="203200" numCol="1" spcCol="1270" anchor="t" anchorCtr="0">
            <a:noAutofit/>
          </a:bodyPr>
          <a:lstStyle/>
          <a:p>
            <a:pPr marL="0" lvl="0" indent="0" algn="l" defTabSz="71120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Cost of shipping/handling of clinical human specimen for infectious disease testing is expensive due to price of:</a:t>
            </a:r>
          </a:p>
          <a:p>
            <a:pPr marL="114300" lvl="1" indent="-114300" algn="l" defTabSz="533400">
              <a:lnSpc>
                <a:spcPct val="90000"/>
              </a:lnSpc>
              <a:spcBef>
                <a:spcPct val="0"/>
              </a:spcBef>
              <a:spcAft>
                <a:spcPct val="15000"/>
              </a:spcAft>
              <a:buChar char="•"/>
            </a:pPr>
            <a:r>
              <a:rPr lang="en-US" sz="1500" dirty="0">
                <a:latin typeface="Times New Roman" panose="02020603050405020304" pitchFamily="18" charset="0"/>
                <a:cs typeface="Times New Roman" panose="02020603050405020304" pitchFamily="18" charset="0"/>
              </a:rPr>
              <a:t>Logistics, such as </a:t>
            </a:r>
            <a:r>
              <a:rPr lang="en-US" sz="1500" dirty="0" err="1">
                <a:latin typeface="Times New Roman" panose="02020603050405020304" pitchFamily="18" charset="0"/>
                <a:cs typeface="Times New Roman" panose="02020603050405020304" pitchFamily="18" charset="0"/>
              </a:rPr>
              <a:t>Ambyth</a:t>
            </a:r>
            <a:r>
              <a:rPr lang="en-US" sz="1500" dirty="0">
                <a:latin typeface="Times New Roman" panose="02020603050405020304" pitchFamily="18" charset="0"/>
                <a:cs typeface="Times New Roman" panose="02020603050405020304" pitchFamily="18" charset="0"/>
              </a:rPr>
              <a:t> and/or other certified shipping companies, for dangerous goods, is a contractual service </a:t>
            </a:r>
            <a:endParaRPr lang="en-US" sz="15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Each shipment of Category B (Biological infectious substances</a:t>
            </a:r>
            <a:r>
              <a:rPr lang="en-US" sz="1500" dirty="0">
                <a:latin typeface="Times New Roman" panose="02020603050405020304" pitchFamily="18" charset="0"/>
                <a:cs typeface="Times New Roman" panose="02020603050405020304" pitchFamily="18" charset="0"/>
              </a:rPr>
              <a:t>) is about $650 to $750, dependent on weight</a:t>
            </a:r>
            <a:endParaRPr lang="en-US" sz="15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500" dirty="0">
                <a:latin typeface="Times New Roman" panose="02020603050405020304" pitchFamily="18" charset="0"/>
                <a:cs typeface="Times New Roman" panose="02020603050405020304" pitchFamily="18" charset="0"/>
              </a:rPr>
              <a:t>Each p</a:t>
            </a:r>
            <a:r>
              <a:rPr lang="en-US" sz="1500" kern="1200" dirty="0">
                <a:latin typeface="Times New Roman" panose="02020603050405020304" pitchFamily="18" charset="0"/>
                <a:cs typeface="Times New Roman" panose="02020603050405020304" pitchFamily="18" charset="0"/>
              </a:rPr>
              <a:t>acking</a:t>
            </a:r>
            <a:r>
              <a:rPr lang="en-US" sz="1500" dirty="0">
                <a:latin typeface="Times New Roman" panose="02020603050405020304" pitchFamily="18" charset="0"/>
                <a:cs typeface="Times New Roman" panose="02020603050405020304" pitchFamily="18" charset="0"/>
              </a:rPr>
              <a:t>/</a:t>
            </a:r>
            <a:r>
              <a:rPr lang="en-US" sz="1500" kern="1200" dirty="0">
                <a:latin typeface="Times New Roman" panose="02020603050405020304" pitchFamily="18" charset="0"/>
                <a:cs typeface="Times New Roman" panose="02020603050405020304" pitchFamily="18" charset="0"/>
              </a:rPr>
              <a:t>shipping material, insulated box, in compliance with the International Air Transportation Association (IATA) regulations</a:t>
            </a:r>
            <a:r>
              <a:rPr lang="en-US" sz="1500" dirty="0">
                <a:latin typeface="Times New Roman" panose="02020603050405020304" pitchFamily="18" charset="0"/>
                <a:cs typeface="Times New Roman" panose="02020603050405020304" pitchFamily="18" charset="0"/>
              </a:rPr>
              <a:t>, is about $68 </a:t>
            </a:r>
            <a:endParaRPr lang="en-US" sz="15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n-US" sz="1300" kern="1200" dirty="0">
              <a:latin typeface="Times New Roman" panose="02020603050405020304" pitchFamily="18" charset="0"/>
              <a:cs typeface="Times New Roman" panose="02020603050405020304" pitchFamily="18" charset="0"/>
            </a:endParaRPr>
          </a:p>
          <a:p>
            <a:pPr marL="0" lvl="1" algn="l" defTabSz="533400">
              <a:lnSpc>
                <a:spcPct val="90000"/>
              </a:lnSpc>
              <a:spcBef>
                <a:spcPct val="0"/>
              </a:spcBef>
              <a:spcAft>
                <a:spcPct val="15000"/>
              </a:spcAft>
            </a:pPr>
            <a:endParaRPr lang="en-US" sz="1300" kern="1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EF446B7-A946-FD25-53B9-B008829ABC33}"/>
              </a:ext>
            </a:extLst>
          </p:cNvPr>
          <p:cNvPicPr>
            <a:picLocks noChangeAspect="1"/>
          </p:cNvPicPr>
          <p:nvPr/>
        </p:nvPicPr>
        <p:blipFill>
          <a:blip r:embed="rId2"/>
          <a:stretch>
            <a:fillRect/>
          </a:stretch>
        </p:blipFill>
        <p:spPr>
          <a:xfrm>
            <a:off x="2188125" y="214020"/>
            <a:ext cx="7815749" cy="1176630"/>
          </a:xfrm>
          <a:prstGeom prst="rect">
            <a:avLst/>
          </a:prstGeom>
        </p:spPr>
      </p:pic>
      <p:sp>
        <p:nvSpPr>
          <p:cNvPr id="8" name="Slide Number Placeholder 7">
            <a:extLst>
              <a:ext uri="{FF2B5EF4-FFF2-40B4-BE49-F238E27FC236}">
                <a16:creationId xmlns:a16="http://schemas.microsoft.com/office/drawing/2014/main" id="{CD8F2795-2291-4FA0-79F8-4067DDF6B2C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37358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B2AB8F-F96F-DD4A-B4A3-8294EC1996D0}"/>
              </a:ext>
            </a:extLst>
          </p:cNvPr>
          <p:cNvPicPr>
            <a:picLocks noChangeAspect="1"/>
          </p:cNvPicPr>
          <p:nvPr/>
        </p:nvPicPr>
        <p:blipFill>
          <a:blip r:embed="rId2"/>
          <a:stretch>
            <a:fillRect/>
          </a:stretch>
        </p:blipFill>
        <p:spPr>
          <a:xfrm>
            <a:off x="488775" y="699243"/>
            <a:ext cx="838200" cy="1117600"/>
          </a:xfrm>
          <a:prstGeom prst="rect">
            <a:avLst/>
          </a:prstGeom>
        </p:spPr>
      </p:pic>
      <p:pic>
        <p:nvPicPr>
          <p:cNvPr id="12" name="Picture 11">
            <a:extLst>
              <a:ext uri="{FF2B5EF4-FFF2-40B4-BE49-F238E27FC236}">
                <a16:creationId xmlns:a16="http://schemas.microsoft.com/office/drawing/2014/main" id="{AAB2191F-ABE2-224E-973C-4CA5BF554ACA}"/>
              </a:ext>
            </a:extLst>
          </p:cNvPr>
          <p:cNvPicPr>
            <a:picLocks noChangeAspect="1"/>
          </p:cNvPicPr>
          <p:nvPr/>
        </p:nvPicPr>
        <p:blipFill>
          <a:blip r:embed="rId3"/>
          <a:stretch>
            <a:fillRect/>
          </a:stretch>
        </p:blipFill>
        <p:spPr>
          <a:xfrm>
            <a:off x="10825325" y="634609"/>
            <a:ext cx="877900" cy="1133954"/>
          </a:xfrm>
          <a:prstGeom prst="rect">
            <a:avLst/>
          </a:prstGeom>
        </p:spPr>
      </p:pic>
      <p:pic>
        <p:nvPicPr>
          <p:cNvPr id="26" name="Picture 25">
            <a:extLst>
              <a:ext uri="{FF2B5EF4-FFF2-40B4-BE49-F238E27FC236}">
                <a16:creationId xmlns:a16="http://schemas.microsoft.com/office/drawing/2014/main" id="{9CDEDC9E-AB96-5AAF-6618-EF9A315A8682}"/>
              </a:ext>
            </a:extLst>
          </p:cNvPr>
          <p:cNvPicPr>
            <a:picLocks noChangeAspect="1"/>
          </p:cNvPicPr>
          <p:nvPr/>
        </p:nvPicPr>
        <p:blipFill>
          <a:blip r:embed="rId4"/>
          <a:stretch>
            <a:fillRect/>
          </a:stretch>
        </p:blipFill>
        <p:spPr>
          <a:xfrm>
            <a:off x="5633396" y="2034397"/>
            <a:ext cx="2877026" cy="1938528"/>
          </a:xfrm>
          <a:prstGeom prst="rect">
            <a:avLst/>
          </a:prstGeom>
        </p:spPr>
      </p:pic>
      <p:pic>
        <p:nvPicPr>
          <p:cNvPr id="27" name="Picture 26">
            <a:extLst>
              <a:ext uri="{FF2B5EF4-FFF2-40B4-BE49-F238E27FC236}">
                <a16:creationId xmlns:a16="http://schemas.microsoft.com/office/drawing/2014/main" id="{A28AB5A0-40BC-CBE0-53CE-C299B2ADBAF3}"/>
              </a:ext>
            </a:extLst>
          </p:cNvPr>
          <p:cNvPicPr>
            <a:picLocks noChangeAspect="1"/>
          </p:cNvPicPr>
          <p:nvPr/>
        </p:nvPicPr>
        <p:blipFill>
          <a:blip r:embed="rId5"/>
          <a:stretch>
            <a:fillRect/>
          </a:stretch>
        </p:blipFill>
        <p:spPr>
          <a:xfrm>
            <a:off x="8793869" y="4280701"/>
            <a:ext cx="2953924" cy="2180406"/>
          </a:xfrm>
          <a:prstGeom prst="rect">
            <a:avLst/>
          </a:prstGeom>
        </p:spPr>
      </p:pic>
      <p:sp>
        <p:nvSpPr>
          <p:cNvPr id="28" name="TextBox 27">
            <a:extLst>
              <a:ext uri="{FF2B5EF4-FFF2-40B4-BE49-F238E27FC236}">
                <a16:creationId xmlns:a16="http://schemas.microsoft.com/office/drawing/2014/main" id="{C90C667E-03E3-E58E-2FEF-A71654897113}"/>
              </a:ext>
            </a:extLst>
          </p:cNvPr>
          <p:cNvSpPr txBox="1"/>
          <p:nvPr/>
        </p:nvSpPr>
        <p:spPr>
          <a:xfrm>
            <a:off x="5579231" y="3874490"/>
            <a:ext cx="3067373"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ABI 7500 Fast Dx</a:t>
            </a:r>
          </a:p>
        </p:txBody>
      </p:sp>
      <p:sp>
        <p:nvSpPr>
          <p:cNvPr id="29" name="TextBox 28">
            <a:extLst>
              <a:ext uri="{FF2B5EF4-FFF2-40B4-BE49-F238E27FC236}">
                <a16:creationId xmlns:a16="http://schemas.microsoft.com/office/drawing/2014/main" id="{15ADF26D-92D6-7D3B-0EF4-2AC357B6ED1A}"/>
              </a:ext>
            </a:extLst>
          </p:cNvPr>
          <p:cNvSpPr txBox="1"/>
          <p:nvPr/>
        </p:nvSpPr>
        <p:spPr>
          <a:xfrm>
            <a:off x="8342300" y="6344940"/>
            <a:ext cx="3497786"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QIAGEN EZ1 Automated RNA  Extraction </a:t>
            </a:r>
          </a:p>
        </p:txBody>
      </p:sp>
      <p:graphicFrame>
        <p:nvGraphicFramePr>
          <p:cNvPr id="30" name="Table 29">
            <a:extLst>
              <a:ext uri="{FF2B5EF4-FFF2-40B4-BE49-F238E27FC236}">
                <a16:creationId xmlns:a16="http://schemas.microsoft.com/office/drawing/2014/main" id="{7FC6DFAE-76F2-3339-9999-FA10D5F5B74E}"/>
              </a:ext>
            </a:extLst>
          </p:cNvPr>
          <p:cNvGraphicFramePr>
            <a:graphicFrameLocks noGrp="1"/>
          </p:cNvGraphicFramePr>
          <p:nvPr>
            <p:extLst>
              <p:ext uri="{D42A27DB-BD31-4B8C-83A1-F6EECF244321}">
                <p14:modId xmlns:p14="http://schemas.microsoft.com/office/powerpoint/2010/main" val="514396162"/>
              </p:ext>
            </p:extLst>
          </p:nvPr>
        </p:nvGraphicFramePr>
        <p:xfrm>
          <a:off x="351914" y="3673745"/>
          <a:ext cx="5105450" cy="3089878"/>
        </p:xfrm>
        <a:graphic>
          <a:graphicData uri="http://schemas.openxmlformats.org/drawingml/2006/table">
            <a:tbl>
              <a:tblPr firstRow="1" bandRow="1">
                <a:tableStyleId>{5C22544A-7EE6-4342-B048-85BDC9FD1C3A}</a:tableStyleId>
              </a:tblPr>
              <a:tblGrid>
                <a:gridCol w="1647215">
                  <a:extLst>
                    <a:ext uri="{9D8B030D-6E8A-4147-A177-3AD203B41FA5}">
                      <a16:colId xmlns:a16="http://schemas.microsoft.com/office/drawing/2014/main" val="20000"/>
                    </a:ext>
                  </a:extLst>
                </a:gridCol>
                <a:gridCol w="1329911">
                  <a:extLst>
                    <a:ext uri="{9D8B030D-6E8A-4147-A177-3AD203B41FA5}">
                      <a16:colId xmlns:a16="http://schemas.microsoft.com/office/drawing/2014/main" val="20001"/>
                    </a:ext>
                  </a:extLst>
                </a:gridCol>
                <a:gridCol w="2128324">
                  <a:extLst>
                    <a:ext uri="{9D8B030D-6E8A-4147-A177-3AD203B41FA5}">
                      <a16:colId xmlns:a16="http://schemas.microsoft.com/office/drawing/2014/main" val="499644152"/>
                    </a:ext>
                  </a:extLst>
                </a:gridCol>
              </a:tblGrid>
              <a:tr h="397581">
                <a:tc>
                  <a:txBody>
                    <a:bodyPr/>
                    <a:lstStyle/>
                    <a:p>
                      <a:r>
                        <a:rPr lang="en-US" sz="1100" dirty="0">
                          <a:latin typeface="Times New Roman"/>
                          <a:cs typeface="Times New Roman"/>
                        </a:rPr>
                        <a:t>Disease Detected</a:t>
                      </a:r>
                    </a:p>
                  </a:txBody>
                  <a:tcPr/>
                </a:tc>
                <a:tc>
                  <a:txBody>
                    <a:bodyPr/>
                    <a:lstStyle/>
                    <a:p>
                      <a:r>
                        <a:rPr lang="en-US" sz="1100" dirty="0">
                          <a:latin typeface="Times New Roman"/>
                          <a:cs typeface="Times New Roman"/>
                        </a:rPr>
                        <a:t>Estimate Price</a:t>
                      </a:r>
                      <a:r>
                        <a:rPr lang="en-US" sz="1100" baseline="0" dirty="0">
                          <a:latin typeface="Times New Roman"/>
                          <a:cs typeface="Times New Roman"/>
                        </a:rPr>
                        <a:t> per Test for proposed billing</a:t>
                      </a:r>
                      <a:endParaRPr lang="en-US" sz="1100" dirty="0">
                        <a:latin typeface="Times New Roman"/>
                        <a:cs typeface="Times New Roman"/>
                      </a:endParaRPr>
                    </a:p>
                  </a:txBody>
                  <a:tcPr/>
                </a:tc>
                <a:tc>
                  <a:txBody>
                    <a:bodyPr/>
                    <a:lstStyle/>
                    <a:p>
                      <a:r>
                        <a:rPr lang="en-US" sz="1100" dirty="0">
                          <a:solidFill>
                            <a:schemeClr val="bg1"/>
                          </a:solidFill>
                          <a:latin typeface="Times New Roman"/>
                          <a:cs typeface="Times New Roman"/>
                        </a:rPr>
                        <a:t>Testing Budget</a:t>
                      </a:r>
                    </a:p>
                  </a:txBody>
                  <a:tcPr/>
                </a:tc>
                <a:extLst>
                  <a:ext uri="{0D108BD9-81ED-4DB2-BD59-A6C34878D82A}">
                    <a16:rowId xmlns:a16="http://schemas.microsoft.com/office/drawing/2014/main" val="10000"/>
                  </a:ext>
                </a:extLst>
              </a:tr>
              <a:tr h="357347">
                <a:tc>
                  <a:txBody>
                    <a:bodyPr/>
                    <a:lstStyle/>
                    <a:p>
                      <a:r>
                        <a:rPr lang="en-US" sz="1100" dirty="0">
                          <a:latin typeface="Times New Roman"/>
                          <a:cs typeface="Times New Roman"/>
                        </a:rPr>
                        <a:t>Chikungunya (</a:t>
                      </a:r>
                      <a:r>
                        <a:rPr lang="en-US" sz="1100" dirty="0" err="1">
                          <a:latin typeface="Times New Roman"/>
                          <a:cs typeface="Times New Roman"/>
                        </a:rPr>
                        <a:t>Trioplex</a:t>
                      </a:r>
                      <a:r>
                        <a:rPr lang="en-US" sz="1100" dirty="0">
                          <a:latin typeface="Times New Roman"/>
                          <a:cs typeface="Times New Roman"/>
                        </a:rPr>
                        <a:t>)</a:t>
                      </a:r>
                    </a:p>
                  </a:txBody>
                  <a:tcPr/>
                </a:tc>
                <a:tc rowSpan="6">
                  <a:txBody>
                    <a:bodyPr/>
                    <a:lstStyle/>
                    <a:p>
                      <a:pPr algn="l"/>
                      <a:r>
                        <a:rPr lang="en-US" sz="1100" dirty="0">
                          <a:latin typeface="Times New Roman"/>
                          <a:cs typeface="Times New Roman"/>
                        </a:rPr>
                        <a:t>$60.27</a:t>
                      </a:r>
                    </a:p>
                    <a:p>
                      <a:pPr algn="ctr"/>
                      <a:endParaRPr lang="en-US" sz="1100" dirty="0">
                        <a:latin typeface="Times New Roman"/>
                        <a:cs typeface="Times New Roman"/>
                      </a:endParaRPr>
                    </a:p>
                    <a:p>
                      <a:pPr algn="ctr"/>
                      <a:endParaRPr lang="en-US" sz="1100" dirty="0">
                        <a:latin typeface="Times New Roman"/>
                        <a:cs typeface="Times New Roman"/>
                      </a:endParaRPr>
                    </a:p>
                    <a:p>
                      <a:pPr algn="ctr"/>
                      <a:endParaRPr lang="en-US" sz="1100" dirty="0">
                        <a:latin typeface="Times New Roman"/>
                        <a:cs typeface="Times New Roman"/>
                      </a:endParaRPr>
                    </a:p>
                    <a:p>
                      <a:pPr algn="ctr"/>
                      <a:endParaRPr lang="en-US" sz="1100" dirty="0">
                        <a:latin typeface="Times New Roman"/>
                        <a:cs typeface="Times New Roman"/>
                      </a:endParaRPr>
                    </a:p>
                    <a:p>
                      <a:pPr algn="ctr"/>
                      <a:endParaRPr lang="en-US" sz="1100" dirty="0">
                        <a:latin typeface="+mj-lt"/>
                      </a:endParaRPr>
                    </a:p>
                  </a:txBody>
                  <a:tcPr anchor="ctr"/>
                </a:tc>
                <a:tc rowSpan="6">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100% Federal</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CDC IRR-International Reagent Resource for PCR reagents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2020 PHEP/FEMA/HHS Pandemic Covid-19 Emergency Response, donations/allocations amounting to about $16M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imes New Roman"/>
                          <a:ea typeface="+mn-ea"/>
                          <a:cs typeface="Times New Roman"/>
                        </a:rPr>
                        <a:t>2020 ELC- Epidemiology And Lab Capacity Pandemic Covid-19 Emergency grant funds, supply amounting to about $13M</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0001"/>
                  </a:ext>
                </a:extLst>
              </a:tr>
              <a:tr h="625358">
                <a:tc>
                  <a:txBody>
                    <a:bodyPr/>
                    <a:lstStyle/>
                    <a:p>
                      <a:r>
                        <a:rPr lang="en-US" sz="1100" dirty="0">
                          <a:latin typeface="Times New Roman"/>
                          <a:cs typeface="Times New Roman"/>
                        </a:rPr>
                        <a:t>Dengue (</a:t>
                      </a:r>
                      <a:r>
                        <a:rPr lang="en-US" sz="1100" dirty="0" err="1">
                          <a:latin typeface="Times New Roman"/>
                          <a:cs typeface="Times New Roman"/>
                        </a:rPr>
                        <a:t>Trioplex</a:t>
                      </a:r>
                      <a:r>
                        <a:rPr lang="en-US" sz="1100" dirty="0">
                          <a:latin typeface="Times New Roman"/>
                          <a:cs typeface="Times New Roman"/>
                        </a:rPr>
                        <a:t>) </a:t>
                      </a:r>
                    </a:p>
                    <a:p>
                      <a:r>
                        <a:rPr lang="en-US" sz="1100" dirty="0">
                          <a:latin typeface="Times New Roman"/>
                          <a:cs typeface="Times New Roman"/>
                        </a:rPr>
                        <a:t>Dengue Serotyping 1-4</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2"/>
                  </a:ext>
                </a:extLst>
              </a:tr>
              <a:tr h="265054">
                <a:tc>
                  <a:txBody>
                    <a:bodyPr/>
                    <a:lstStyle/>
                    <a:p>
                      <a:r>
                        <a:rPr lang="en-US" sz="1100" dirty="0">
                          <a:latin typeface="Times New Roman"/>
                          <a:cs typeface="Times New Roman"/>
                        </a:rPr>
                        <a:t>Zika (</a:t>
                      </a:r>
                      <a:r>
                        <a:rPr lang="en-US" sz="1100" dirty="0" err="1">
                          <a:latin typeface="Times New Roman"/>
                          <a:cs typeface="Times New Roman"/>
                        </a:rPr>
                        <a:t>Trioplex</a:t>
                      </a:r>
                      <a:r>
                        <a:rPr lang="en-US" sz="1100" dirty="0">
                          <a:latin typeface="Times New Roman"/>
                          <a:cs typeface="Times New Roman"/>
                        </a:rPr>
                        <a:t>)</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3"/>
                  </a:ext>
                </a:extLst>
              </a:tr>
              <a:tr h="357347">
                <a:tc>
                  <a:txBody>
                    <a:bodyPr/>
                    <a:lstStyle/>
                    <a:p>
                      <a:r>
                        <a:rPr lang="en-US" sz="1100" dirty="0">
                          <a:latin typeface="Times New Roman"/>
                          <a:cs typeface="Times New Roman"/>
                        </a:rPr>
                        <a:t>Influenza Subtyping</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4"/>
                  </a:ext>
                </a:extLst>
              </a:tr>
              <a:tr h="265054">
                <a:tc>
                  <a:txBody>
                    <a:bodyPr/>
                    <a:lstStyle/>
                    <a:p>
                      <a:r>
                        <a:rPr lang="en-US" sz="1100" dirty="0">
                          <a:latin typeface="Times New Roman"/>
                          <a:cs typeface="Times New Roman"/>
                        </a:rPr>
                        <a:t>SARS-CoV-2</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5"/>
                  </a:ext>
                </a:extLst>
              </a:tr>
              <a:tr h="625358">
                <a:tc>
                  <a:txBody>
                    <a:bodyPr/>
                    <a:lstStyle/>
                    <a:p>
                      <a:r>
                        <a:rPr lang="en-US" sz="1100" dirty="0">
                          <a:latin typeface="Times New Roman"/>
                          <a:cs typeface="Times New Roman"/>
                        </a:rPr>
                        <a:t>Non-Variola </a:t>
                      </a:r>
                      <a:r>
                        <a:rPr lang="en-US" sz="1100" dirty="0" err="1">
                          <a:latin typeface="Times New Roman"/>
                          <a:cs typeface="Times New Roman"/>
                        </a:rPr>
                        <a:t>Orthopox</a:t>
                      </a:r>
                      <a:r>
                        <a:rPr lang="en-US" sz="1100" dirty="0">
                          <a:latin typeface="Times New Roman"/>
                          <a:cs typeface="Times New Roman"/>
                        </a:rPr>
                        <a:t> (Monkeypox; </a:t>
                      </a:r>
                      <a:r>
                        <a:rPr lang="en-US" sz="1100" dirty="0" err="1">
                          <a:latin typeface="Times New Roman"/>
                          <a:cs typeface="Times New Roman"/>
                        </a:rPr>
                        <a:t>Mpox</a:t>
                      </a:r>
                      <a:r>
                        <a:rPr lang="en-US" sz="1100" dirty="0">
                          <a:latin typeface="Times New Roman"/>
                          <a:cs typeface="Times New Roman"/>
                        </a:rPr>
                        <a:t>)</a:t>
                      </a:r>
                    </a:p>
                  </a:txBody>
                  <a:tcPr/>
                </a:tc>
                <a:tc vMerge="1">
                  <a:txBody>
                    <a:bodyPr/>
                    <a:lstStyle/>
                    <a:p>
                      <a:pPr algn="ctr"/>
                      <a:endParaRPr lang="en-US" sz="1400" dirty="0">
                        <a:latin typeface="+mj-lt"/>
                      </a:endParaRPr>
                    </a:p>
                  </a:txBody>
                  <a:tcPr/>
                </a:tc>
                <a:tc vMerge="1">
                  <a:txBody>
                    <a:bodyPr/>
                    <a:lstStyle/>
                    <a:p>
                      <a:endParaRPr lang="en-GU"/>
                    </a:p>
                  </a:txBody>
                  <a:tcPr/>
                </a:tc>
                <a:extLst>
                  <a:ext uri="{0D108BD9-81ED-4DB2-BD59-A6C34878D82A}">
                    <a16:rowId xmlns:a16="http://schemas.microsoft.com/office/drawing/2014/main" val="10006"/>
                  </a:ext>
                </a:extLst>
              </a:tr>
            </a:tbl>
          </a:graphicData>
        </a:graphic>
      </p:graphicFrame>
      <p:pic>
        <p:nvPicPr>
          <p:cNvPr id="31" name="Picture 30">
            <a:extLst>
              <a:ext uri="{FF2B5EF4-FFF2-40B4-BE49-F238E27FC236}">
                <a16:creationId xmlns:a16="http://schemas.microsoft.com/office/drawing/2014/main" id="{BD46ACCA-50AF-E741-220F-852189EC564E}"/>
              </a:ext>
            </a:extLst>
          </p:cNvPr>
          <p:cNvPicPr>
            <a:picLocks noChangeAspect="1"/>
          </p:cNvPicPr>
          <p:nvPr/>
        </p:nvPicPr>
        <p:blipFill>
          <a:blip r:embed="rId6"/>
          <a:stretch>
            <a:fillRect/>
          </a:stretch>
        </p:blipFill>
        <p:spPr>
          <a:xfrm>
            <a:off x="8793869" y="2034396"/>
            <a:ext cx="2953924" cy="1938528"/>
          </a:xfrm>
          <a:prstGeom prst="rect">
            <a:avLst/>
          </a:prstGeom>
        </p:spPr>
      </p:pic>
      <p:sp>
        <p:nvSpPr>
          <p:cNvPr id="32" name="TextBox 31">
            <a:extLst>
              <a:ext uri="{FF2B5EF4-FFF2-40B4-BE49-F238E27FC236}">
                <a16:creationId xmlns:a16="http://schemas.microsoft.com/office/drawing/2014/main" id="{880EC264-52D8-2315-6D1E-5A2F7471E83E}"/>
              </a:ext>
            </a:extLst>
          </p:cNvPr>
          <p:cNvSpPr txBox="1"/>
          <p:nvPr/>
        </p:nvSpPr>
        <p:spPr>
          <a:xfrm>
            <a:off x="8686454" y="3867283"/>
            <a:ext cx="3101189"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QIAGEN </a:t>
            </a:r>
            <a:r>
              <a:rPr lang="en-US" sz="1400" b="1" dirty="0" err="1">
                <a:latin typeface="Times New Roman" panose="02020603050405020304" pitchFamily="18" charset="0"/>
                <a:cs typeface="Times New Roman" panose="02020603050405020304" pitchFamily="18" charset="0"/>
              </a:rPr>
              <a:t>QIAcube</a:t>
            </a:r>
            <a:r>
              <a:rPr lang="en-US" sz="1400" b="1" dirty="0">
                <a:latin typeface="Times New Roman" panose="02020603050405020304" pitchFamily="18" charset="0"/>
                <a:cs typeface="Times New Roman" panose="02020603050405020304" pitchFamily="18" charset="0"/>
              </a:rPr>
              <a:t> HT and </a:t>
            </a:r>
            <a:r>
              <a:rPr lang="en-US" sz="1400" b="1" dirty="0" err="1">
                <a:latin typeface="Times New Roman" panose="02020603050405020304" pitchFamily="18" charset="0"/>
                <a:cs typeface="Times New Roman" panose="02020603050405020304" pitchFamily="18" charset="0"/>
              </a:rPr>
              <a:t>QIAgility</a:t>
            </a:r>
            <a:endParaRPr lang="en-GU" sz="1400" b="1" dirty="0">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D57A7313-9B70-44FE-E5A2-CD98562829EB}"/>
              </a:ext>
            </a:extLst>
          </p:cNvPr>
          <p:cNvPicPr>
            <a:picLocks noChangeAspect="1"/>
          </p:cNvPicPr>
          <p:nvPr/>
        </p:nvPicPr>
        <p:blipFill>
          <a:blip r:embed="rId7"/>
          <a:stretch>
            <a:fillRect/>
          </a:stretch>
        </p:blipFill>
        <p:spPr>
          <a:xfrm>
            <a:off x="5629835" y="4280702"/>
            <a:ext cx="2855286" cy="2180405"/>
          </a:xfrm>
          <a:prstGeom prst="rect">
            <a:avLst/>
          </a:prstGeom>
        </p:spPr>
      </p:pic>
      <p:sp>
        <p:nvSpPr>
          <p:cNvPr id="34" name="TextBox 33">
            <a:extLst>
              <a:ext uri="{FF2B5EF4-FFF2-40B4-BE49-F238E27FC236}">
                <a16:creationId xmlns:a16="http://schemas.microsoft.com/office/drawing/2014/main" id="{40986D71-A546-0B92-2ADE-8EAF16D35E25}"/>
              </a:ext>
            </a:extLst>
          </p:cNvPr>
          <p:cNvSpPr txBox="1"/>
          <p:nvPr/>
        </p:nvSpPr>
        <p:spPr>
          <a:xfrm>
            <a:off x="5617231" y="6379319"/>
            <a:ext cx="2909356"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Quant Studio Dx</a:t>
            </a:r>
          </a:p>
        </p:txBody>
      </p:sp>
      <p:sp>
        <p:nvSpPr>
          <p:cNvPr id="35" name="Content Placeholder 2">
            <a:extLst>
              <a:ext uri="{FF2B5EF4-FFF2-40B4-BE49-F238E27FC236}">
                <a16:creationId xmlns:a16="http://schemas.microsoft.com/office/drawing/2014/main" id="{34885857-0951-44E2-703A-B3D6B4CA5D7E}"/>
              </a:ext>
            </a:extLst>
          </p:cNvPr>
          <p:cNvSpPr>
            <a:spLocks noGrp="1"/>
          </p:cNvSpPr>
          <p:nvPr>
            <p:ph sz="half" idx="1"/>
          </p:nvPr>
        </p:nvSpPr>
        <p:spPr>
          <a:xfrm>
            <a:off x="717176" y="1595718"/>
            <a:ext cx="4912658" cy="2335262"/>
          </a:xfrm>
        </p:spPr>
        <p:txBody>
          <a:bodyPr>
            <a:normAutofit/>
          </a:bodyPr>
          <a:lstStyle/>
          <a:p>
            <a:pPr marL="324000" lvl="1" indent="0">
              <a:buNone/>
            </a:pPr>
            <a:r>
              <a:rPr lang="en-US" sz="1400" b="1" dirty="0">
                <a:latin typeface="Times New Roman" panose="02020603050405020304" pitchFamily="18" charset="0"/>
                <a:cs typeface="Times New Roman" panose="02020603050405020304" pitchFamily="18" charset="0"/>
              </a:rPr>
              <a:t>GPHL Here and Now…</a:t>
            </a:r>
          </a:p>
          <a:p>
            <a:pPr marL="324000" lvl="1" indent="0">
              <a:buNone/>
            </a:pPr>
            <a:r>
              <a:rPr lang="en-US" sz="1400" dirty="0">
                <a:latin typeface="Times New Roman" panose="02020603050405020304" pitchFamily="18" charset="0"/>
                <a:cs typeface="Times New Roman" panose="02020603050405020304" pitchFamily="18" charset="0"/>
              </a:rPr>
              <a:t>Communicable/infectious disease testing equipment obtained from HHS resource allocation and CDC ELC grant funds</a:t>
            </a:r>
            <a:r>
              <a:rPr lang="en-US" sz="1400" u="sng"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2 Applied Biosystems (ABI) 7500 Fast Dx</a:t>
            </a:r>
          </a:p>
          <a:p>
            <a:pPr lvl="1">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3 EZ1 Automated RNA Extraction</a:t>
            </a:r>
          </a:p>
          <a:p>
            <a:pPr lvl="1">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2 </a:t>
            </a:r>
            <a:r>
              <a:rPr lang="en-US" sz="1400" dirty="0" err="1">
                <a:latin typeface="Times New Roman" panose="02020603050405020304" pitchFamily="18" charset="0"/>
                <a:cs typeface="Times New Roman" panose="02020603050405020304" pitchFamily="18" charset="0"/>
              </a:rPr>
              <a:t>QIAcube</a:t>
            </a:r>
            <a:r>
              <a:rPr lang="en-US" sz="1400" dirty="0">
                <a:latin typeface="Times New Roman" panose="02020603050405020304" pitchFamily="18" charset="0"/>
                <a:cs typeface="Times New Roman" panose="02020603050405020304" pitchFamily="18" charset="0"/>
              </a:rPr>
              <a:t> HT </a:t>
            </a:r>
          </a:p>
          <a:p>
            <a:pPr lvl="1">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1 </a:t>
            </a:r>
            <a:r>
              <a:rPr lang="en-US" sz="1400" dirty="0" err="1">
                <a:latin typeface="Times New Roman" panose="02020603050405020304" pitchFamily="18" charset="0"/>
                <a:cs typeface="Times New Roman" panose="02020603050405020304" pitchFamily="18" charset="0"/>
              </a:rPr>
              <a:t>QIAgility</a:t>
            </a:r>
            <a:r>
              <a:rPr lang="en-US" sz="14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1 Quant Studio </a:t>
            </a:r>
            <a:r>
              <a:rPr lang="en-US" sz="1400" dirty="0" err="1">
                <a:latin typeface="Times New Roman" panose="02020603050405020304" pitchFamily="18" charset="0"/>
                <a:cs typeface="Times New Roman" panose="02020603050405020304" pitchFamily="18" charset="0"/>
              </a:rPr>
              <a:t>Dx</a:t>
            </a:r>
            <a:endParaRPr lang="en-US"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A1A589-FEEB-EB14-6460-B1EF9D1B9AAC}"/>
              </a:ext>
            </a:extLst>
          </p:cNvPr>
          <p:cNvPicPr>
            <a:picLocks noChangeAspect="1"/>
          </p:cNvPicPr>
          <p:nvPr/>
        </p:nvPicPr>
        <p:blipFill>
          <a:blip r:embed="rId8"/>
          <a:stretch>
            <a:fillRect/>
          </a:stretch>
        </p:blipFill>
        <p:spPr>
          <a:xfrm>
            <a:off x="2055168" y="549989"/>
            <a:ext cx="7815749" cy="1242531"/>
          </a:xfrm>
          <a:prstGeom prst="rect">
            <a:avLst/>
          </a:prstGeom>
        </p:spPr>
      </p:pic>
      <p:sp>
        <p:nvSpPr>
          <p:cNvPr id="2" name="Slide Number Placeholder 1">
            <a:extLst>
              <a:ext uri="{FF2B5EF4-FFF2-40B4-BE49-F238E27FC236}">
                <a16:creationId xmlns:a16="http://schemas.microsoft.com/office/drawing/2014/main" id="{5BDDDC2D-834F-E4E8-6ECD-E2F5EAB155A5}"/>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622071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for present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for presentation" id="{F81FF942-3B6E-4443-882A-7A03747236D4}" vid="{093E9CC6-5910-4931-B3E0-569B5C1C55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 for presentation</Template>
  <TotalTime>9913</TotalTime>
  <Words>2798</Words>
  <Application>Microsoft Office PowerPoint</Application>
  <PresentationFormat>Widescreen</PresentationFormat>
  <Paragraphs>464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Constantia</vt:lpstr>
      <vt:lpstr>Times New Roman</vt:lpstr>
      <vt:lpstr>Wingdings</vt:lpstr>
      <vt:lpstr>Wingdings 2</vt:lpstr>
      <vt:lpstr>Theme1 for presentation</vt:lpstr>
      <vt:lpstr>PowerPoint Presentation</vt:lpstr>
      <vt:lpstr>PowerPoint Presentation</vt:lpstr>
      <vt:lpstr>Department of Public Health and Social Services Guam Public Health Laboratory  </vt:lpstr>
      <vt:lpstr> </vt:lpstr>
      <vt:lpstr>PowerPoint Presentation</vt:lpstr>
      <vt:lpstr>PowerPoint Presentation</vt:lpstr>
      <vt:lpstr>PowerPoint Presentation</vt:lpstr>
      <vt:lpstr>PowerPoint Presentation</vt:lpstr>
      <vt:lpstr>PowerPoint Presentation</vt:lpstr>
      <vt:lpstr>PowerPoint Presentation</vt:lpstr>
      <vt:lpstr>Department of Public Health and Social Services Guam Public Health Laboratory  </vt:lpstr>
      <vt:lpstr>PowerPoint Presentation</vt:lpstr>
      <vt:lpstr>Department of Public Health and Social Services Guam Public Health Laboratory  </vt:lpstr>
      <vt:lpstr>PowerPoint Presentation</vt:lpstr>
      <vt:lpstr>GPHL Future Plans… </vt:lpstr>
      <vt:lpstr>GPHL proposed validation plans</vt:lpstr>
      <vt:lpstr>GPHL Regional PH Laboratory Plans…</vt:lpstr>
      <vt:lpstr>Strengthen GPHL collaboration with external public and private partners support for BSL2/3 lab</vt:lpstr>
      <vt:lpstr>Status of GPHL’s New Building…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GUAM Public health Laboratory (GPhl)</dc:title>
  <dc:creator>Raven Aguon</dc:creator>
  <cp:lastModifiedBy>Vasiti Uluiviti</cp:lastModifiedBy>
  <cp:revision>372</cp:revision>
  <cp:lastPrinted>2023-07-19T00:46:33Z</cp:lastPrinted>
  <dcterms:created xsi:type="dcterms:W3CDTF">2021-04-20T05:37:26Z</dcterms:created>
  <dcterms:modified xsi:type="dcterms:W3CDTF">2024-04-13T09:51:08Z</dcterms:modified>
</cp:coreProperties>
</file>