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  <p:sldMasterId id="2147483688" r:id="rId5"/>
  </p:sldMasterIdLst>
  <p:notesMasterIdLst>
    <p:notesMasterId r:id="rId24"/>
  </p:notesMasterIdLst>
  <p:sldIdLst>
    <p:sldId id="418" r:id="rId6"/>
    <p:sldId id="423" r:id="rId7"/>
    <p:sldId id="262" r:id="rId8"/>
    <p:sldId id="425" r:id="rId9"/>
    <p:sldId id="426" r:id="rId10"/>
    <p:sldId id="427" r:id="rId11"/>
    <p:sldId id="428" r:id="rId12"/>
    <p:sldId id="437" r:id="rId13"/>
    <p:sldId id="439" r:id="rId14"/>
    <p:sldId id="432" r:id="rId15"/>
    <p:sldId id="438" r:id="rId16"/>
    <p:sldId id="433" r:id="rId17"/>
    <p:sldId id="431" r:id="rId18"/>
    <p:sldId id="429" r:id="rId19"/>
    <p:sldId id="430" r:id="rId20"/>
    <p:sldId id="436" r:id="rId21"/>
    <p:sldId id="434" r:id="rId22"/>
    <p:sldId id="435" r:id="rId23"/>
  </p:sldIdLst>
  <p:sldSz cx="9144000" cy="6858000" type="screen4x3"/>
  <p:notesSz cx="6807200" cy="99393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CEFB8-053B-4723-A3DE-3BF631E0FE4E}" type="datetimeFigureOut">
              <a:rPr lang="en-AU" smtClean="0"/>
              <a:t>18/04/2024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D0162-2654-48B1-B950-7D9FFAB898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297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D0162-2654-48B1-B950-7D9FFAB8980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7120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WHO Laboratory Quality Management System Training tool kit was used for the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D0162-2654-48B1-B950-7D9FFAB8980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106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With collaboration with partners – FNU, PIHOA, PPTC, SPC &amp; WHO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D0162-2654-48B1-B950-7D9FFAB8980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40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PRIDA – Pacific Regional Infectious Disease Association. 13 students currently enrolled for this years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D0162-2654-48B1-B950-7D9FFAB8980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203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602CC771-52A2-42EE-B509-8CAD1161F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1619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8870" y="2000486"/>
            <a:ext cx="6477805" cy="2541431"/>
          </a:xfrm>
        </p:spPr>
        <p:txBody>
          <a:bodyPr bIns="0" anchor="b"/>
          <a:lstStyle>
            <a:lvl1pPr algn="l">
              <a:defRPr sz="45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8870" y="4965874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2A719C-9684-434D-9B3B-B8BBB3FE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81600" y="1528763"/>
            <a:ext cx="2625329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13F0DF-B6E1-4494-BC1C-724A0FDDA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7548" y="1527176"/>
            <a:ext cx="3730228" cy="309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9321C0-5248-413D-A9F8-E340D84E6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2166" y="6367452"/>
            <a:ext cx="475606" cy="392078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0DB1F4AB-D835-450D-8AEE-90E25A88D9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8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8EF5D7A-D133-4759-94EC-CC5C3E678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50" y="1528218"/>
            <a:ext cx="7202456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2850" y="2739431"/>
            <a:ext cx="7202456" cy="3450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B945A4-79D6-4293-BCA1-18340D15CB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4554" y="798514"/>
            <a:ext cx="608409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C32EE-6358-493E-BDA3-F32BE0649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0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E2632002-ACDD-498A-ABC9-F28DD064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6690" y="1521082"/>
            <a:ext cx="121180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5327" y="1521082"/>
            <a:ext cx="5663448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8ABD3C-CEE1-4987-8272-FE0E30A94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3382" y="1520825"/>
            <a:ext cx="60841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BBBDF-AF5A-4B23-91CE-4277EAD96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38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3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898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70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112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39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4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AC958D58-319E-4538-A253-CDADB8AF6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142" y="1763110"/>
            <a:ext cx="7202456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142" y="2974323"/>
            <a:ext cx="7202456" cy="3450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469952-6BA0-4CAB-B750-256BFD5B26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1999" y="6424936"/>
            <a:ext cx="381933" cy="350061"/>
          </a:xfrm>
        </p:spPr>
        <p:txBody>
          <a:bodyPr/>
          <a:lstStyle>
            <a:lvl1pPr>
              <a:defRPr sz="80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D9F95CF0-3A5E-4AA3-9FCF-A79A4C36D5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0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50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5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922C9D-8B01-43E1-A1B3-9500CD5C0346}"/>
              </a:ext>
            </a:extLst>
          </p:cNvPr>
          <p:cNvCxnSpPr/>
          <p:nvPr/>
        </p:nvCxnSpPr>
        <p:spPr>
          <a:xfrm>
            <a:off x="1329928" y="4014788"/>
            <a:ext cx="647223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11">
            <a:extLst>
              <a:ext uri="{FF2B5EF4-FFF2-40B4-BE49-F238E27FC236}">
                <a16:creationId xmlns:a16="http://schemas.microsoft.com/office/drawing/2014/main" id="{ED183D26-1421-48FA-A36B-F64D6C442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766" y="1965855"/>
            <a:ext cx="6482366" cy="1887950"/>
          </a:xfrm>
        </p:spPr>
        <p:txBody>
          <a:bodyPr anchor="b"/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766" y="4015921"/>
            <a:ext cx="6472835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B8712-BA08-47E2-9F53-5CC5D635A1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8885" y="1008064"/>
            <a:ext cx="608409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96B80-14F8-4378-B808-0846D7EF4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2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41EA77F9-F537-457C-B4A5-1111106A5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370" y="1316619"/>
            <a:ext cx="7204226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955" y="2522608"/>
            <a:ext cx="348386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0785" y="2529072"/>
            <a:ext cx="348386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C62BB18-BBD0-4890-9C29-527DC1B9C8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63770" y="6340522"/>
            <a:ext cx="509918" cy="359042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0CDE7609-5837-4F32-B5B2-46AB700AC4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6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517D3976-9211-4379-9BC9-267D3F765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434" y="1508839"/>
            <a:ext cx="7205746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8434" y="2724226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8434" y="3528946"/>
            <a:ext cx="348386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312" y="2727680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2312" y="3526168"/>
            <a:ext cx="348386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3AB1C770-F887-495F-A07B-648041E99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3604" y="1008064"/>
            <a:ext cx="607219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57C72-0972-49D0-8F32-497A7BDC4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9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FADBDD1-7EC3-47E5-A9C2-58CCC9873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142" y="1528218"/>
            <a:ext cx="7202456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43595EC-EB64-4572-A470-FC66DCEAC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9316" y="1017589"/>
            <a:ext cx="607219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DA08D-C37C-4F21-8F7E-E6F7A78E8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C2FF3D3-099C-48F9-8387-40D0981E4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E0F29A-778D-4C58-8768-78F07E04A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59569" y="1008064"/>
            <a:ext cx="608410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1B44D-4F55-4179-8890-82A188177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C86B4EC1-7A00-412C-BDAC-E1C2826B7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252" y="1512039"/>
            <a:ext cx="2454824" cy="2247117"/>
          </a:xfrm>
        </p:spPr>
        <p:txBody>
          <a:bodyPr anchor="b"/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9534" y="1512039"/>
            <a:ext cx="4509353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252" y="3918557"/>
            <a:ext cx="2456260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D50169-F554-4F95-AD52-C1FC7BCFA3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46460" y="1000125"/>
            <a:ext cx="608409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3115E-596E-4771-972B-28FCF818F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46DAA3D0-9480-45B5-A2A1-74B5DE306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199" y="1356380"/>
            <a:ext cx="4149246" cy="183058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4899" y="1371346"/>
            <a:ext cx="2569200" cy="4629734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0542" y="3372859"/>
            <a:ext cx="4143303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C391C79-B92A-4F63-B8AB-4B26A790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8023" y="5681664"/>
            <a:ext cx="4145756" cy="3190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531A6-6003-466C-9D4F-677D9A930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2931" y="1009650"/>
            <a:ext cx="60841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3EF0B-544C-40AB-98A6-79CCBA868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2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FA208-0155-4D27-9833-C7ECE5AC0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232" y="1554163"/>
            <a:ext cx="7203281" cy="1047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A53982F-D260-4987-B2CD-C3F02CBC6C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88232" y="2763839"/>
            <a:ext cx="7203281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64D41-6D29-401F-8E49-904078614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6185" y="330200"/>
            <a:ext cx="2625328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6AB35-73C5-459A-AFE3-5FF46D8C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8231" y="328613"/>
            <a:ext cx="4454129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26ED5-4E30-4725-A2E0-3D13E2EC9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9" y="6353175"/>
            <a:ext cx="422077" cy="3826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B2745A51-DF22-4084-9063-6C331CD8B8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42546F-6B24-4817-8172-39AC5C4BA812}"/>
              </a:ext>
            </a:extLst>
          </p:cNvPr>
          <p:cNvCxnSpPr/>
          <p:nvPr/>
        </p:nvCxnSpPr>
        <p:spPr>
          <a:xfrm>
            <a:off x="0" y="612775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0">
            <a:extLst>
              <a:ext uri="{FF2B5EF4-FFF2-40B4-BE49-F238E27FC236}">
                <a16:creationId xmlns:a16="http://schemas.microsoft.com/office/drawing/2014/main" id="{995F70D2-4372-474A-8FA0-5AC25F61D5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78" y="331789"/>
            <a:ext cx="12144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1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 cap="all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charset="0"/>
        </a:defRPr>
      </a:lvl9pPr>
    </p:titleStyle>
    <p:bodyStyle>
      <a:lvl1pPr marL="171450" indent="-171450" algn="l" rtl="0" eaLnBrk="1" fontAlgn="base" hangingPunct="1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514350" indent="-171450" algn="l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857250" indent="-171450" algn="l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200150" indent="-171450" algn="l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543050" indent="-171450" algn="l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A8BB-B0AE-4FED-8250-EE9C3945F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968" y="1389186"/>
            <a:ext cx="7107413" cy="1882948"/>
          </a:xfrm>
        </p:spPr>
        <p:txBody>
          <a:bodyPr>
            <a:noAutofit/>
          </a:bodyPr>
          <a:lstStyle/>
          <a:p>
            <a:pPr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4000" b="1" dirty="0"/>
              <a:t>6</a:t>
            </a:r>
            <a:r>
              <a:rPr lang="en-AU" sz="4000" b="1" baseline="30000" dirty="0"/>
              <a:t>th</a:t>
            </a:r>
            <a:r>
              <a:rPr lang="en-AU" sz="4000" b="1" dirty="0"/>
              <a:t> Association of the USAPI Laboratories (AUL) Biennial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B5232-1786-4328-B3DF-AFDF809DC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766" y="3416533"/>
            <a:ext cx="7679266" cy="1590615"/>
          </a:xfrm>
        </p:spPr>
        <p:txBody>
          <a:bodyPr rtlCol="0">
            <a:normAutofit fontScale="25000" lnSpcReduction="20000"/>
          </a:bodyPr>
          <a:lstStyle/>
          <a:p>
            <a:pPr lvl="0" algn="ctr" defTabSz="457200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5500" b="1" dirty="0">
              <a:solidFill>
                <a:srgbClr val="4F81B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8000" b="1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Guam</a:t>
            </a:r>
          </a:p>
          <a:p>
            <a:pPr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8000" b="1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April 18</a:t>
            </a:r>
            <a:r>
              <a:rPr lang="en-US" sz="8000" b="1" baseline="30000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8000" b="1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– 20</a:t>
            </a:r>
            <a:r>
              <a:rPr lang="en-US" sz="8000" b="1" baseline="30000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8000" b="1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2024</a:t>
            </a:r>
          </a:p>
          <a:p>
            <a:pPr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8000" b="1" dirty="0">
              <a:solidFill>
                <a:srgbClr val="4F81B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8000" b="1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Tebuka Toatu</a:t>
            </a:r>
          </a:p>
          <a:p>
            <a:pPr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8000" b="1" dirty="0" err="1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Pphsn</a:t>
            </a:r>
            <a:r>
              <a:rPr lang="en-US" sz="8000" b="1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8000" b="1" dirty="0" err="1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labnet</a:t>
            </a:r>
            <a:r>
              <a:rPr lang="en-US" sz="8000" b="1" dirty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&amp; laboratory surveillance coordinator  </a:t>
            </a:r>
          </a:p>
          <a:p>
            <a:pPr lvl="0" algn="ctr" defTabSz="4572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GB" sz="5500" b="1" cap="none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ctr" defTabSz="4572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GB" sz="5500" b="1" cap="none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ctr" defTabSz="4572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GB" sz="5500" b="1" cap="none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ctr" defTabSz="4572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GB" sz="5500" b="1" cap="none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ctr" defTabSz="4572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z="5500" b="1" cap="none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Laboratory Strengthening  Programme </a:t>
            </a:r>
          </a:p>
          <a:p>
            <a:pPr lvl="0" algn="ctr" defTabSz="4572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z="5500" b="1" cap="none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Public Health Division, SPC</a:t>
            </a:r>
          </a:p>
          <a:p>
            <a:pPr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800" b="1" dirty="0">
              <a:solidFill>
                <a:srgbClr val="4F81B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800" b="1" dirty="0">
              <a:solidFill>
                <a:srgbClr val="4F81B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28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D0D606-D09A-D78C-EC80-BC0F207FE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626892"/>
              </p:ext>
            </p:extLst>
          </p:nvPr>
        </p:nvGraphicFramePr>
        <p:xfrm>
          <a:off x="393700" y="2252133"/>
          <a:ext cx="8356599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1950223944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87750577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4011440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93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Kiribati, Cook Islands, Vanuatu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01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Samoa, Solomon Islands, Nauru, Tuvalu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283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Pohnpei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4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Yap, Palau, RMI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467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393700" y="1049009"/>
            <a:ext cx="662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AMR M&amp;E AND ROLL OUT OF SPC PHD ANTIBIOGRAM DATABASE:</a:t>
            </a:r>
          </a:p>
        </p:txBody>
      </p:sp>
    </p:spTree>
    <p:extLst>
      <p:ext uri="{BB962C8B-B14F-4D97-AF65-F5344CB8AC3E}">
        <p14:creationId xmlns:p14="http://schemas.microsoft.com/office/powerpoint/2010/main" val="107271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4D08C5F-A5B2-E5D3-B5E2-10572F27A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197" y="4518677"/>
            <a:ext cx="2737341" cy="18838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4964FE-7ACD-8B29-6DBE-5574E4344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84" y="364775"/>
            <a:ext cx="2749534" cy="17740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9941A6-FE30-355D-B989-D942F760D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55" y="4467877"/>
            <a:ext cx="2523963" cy="18777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775C24-AAE8-ACB1-3870-8FC9D62E17FA}"/>
              </a:ext>
            </a:extLst>
          </p:cNvPr>
          <p:cNvSpPr txBox="1"/>
          <p:nvPr/>
        </p:nvSpPr>
        <p:spPr>
          <a:xfrm>
            <a:off x="3423700" y="168098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Samoa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041342-0C38-D7CE-7878-5896BB7E0C87}"/>
              </a:ext>
            </a:extLst>
          </p:cNvPr>
          <p:cNvSpPr txBox="1"/>
          <p:nvPr/>
        </p:nvSpPr>
        <p:spPr>
          <a:xfrm>
            <a:off x="6180667" y="6402504"/>
            <a:ext cx="133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Kiribati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092FD9-79AF-411A-E220-B260668587B2}"/>
              </a:ext>
            </a:extLst>
          </p:cNvPr>
          <p:cNvSpPr txBox="1"/>
          <p:nvPr/>
        </p:nvSpPr>
        <p:spPr>
          <a:xfrm>
            <a:off x="1625600" y="6345608"/>
            <a:ext cx="88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Nauru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0C53771-A450-667A-8911-1667ABCDF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267" y="2189665"/>
            <a:ext cx="3774073" cy="2138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FB1FED-D661-907D-01F7-F1CF6E177A42}"/>
              </a:ext>
            </a:extLst>
          </p:cNvPr>
          <p:cNvSpPr txBox="1"/>
          <p:nvPr/>
        </p:nvSpPr>
        <p:spPr>
          <a:xfrm>
            <a:off x="6062134" y="3105834"/>
            <a:ext cx="225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FSM – Pohnpei State Hospital Laboratory</a:t>
            </a:r>
          </a:p>
        </p:txBody>
      </p:sp>
    </p:spTree>
    <p:extLst>
      <p:ext uri="{BB962C8B-B14F-4D97-AF65-F5344CB8AC3E}">
        <p14:creationId xmlns:p14="http://schemas.microsoft.com/office/powerpoint/2010/main" val="2433689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D0D606-D09A-D78C-EC80-BC0F207FE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922406"/>
              </p:ext>
            </p:extLst>
          </p:nvPr>
        </p:nvGraphicFramePr>
        <p:xfrm>
          <a:off x="393700" y="2785533"/>
          <a:ext cx="83565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1950223944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87750577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4011440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93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Fiji, Kiribati, Nauru, Timor Les, Tonga, Vanuatu, PNG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01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283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4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467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334432" y="1123439"/>
            <a:ext cx="7353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COLLABORATION WITH PRIDA &amp; PPTC IN THE ROLL OUT OF A DIPLOMA IN MICROBIOLOGY COURSE:</a:t>
            </a:r>
          </a:p>
        </p:txBody>
      </p:sp>
    </p:spTree>
    <p:extLst>
      <p:ext uri="{BB962C8B-B14F-4D97-AF65-F5344CB8AC3E}">
        <p14:creationId xmlns:p14="http://schemas.microsoft.com/office/powerpoint/2010/main" val="3980673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D0D606-D09A-D78C-EC80-BC0F207FE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611963"/>
              </p:ext>
            </p:extLst>
          </p:nvPr>
        </p:nvGraphicFramePr>
        <p:xfrm>
          <a:off x="334433" y="1752600"/>
          <a:ext cx="83565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1950223944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87750577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4011440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93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Tonga, Kiribati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01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283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4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467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393700" y="1012223"/>
            <a:ext cx="662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CANCER SCREENING – HPV SCREENING</a:t>
            </a:r>
          </a:p>
        </p:txBody>
      </p:sp>
    </p:spTree>
    <p:extLst>
      <p:ext uri="{BB962C8B-B14F-4D97-AF65-F5344CB8AC3E}">
        <p14:creationId xmlns:p14="http://schemas.microsoft.com/office/powerpoint/2010/main" val="359493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457199" y="931333"/>
            <a:ext cx="5909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PCR MENTORSHIP PROGRAM: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69A65F-F356-38F3-F7AA-54701840C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638427"/>
              </p:ext>
            </p:extLst>
          </p:nvPr>
        </p:nvGraphicFramePr>
        <p:xfrm>
          <a:off x="267758" y="1651317"/>
          <a:ext cx="8356599" cy="3394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4276707036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2829116163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161188066"/>
                    </a:ext>
                  </a:extLst>
                </a:gridCol>
              </a:tblGrid>
              <a:tr h="565803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799302"/>
                  </a:ext>
                </a:extLst>
              </a:tr>
              <a:tr h="565803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Cook Island to 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265427"/>
                  </a:ext>
                </a:extLst>
              </a:tr>
              <a:tr h="565803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Tonga to 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261879"/>
                  </a:ext>
                </a:extLst>
              </a:tr>
              <a:tr h="565803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SI &amp; Vanuatu to VIDRL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296589"/>
                  </a:ext>
                </a:extLst>
              </a:tr>
              <a:tr h="565803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VIDRL to Kiribati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May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216875"/>
                  </a:ext>
                </a:extLst>
              </a:tr>
              <a:tr h="565803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779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210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364066" y="713826"/>
            <a:ext cx="589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STRENGTHENING PCR TESTING CAPABILITIES 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F5DA72-8D51-F71C-9442-BFD4ACCC5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083407"/>
              </p:ext>
            </p:extLst>
          </p:nvPr>
        </p:nvGraphicFramePr>
        <p:xfrm>
          <a:off x="276225" y="1790171"/>
          <a:ext cx="8356599" cy="467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3236674650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1765324493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780921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13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Cook Island, Fiji, Kiribati, Tonga, SI, Vanuatu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Provided  </a:t>
                      </a:r>
                      <a:r>
                        <a:rPr lang="en-AU" sz="1800" dirty="0" err="1"/>
                        <a:t>trioplex</a:t>
                      </a:r>
                      <a:r>
                        <a:rPr lang="en-AU" sz="1800" dirty="0"/>
                        <a:t> (DENV, CHKV, ZKV) and Leptospira reagents </a:t>
                      </a:r>
                    </a:p>
                    <a:p>
                      <a:pPr algn="ctr"/>
                      <a:r>
                        <a:rPr lang="en-AU" sz="1800" dirty="0"/>
                        <a:t>Training on testing implementation provided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96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71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157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 Fiji CDC &amp;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err="1"/>
                        <a:t>Trioplex</a:t>
                      </a:r>
                      <a:r>
                        <a:rPr lang="en-AU" sz="1800" dirty="0"/>
                        <a:t> &amp; Leptospira, DENV serotyping reagents –in 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28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Fiji (Labasa Molecular 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err="1"/>
                        <a:t>Trioplex</a:t>
                      </a:r>
                      <a:r>
                        <a:rPr lang="en-AU" sz="1800" dirty="0"/>
                        <a:t> &amp; Leptospira reagents)</a:t>
                      </a:r>
                    </a:p>
                    <a:p>
                      <a:pPr algn="ctr"/>
                      <a:endParaRPr lang="en-AU" sz="1800" dirty="0"/>
                    </a:p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012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71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D0D606-D09A-D78C-EC80-BC0F207FE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34933"/>
              </p:ext>
            </p:extLst>
          </p:nvPr>
        </p:nvGraphicFramePr>
        <p:xfrm>
          <a:off x="457200" y="2607733"/>
          <a:ext cx="8356599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1950223944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87750577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4011440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93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Micronesian Games (RMI)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01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Pacific Games (Solomon Islands)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283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Pacific Festival of Arts (Hawaii)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4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467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457200" y="1077893"/>
            <a:ext cx="589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Lab-based Surveillance support during Mass Gathering Events:</a:t>
            </a:r>
          </a:p>
        </p:txBody>
      </p:sp>
    </p:spTree>
    <p:extLst>
      <p:ext uri="{BB962C8B-B14F-4D97-AF65-F5344CB8AC3E}">
        <p14:creationId xmlns:p14="http://schemas.microsoft.com/office/powerpoint/2010/main" val="3258866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4C0985-76F4-A45D-C387-074FB01147D7}"/>
              </a:ext>
            </a:extLst>
          </p:cNvPr>
          <p:cNvSpPr txBox="1"/>
          <p:nvPr/>
        </p:nvSpPr>
        <p:spPr>
          <a:xfrm>
            <a:off x="169334" y="1075267"/>
            <a:ext cx="88476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accent1"/>
                </a:solidFill>
              </a:rPr>
              <a:t>Other activities: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Updating of </a:t>
            </a:r>
            <a:r>
              <a:rPr lang="en-AU" sz="4000" dirty="0" err="1"/>
              <a:t>LabNet</a:t>
            </a:r>
            <a:r>
              <a:rPr lang="en-AU" sz="4000" dirty="0"/>
              <a:t> Catalogue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Updating of Regional AMR Dashboard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Updating of Regional Lab Workforce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809652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D0CC9-5042-21C5-675C-0CE43CF64994}"/>
              </a:ext>
            </a:extLst>
          </p:cNvPr>
          <p:cNvSpPr txBox="1"/>
          <p:nvPr/>
        </p:nvSpPr>
        <p:spPr>
          <a:xfrm>
            <a:off x="3158066" y="2721114"/>
            <a:ext cx="454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0826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A1C82C-3BC3-2F35-1849-B1A2DCB7F4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1452298" y="1135064"/>
            <a:ext cx="608410" cy="504825"/>
          </a:xfrm>
        </p:spPr>
        <p:txBody>
          <a:bodyPr/>
          <a:lstStyle/>
          <a:p>
            <a:pPr>
              <a:defRPr/>
            </a:pPr>
            <a:fld id="{0631B44D-4F55-4179-8890-82A188177ED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2E691-1BE4-2801-DECC-1BA16A8340AB}"/>
              </a:ext>
            </a:extLst>
          </p:cNvPr>
          <p:cNvSpPr txBox="1"/>
          <p:nvPr/>
        </p:nvSpPr>
        <p:spPr>
          <a:xfrm>
            <a:off x="372533" y="1639889"/>
            <a:ext cx="83989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accent1"/>
                </a:solidFill>
              </a:rPr>
              <a:t>Updates on Lab Initiatives in PICTs </a:t>
            </a:r>
          </a:p>
          <a:p>
            <a:pPr algn="ctr"/>
            <a:endParaRPr lang="en-AU" sz="4000" dirty="0">
              <a:solidFill>
                <a:schemeClr val="accent1"/>
              </a:solidFill>
            </a:endParaRPr>
          </a:p>
          <a:p>
            <a:pPr algn="ctr"/>
            <a:r>
              <a:rPr lang="en-AU" sz="2400" dirty="0">
                <a:solidFill>
                  <a:schemeClr val="accent1"/>
                </a:solidFill>
              </a:rPr>
              <a:t>SPC PHD PROGRAMME</a:t>
            </a:r>
          </a:p>
          <a:p>
            <a:pPr algn="ctr"/>
            <a:r>
              <a:rPr lang="en-AU" sz="2400" dirty="0">
                <a:solidFill>
                  <a:schemeClr val="accent1"/>
                </a:solidFill>
              </a:rPr>
              <a:t>(Laboratory Strengthening Programme)</a:t>
            </a:r>
          </a:p>
          <a:p>
            <a:pPr algn="ctr"/>
            <a:endParaRPr lang="en-AU" sz="2400" dirty="0">
              <a:solidFill>
                <a:schemeClr val="accent1"/>
              </a:solidFill>
            </a:endParaRPr>
          </a:p>
          <a:p>
            <a:pPr algn="ctr"/>
            <a:r>
              <a:rPr lang="en-AU" sz="2400" dirty="0">
                <a:solidFill>
                  <a:schemeClr val="accent1"/>
                </a:solidFill>
              </a:rPr>
              <a:t>April 18</a:t>
            </a:r>
            <a:r>
              <a:rPr lang="en-AU" sz="2400" baseline="30000" dirty="0">
                <a:solidFill>
                  <a:schemeClr val="accent1"/>
                </a:solidFill>
              </a:rPr>
              <a:t>th</a:t>
            </a:r>
            <a:r>
              <a:rPr lang="en-AU" sz="2400" dirty="0">
                <a:solidFill>
                  <a:schemeClr val="accent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149984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Distributions of 22 National laboratories in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76655" y="1981200"/>
            <a:ext cx="3822192" cy="4145280"/>
          </a:xfrm>
        </p:spPr>
        <p:txBody>
          <a:bodyPr>
            <a:normAutofit fontScale="92500" lnSpcReduction="20000"/>
          </a:bodyPr>
          <a:lstStyle/>
          <a:p>
            <a:r>
              <a:rPr lang="en-AU" b="1" dirty="0"/>
              <a:t>USAPI – </a:t>
            </a: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</a:rPr>
              <a:t>Guam, CNMI</a:t>
            </a:r>
            <a:r>
              <a:rPr lang="en-AU" dirty="0"/>
              <a:t>, RMI, FSM, Palau, </a:t>
            </a:r>
            <a:r>
              <a:rPr lang="en-AU" dirty="0">
                <a:solidFill>
                  <a:srgbClr val="FF0000"/>
                </a:solidFill>
              </a:rPr>
              <a:t>American Samoa</a:t>
            </a:r>
          </a:p>
          <a:p>
            <a:r>
              <a:rPr lang="en-AU" b="1" dirty="0"/>
              <a:t>Polynesian Islands – </a:t>
            </a:r>
          </a:p>
          <a:p>
            <a:pPr marL="0" indent="0">
              <a:buNone/>
            </a:pPr>
            <a:r>
              <a:rPr lang="en-AU" dirty="0"/>
              <a:t>Tokelau, Niue, Cook Is, Samoa, Tonga, Pitcairn Is, Tuvalu</a:t>
            </a:r>
          </a:p>
          <a:p>
            <a:r>
              <a:rPr lang="en-AU" b="1" dirty="0"/>
              <a:t>Micronesia &amp; Melanesia -</a:t>
            </a:r>
          </a:p>
          <a:p>
            <a:pPr marL="0" indent="0">
              <a:buNone/>
            </a:pPr>
            <a:r>
              <a:rPr lang="en-AU" dirty="0"/>
              <a:t>Nauru, Kiribati, Solomon Is, Vanuatu, Fiji, PNG </a:t>
            </a:r>
          </a:p>
          <a:p>
            <a:r>
              <a:rPr lang="en-AU" b="1" dirty="0"/>
              <a:t>French Territories - </a:t>
            </a:r>
          </a:p>
          <a:p>
            <a:pPr marL="0" indent="0">
              <a:buNone/>
            </a:pPr>
            <a:r>
              <a:rPr lang="en-AU" dirty="0"/>
              <a:t>Wallis Is, </a:t>
            </a:r>
            <a:r>
              <a:rPr lang="en-AU" dirty="0">
                <a:solidFill>
                  <a:srgbClr val="FF0000"/>
                </a:solidFill>
              </a:rPr>
              <a:t>French Polynesia, New Caledonia</a:t>
            </a:r>
          </a:p>
        </p:txBody>
      </p:sp>
      <p:pic>
        <p:nvPicPr>
          <p:cNvPr id="7" name="Picture 2" descr="C:\Users\salae\AppData\Local\Microsoft\Windows\Temporary Internet Files\Content.Outlook\D3NKISWK\Pacific Map-09 jpg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828800"/>
            <a:ext cx="4114800" cy="3429000"/>
          </a:xfrm>
          <a:prstGeom prst="rect">
            <a:avLst/>
          </a:prstGeom>
          <a:noFill/>
        </p:spPr>
      </p:pic>
      <p:pic>
        <p:nvPicPr>
          <p:cNvPr id="8" name="Picture 2" descr="imag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457" y="4952999"/>
            <a:ext cx="1770743" cy="170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image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971142"/>
            <a:ext cx="2358122" cy="170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953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393700" y="1193799"/>
            <a:ext cx="6544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SHIPPING OF INFECTIOUS SUBSTANCES TRAINING (SIST) IMPLEMENTATION: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E3C272-2EDF-0DEB-45CB-E2199BBC3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357539"/>
              </p:ext>
            </p:extLst>
          </p:nvPr>
        </p:nvGraphicFramePr>
        <p:xfrm>
          <a:off x="393700" y="2526771"/>
          <a:ext cx="8356599" cy="327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1838553424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154255506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845501688"/>
                    </a:ext>
                  </a:extLst>
                </a:gridCol>
              </a:tblGrid>
              <a:tr h="438388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466888"/>
                  </a:ext>
                </a:extLst>
              </a:tr>
              <a:tr h="438388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Solomon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7 certified shippers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154710"/>
                  </a:ext>
                </a:extLst>
              </a:tr>
              <a:tr h="1080956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CI, FJ, KIR, PNG, Nauru, Samoa, Tonga,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11 certified shippers from 10 countries +4 LSP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118153"/>
                  </a:ext>
                </a:extLst>
              </a:tr>
              <a:tr h="438388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624485"/>
                  </a:ext>
                </a:extLst>
              </a:tr>
              <a:tr h="438388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 FP, Niue, Tuvalu, Vanuatu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Pending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223551"/>
                  </a:ext>
                </a:extLst>
              </a:tr>
              <a:tr h="438388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81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19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D0D606-D09A-D78C-EC80-BC0F207FE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965146"/>
              </p:ext>
            </p:extLst>
          </p:nvPr>
        </p:nvGraphicFramePr>
        <p:xfrm>
          <a:off x="393700" y="1835985"/>
          <a:ext cx="8356599" cy="3328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1950223944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87750577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4011440183"/>
                    </a:ext>
                  </a:extLst>
                </a:gridCol>
              </a:tblGrid>
              <a:tr h="494896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93983"/>
                  </a:ext>
                </a:extLst>
              </a:tr>
              <a:tr h="494896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Nauru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014697"/>
                  </a:ext>
                </a:extLst>
              </a:tr>
              <a:tr h="494896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283413"/>
                  </a:ext>
                </a:extLst>
              </a:tr>
              <a:tr h="494896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5804"/>
                  </a:ext>
                </a:extLst>
              </a:tr>
              <a:tr h="854204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Tuvalu , Solomon Islands, RMI - Ebeye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4350"/>
                  </a:ext>
                </a:extLst>
              </a:tr>
              <a:tr h="494896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467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457200" y="1052492"/>
            <a:ext cx="513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LQMS TRAINING:</a:t>
            </a:r>
          </a:p>
        </p:txBody>
      </p:sp>
    </p:spTree>
    <p:extLst>
      <p:ext uri="{BB962C8B-B14F-4D97-AF65-F5344CB8AC3E}">
        <p14:creationId xmlns:p14="http://schemas.microsoft.com/office/powerpoint/2010/main" val="369390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D0D606-D09A-D78C-EC80-BC0F207FE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2099"/>
              </p:ext>
            </p:extLst>
          </p:nvPr>
        </p:nvGraphicFramePr>
        <p:xfrm>
          <a:off x="457200" y="2031999"/>
          <a:ext cx="8356599" cy="3801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1950223944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87750577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4011440183"/>
                    </a:ext>
                  </a:extLst>
                </a:gridCol>
              </a:tblGrid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93983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Nauru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014697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Vanuatu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283413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Fiji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5804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Tuvalu, Nauru, Kiribati,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4350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467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457200" y="1193429"/>
            <a:ext cx="513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SLIPTA AUDIT:</a:t>
            </a:r>
          </a:p>
        </p:txBody>
      </p:sp>
    </p:spTree>
    <p:extLst>
      <p:ext uri="{BB962C8B-B14F-4D97-AF65-F5344CB8AC3E}">
        <p14:creationId xmlns:p14="http://schemas.microsoft.com/office/powerpoint/2010/main" val="2105551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D0D606-D09A-D78C-EC80-BC0F207FE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82487"/>
              </p:ext>
            </p:extLst>
          </p:nvPr>
        </p:nvGraphicFramePr>
        <p:xfrm>
          <a:off x="325967" y="2205187"/>
          <a:ext cx="8356599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3">
                  <a:extLst>
                    <a:ext uri="{9D8B030D-6E8A-4147-A177-3AD203B41FA5}">
                      <a16:colId xmlns:a16="http://schemas.microsoft.com/office/drawing/2014/main" val="1950223944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387750577"/>
                    </a:ext>
                  </a:extLst>
                </a:gridCol>
                <a:gridCol w="2785533">
                  <a:extLst>
                    <a:ext uri="{9D8B030D-6E8A-4147-A177-3AD203B41FA5}">
                      <a16:colId xmlns:a16="http://schemas.microsoft.com/office/drawing/2014/main" val="4011440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93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Kiribati, Samoa, Cook Islands, Fiji (CWMH), Nauru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 (face-to-face)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01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Fiji (Lautoka, Labasa)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 (face-to-face)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283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Tonga, Solomon Islands, Tuvalu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 (theory - virtual)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Tonga, Solomon Islands,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 (face-to-face microbiology practical)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4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Vanuatu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 (face-to-face)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4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Tuvalu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Completed (practical face-to-face)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58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Pohnpei, Yap, RMI, Palau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33632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F4EB5E-B92B-A2E5-09BD-3335551995A7}"/>
              </a:ext>
            </a:extLst>
          </p:cNvPr>
          <p:cNvSpPr txBox="1"/>
          <p:nvPr/>
        </p:nvSpPr>
        <p:spPr>
          <a:xfrm>
            <a:off x="325967" y="705653"/>
            <a:ext cx="81068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MICROBIOLOGY &amp; IPC TRAINING TO STRENGTHEN AMR SURVEILLANCE AND CONTROL:</a:t>
            </a:r>
          </a:p>
        </p:txBody>
      </p:sp>
    </p:spTree>
    <p:extLst>
      <p:ext uri="{BB962C8B-B14F-4D97-AF65-F5344CB8AC3E}">
        <p14:creationId xmlns:p14="http://schemas.microsoft.com/office/powerpoint/2010/main" val="2531570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BAFFCB-95A0-F5ED-4DC0-1C6E0D313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31B44D-4F55-4179-8890-82A188177ED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2A7C1-943E-D5FD-06B0-6218B6AB68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4544" y="1008064"/>
            <a:ext cx="2692082" cy="18808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3C30F7-FB11-F83C-2340-1A9A9FE802AF}"/>
              </a:ext>
            </a:extLst>
          </p:cNvPr>
          <p:cNvGrpSpPr/>
          <p:nvPr/>
        </p:nvGrpSpPr>
        <p:grpSpPr>
          <a:xfrm>
            <a:off x="3220402" y="1038545"/>
            <a:ext cx="5319395" cy="1850390"/>
            <a:chOff x="0" y="0"/>
            <a:chExt cx="5319522" cy="18508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B50262-99F8-89F8-212D-91818471C3E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79548" y="0"/>
              <a:ext cx="2839974" cy="1835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272BEA-C316-CEA6-6057-38D05125212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72"/>
              <a:ext cx="2539746" cy="184632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80D5F-C9C7-3FC2-BB3E-A718DCDE1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01" y="3570313"/>
            <a:ext cx="2225233" cy="28897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F1A61C1-4B98-1069-EECC-3FC577938DF6}"/>
              </a:ext>
            </a:extLst>
          </p:cNvPr>
          <p:cNvSpPr txBox="1"/>
          <p:nvPr/>
        </p:nvSpPr>
        <p:spPr>
          <a:xfrm>
            <a:off x="933317" y="2806593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Kiribati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2FE2D5-F4FD-D81A-0CEC-0B0744DC5314}"/>
              </a:ext>
            </a:extLst>
          </p:cNvPr>
          <p:cNvSpPr txBox="1"/>
          <p:nvPr/>
        </p:nvSpPr>
        <p:spPr>
          <a:xfrm>
            <a:off x="5209753" y="2856490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Vanuatu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0E46CB-C0F8-EF41-C3AD-68B2D27541DC}"/>
              </a:ext>
            </a:extLst>
          </p:cNvPr>
          <p:cNvSpPr txBox="1"/>
          <p:nvPr/>
        </p:nvSpPr>
        <p:spPr>
          <a:xfrm>
            <a:off x="1346200" y="177800"/>
            <a:ext cx="61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Microbiology Strengthening in PICTs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315ECE-2A7B-4F40-C35C-D56E0C6A284F}"/>
              </a:ext>
            </a:extLst>
          </p:cNvPr>
          <p:cNvSpPr txBox="1"/>
          <p:nvPr/>
        </p:nvSpPr>
        <p:spPr>
          <a:xfrm>
            <a:off x="967979" y="6417576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Samoa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66F705-CD58-001F-FF64-1F55EA4FF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963" y="3763951"/>
            <a:ext cx="5169856" cy="21154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B093F42-9153-2325-C7BD-572196BDA604}"/>
              </a:ext>
            </a:extLst>
          </p:cNvPr>
          <p:cNvSpPr txBox="1"/>
          <p:nvPr/>
        </p:nvSpPr>
        <p:spPr>
          <a:xfrm>
            <a:off x="3962083" y="58794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Tuvalu Microbiology Strengthening</a:t>
            </a:r>
          </a:p>
        </p:txBody>
      </p:sp>
    </p:spTree>
    <p:extLst>
      <p:ext uri="{BB962C8B-B14F-4D97-AF65-F5344CB8AC3E}">
        <p14:creationId xmlns:p14="http://schemas.microsoft.com/office/powerpoint/2010/main" val="703688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A0CACB-A7BF-0A0F-DFE9-4D0FC933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03" y="3720206"/>
            <a:ext cx="3568351" cy="3137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E58E27-10BC-5E3A-FEF3-8793A9CDE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66" y="767952"/>
            <a:ext cx="2759637" cy="366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9C50A-4832-30AF-19A8-E8EED402C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904" y="767952"/>
            <a:ext cx="2126429" cy="3018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56413-2770-18DB-CE1D-7C9235445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2252140"/>
            <a:ext cx="2664709" cy="3539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E0F520A3-E075-6153-0771-E5967C1DD026}"/>
              </a:ext>
            </a:extLst>
          </p:cNvPr>
          <p:cNvSpPr/>
          <p:nvPr/>
        </p:nvSpPr>
        <p:spPr>
          <a:xfrm rot="4005423">
            <a:off x="5624709" y="5223610"/>
            <a:ext cx="908714" cy="2147989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D6BC8071-0C53-6522-F424-6D3EC8684348}"/>
              </a:ext>
            </a:extLst>
          </p:cNvPr>
          <p:cNvSpPr/>
          <p:nvPr/>
        </p:nvSpPr>
        <p:spPr>
          <a:xfrm rot="19234279">
            <a:off x="6480521" y="809636"/>
            <a:ext cx="930527" cy="159762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C126DB9-626B-DC51-C7E5-9794BA0185D3}"/>
              </a:ext>
            </a:extLst>
          </p:cNvPr>
          <p:cNvSpPr/>
          <p:nvPr/>
        </p:nvSpPr>
        <p:spPr>
          <a:xfrm>
            <a:off x="3025537" y="1710268"/>
            <a:ext cx="791633" cy="423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4EC30-B850-8960-CC08-AF310180CE88}"/>
              </a:ext>
            </a:extLst>
          </p:cNvPr>
          <p:cNvSpPr txBox="1"/>
          <p:nvPr/>
        </p:nvSpPr>
        <p:spPr>
          <a:xfrm>
            <a:off x="1109133" y="58852"/>
            <a:ext cx="637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Pohnpei State Hospital Pathology Laboratory</a:t>
            </a:r>
          </a:p>
        </p:txBody>
      </p:sp>
    </p:spTree>
    <p:extLst>
      <p:ext uri="{BB962C8B-B14F-4D97-AF65-F5344CB8AC3E}">
        <p14:creationId xmlns:p14="http://schemas.microsoft.com/office/powerpoint/2010/main" val="346412733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PC 2018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cific Community Presentation-2018 [Read-Only] [Compatibility Mode]" id="{3F87714E-DC75-4B26-B515-A8D41FE93E40}" vid="{5FBE5773-6BEB-4AA1-99B2-6B828AC6D7F6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EDC01F2B24754BBFB83003EAA78FD4" ma:contentTypeVersion="1" ma:contentTypeDescription="Create a new document." ma:contentTypeScope="" ma:versionID="e93e7bf8ac6e267eb8b867b511ef84d9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A129F68-F93E-4F89-B08D-CB1E4FA9DC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934BF9-A869-46EE-A4B9-15E6DCA957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0E00B51-AEB2-4530-9016-692732643C01}">
  <ds:schemaRefs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sharepoint/v3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8193</TotalTime>
  <Words>610</Words>
  <Application>Microsoft Office PowerPoint</Application>
  <PresentationFormat>On-screen Show (4:3)</PresentationFormat>
  <Paragraphs>182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Candara</vt:lpstr>
      <vt:lpstr>Gill Sans MT</vt:lpstr>
      <vt:lpstr>Symbol</vt:lpstr>
      <vt:lpstr>SPC 2018</vt:lpstr>
      <vt:lpstr>Waveform</vt:lpstr>
      <vt:lpstr>6th Association of the USAPI Laboratories (AUL) Biennial Meeting</vt:lpstr>
      <vt:lpstr>PowerPoint Presentation</vt:lpstr>
      <vt:lpstr>Distributions of 22 National laboratories in the Pacific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SPC132105</dc:creator>
  <cp:lastModifiedBy>Tebuka Toatu</cp:lastModifiedBy>
  <cp:revision>241</cp:revision>
  <cp:lastPrinted>2023-05-03T04:00:03Z</cp:lastPrinted>
  <dcterms:created xsi:type="dcterms:W3CDTF">2015-09-02T21:58:17Z</dcterms:created>
  <dcterms:modified xsi:type="dcterms:W3CDTF">2024-04-17T18:29:52Z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0x01010052EDC01F2B24754BBFB83003EAA78FD4</vt:lpwstr>
  </property>
</Properties>
</file>