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69" r:id="rId5"/>
    <p:sldId id="259" r:id="rId6"/>
    <p:sldId id="263" r:id="rId7"/>
    <p:sldId id="266" r:id="rId9"/>
    <p:sldId id="261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1348"/>
            <a:ext cx="9144000" cy="23876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Association of the USAPI Laboratories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(AUL) - 7th AUL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278" y="4595495"/>
            <a:ext cx="10949517" cy="1752600"/>
          </a:xfrm>
        </p:spPr>
        <p:txBody>
          <a:bodyPr/>
          <a:lstStyle/>
          <a:p>
            <a:pPr algn="ctr"/>
            <a:r>
              <a:rPr lang="en-US" sz="2000" i="1">
                <a:solidFill>
                  <a:schemeClr val="tx1"/>
                </a:solidFill>
              </a:rPr>
              <a:t>Maria Marfel</a:t>
            </a:r>
            <a:endParaRPr lang="en-US" sz="2000" i="1">
              <a:solidFill>
                <a:schemeClr val="tx1"/>
              </a:solidFill>
            </a:endParaRPr>
          </a:p>
          <a:p>
            <a:pPr algn="ctr"/>
            <a:r>
              <a:rPr lang="en-US" sz="2000" i="1">
                <a:solidFill>
                  <a:schemeClr val="tx1"/>
                </a:solidFill>
              </a:rPr>
              <a:t>AUL President</a:t>
            </a:r>
            <a:endParaRPr lang="en-US" sz="2000" i="1">
              <a:solidFill>
                <a:schemeClr val="tx1"/>
              </a:solidFill>
            </a:endParaRPr>
          </a:p>
          <a:p>
            <a:pPr algn="ctr"/>
            <a:r>
              <a:rPr lang="en-US" sz="2000" i="1">
                <a:solidFill>
                  <a:schemeClr val="tx1"/>
                </a:solidFill>
              </a:rPr>
              <a:t>April 18-20, 2024</a:t>
            </a:r>
            <a:endParaRPr lang="en-US" sz="2000" i="1">
              <a:solidFill>
                <a:schemeClr val="tx1"/>
              </a:solidFill>
            </a:endParaRPr>
          </a:p>
          <a:p>
            <a:pPr algn="ctr"/>
            <a:r>
              <a:rPr lang="en-US" sz="2000" i="1">
                <a:solidFill>
                  <a:schemeClr val="tx1"/>
                </a:solidFill>
              </a:rPr>
              <a:t>Wyndham Garden Hotel</a:t>
            </a:r>
            <a:endParaRPr lang="en-US" sz="2000" i="1">
              <a:solidFill>
                <a:schemeClr val="tx1"/>
              </a:solidFill>
            </a:endParaRPr>
          </a:p>
          <a:p>
            <a:pPr algn="ctr"/>
            <a:r>
              <a:rPr lang="en-US" sz="2000" i="1">
                <a:solidFill>
                  <a:schemeClr val="tx1"/>
                </a:solidFill>
              </a:rPr>
              <a:t>Tamuning, Guam</a:t>
            </a:r>
            <a:endParaRPr lang="en-US" sz="2000" i="1">
              <a:solidFill>
                <a:schemeClr val="tx1"/>
              </a:solidFill>
            </a:endParaRPr>
          </a:p>
          <a:p>
            <a:pPr algn="ctr"/>
            <a:endParaRPr lang="en-US" sz="2000" i="1">
              <a:solidFill>
                <a:schemeClr val="tx1"/>
              </a:solidFill>
            </a:endParaRPr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44430" y="5316855"/>
            <a:ext cx="2147570" cy="15411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Abstract Submission To APHL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Data Collection Template for the AUL Poster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for the 2016 APHL Annual Meeting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Topic: “Improved specimen shipping in the US Affiliated Pacific Islands, 2005-2015 - A Decade of Lessons Learned”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Abstract submission deadline to APHL: 01/22/16</a:t>
            </a:r>
            <a:endParaRPr lang="en-US" sz="28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4th Quarter Conference Meeting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en-US" sz="2800"/>
              <a:t>Lab Attachment: Postponed initiative to 2017. The main objectives of the proposed Attachment is to upgrade Microbiology technical skills and knowledge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Lab CME: To pilot in house CME for each jurisdiction before implementing regional CME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Regional CME: The objective is continuity of lab staff development (techs/phlebos) by obtaining CE credits to update current lab science education and/or refresh courses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PPTC MOU with FNU: Briefly discussed that there is an existing MOU established with PPTC graduates to enter FNU for further Bachelors studies. Liaison with Vasiti and Manasa to better understand processes</a:t>
            </a:r>
            <a:endParaRPr lang="en-US" sz="28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5th PIHOA LabNet and AUL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en-US" sz="2800"/>
              <a:t>PIHOA Laboratory Revolving Fund to support laboratory shipments of infectious specimens for further analysis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PIHOA Shipping Mechanism paved the way for USAPI labs to ship their specimens to reference laboratories for further testing/confirmation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AUL letter of support for PIHOA (to Dr. Edgar Monterroso, Director, Office of Insular Areas, Center for State, Tribal, Local and Territorial Support)</a:t>
            </a:r>
            <a:endParaRPr lang="en-US" sz="28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6th AUL and PIHOA LabNet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pPr marL="0" indent="0" algn="ctr">
              <a:buFont typeface="Wingdings" panose="05000000000000000000" charset="0"/>
              <a:buNone/>
            </a:pPr>
            <a:r>
              <a:rPr lang="en-US" sz="2000">
                <a:solidFill>
                  <a:srgbClr val="00B050"/>
                </a:solidFill>
              </a:rPr>
              <a:t>May 21st-25th, 2019, Pacific Star Resort, Guam, Theme: “In pursuit of excellence in quality USAPI laboratory services”</a:t>
            </a:r>
            <a:endParaRPr lang="en-US" sz="2000">
              <a:solidFill>
                <a:srgbClr val="00B050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sz="2400"/>
              <a:t>Objectives:</a:t>
            </a:r>
            <a:endParaRPr lang="en-US" sz="2400"/>
          </a:p>
          <a:p>
            <a:pPr>
              <a:buFont typeface="Wingdings" panose="05000000000000000000" charset="0"/>
              <a:buChar char="Ø"/>
            </a:pPr>
            <a:r>
              <a:rPr lang="en-US" sz="2400"/>
              <a:t>SLMTA training</a:t>
            </a:r>
            <a:endParaRPr lang="en-US" sz="2400"/>
          </a:p>
          <a:p>
            <a:pPr>
              <a:buFont typeface="Wingdings" panose="05000000000000000000" charset="0"/>
              <a:buChar char="Ø"/>
            </a:pPr>
            <a:r>
              <a:rPr lang="en-US" sz="2400"/>
              <a:t>AUL development of regional tasks to enhance the PIHOA Regional Laboratory Strengthening </a:t>
            </a:r>
            <a:endParaRPr lang="en-US" sz="2400"/>
          </a:p>
          <a:p>
            <a:pPr>
              <a:buFont typeface="Wingdings" panose="05000000000000000000" charset="0"/>
              <a:buChar char="Ø"/>
            </a:pPr>
            <a:r>
              <a:rPr lang="en-US" sz="2400"/>
              <a:t>Initiative Workplan 2019 – 2022.</a:t>
            </a:r>
            <a:endParaRPr lang="en-US" sz="2400"/>
          </a:p>
          <a:p>
            <a:pPr>
              <a:buFont typeface="Wingdings" panose="05000000000000000000" charset="0"/>
              <a:buChar char="Ø"/>
            </a:pPr>
            <a:r>
              <a:rPr lang="en-US" sz="2400"/>
              <a:t>Election of new AUL office bearers 2019 - 2021</a:t>
            </a:r>
            <a:endParaRPr lang="en-US" sz="2400"/>
          </a:p>
          <a:p>
            <a:pPr>
              <a:buFont typeface="Wingdings" panose="05000000000000000000" charset="0"/>
              <a:buChar char="Ø"/>
            </a:pPr>
            <a:r>
              <a:rPr lang="en-US" sz="2400"/>
              <a:t>Review and revise the AUL by-laws and strategic plan.</a:t>
            </a:r>
            <a:endParaRPr lang="en-US" sz="2400"/>
          </a:p>
          <a:p>
            <a:pPr>
              <a:buFont typeface="Wingdings" panose="05000000000000000000" charset="0"/>
              <a:buChar char="Ø"/>
            </a:pPr>
            <a:r>
              <a:rPr lang="en-US" sz="2400"/>
              <a:t>Strengthen the PIHOA laboratory network through collaboration and exchange of information with laboratories in the region and with partner organizations/institutions.</a:t>
            </a:r>
            <a:endParaRPr lang="en-US" sz="24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21670" y="5927725"/>
            <a:ext cx="1296035" cy="9302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6th AUL and PIHOA LabNet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pPr algn="l">
              <a:buFont typeface="Wingdings" panose="05000000000000000000" charset="0"/>
              <a:buChar char="Ø"/>
            </a:pPr>
            <a:r>
              <a:rPr lang="en-US" sz="2400"/>
              <a:t>AUL letter to Board of Directors: </a:t>
            </a:r>
            <a:endParaRPr lang="en-US" sz="2400"/>
          </a:p>
          <a:p>
            <a:pPr lvl="1" algn="l">
              <a:buFont typeface="Wingdings" panose="05000000000000000000" charset="0"/>
              <a:buChar char="Ø"/>
            </a:pPr>
            <a:r>
              <a:rPr lang="en-US" sz="2100"/>
              <a:t>Establish a qualified and competent laboratory workforce through;</a:t>
            </a:r>
            <a:endParaRPr lang="en-US" sz="2100"/>
          </a:p>
          <a:p>
            <a:pPr lvl="1" algn="l">
              <a:buFont typeface="Wingdings" panose="05000000000000000000" charset="0"/>
              <a:buChar char="Ø"/>
            </a:pPr>
            <a:r>
              <a:rPr lang="en-US" sz="2100"/>
              <a:t>Establish and enhancing Tele-pathology services in the region; </a:t>
            </a:r>
            <a:endParaRPr lang="en-US" sz="2100"/>
          </a:p>
          <a:p>
            <a:pPr lvl="1" algn="l">
              <a:buFont typeface="Wingdings" panose="05000000000000000000" charset="0"/>
              <a:buChar char="Ø"/>
            </a:pPr>
            <a:r>
              <a:rPr lang="en-US" sz="2100"/>
              <a:t>Continue to financially support AUL activities as identified in the AUL Strategic Plan</a:t>
            </a:r>
            <a:endParaRPr lang="en-US" sz="2100"/>
          </a:p>
          <a:p>
            <a:pPr lvl="0" algn="just">
              <a:buFont typeface="Wingdings" panose="05000000000000000000" charset="0"/>
              <a:buChar char="Ø"/>
            </a:pPr>
            <a:r>
              <a:rPr lang="en-US" sz="2400"/>
              <a:t>SLMTA Progress in Yap</a:t>
            </a:r>
            <a:endParaRPr lang="en-US" sz="2400"/>
          </a:p>
          <a:p>
            <a:pPr lvl="0" algn="just">
              <a:buFont typeface="Wingdings" panose="05000000000000000000" charset="0"/>
              <a:buChar char="Ø"/>
            </a:pPr>
            <a:r>
              <a:rPr lang="en-US" sz="2400"/>
              <a:t>AUL Strategic Plan finalized, May 24, 2019</a:t>
            </a:r>
            <a:endParaRPr lang="en-US" sz="2400"/>
          </a:p>
          <a:p>
            <a:pPr lvl="0" algn="just">
              <a:buFont typeface="Wingdings" panose="05000000000000000000" charset="0"/>
              <a:buChar char="Ø"/>
            </a:pPr>
            <a:r>
              <a:rPr lang="en-US" sz="2400"/>
              <a:t>AUL Office Bearers</a:t>
            </a:r>
            <a:endParaRPr lang="en-US" sz="2400"/>
          </a:p>
          <a:p>
            <a:pPr lvl="1" algn="just">
              <a:buFont typeface="Wingdings" panose="05000000000000000000" charset="0"/>
              <a:buChar char="Ø"/>
            </a:pPr>
            <a:r>
              <a:rPr lang="en-US" sz="2100"/>
              <a:t>President: Maria Marfel</a:t>
            </a:r>
            <a:endParaRPr lang="en-US" sz="2100"/>
          </a:p>
          <a:p>
            <a:pPr lvl="1" algn="just">
              <a:buFont typeface="Wingdings" panose="05000000000000000000" charset="0"/>
              <a:buChar char="Ø"/>
            </a:pPr>
            <a:r>
              <a:rPr lang="en-US" sz="2100"/>
              <a:t>V. President: Lamanda Ioane</a:t>
            </a:r>
            <a:endParaRPr lang="en-US" sz="2100"/>
          </a:p>
          <a:p>
            <a:pPr lvl="1" algn="just">
              <a:buFont typeface="Wingdings" panose="05000000000000000000" charset="0"/>
              <a:buChar char="Ø"/>
            </a:pPr>
            <a:r>
              <a:rPr lang="en-US" sz="2100"/>
              <a:t>Secretary: Mere Cama</a:t>
            </a:r>
            <a:endParaRPr lang="en-US" sz="2100"/>
          </a:p>
          <a:p>
            <a:pPr lvl="0" algn="just">
              <a:buFont typeface="Wingdings" panose="05000000000000000000" charset="0"/>
              <a:buChar char="Ø"/>
            </a:pPr>
            <a:r>
              <a:rPr lang="en-US" sz="2400"/>
              <a:t>COVID-19 Pandemic</a:t>
            </a:r>
            <a:endParaRPr lang="en-US" sz="2400"/>
          </a:p>
          <a:p>
            <a:pPr marL="0" lvl="0" indent="0" algn="just">
              <a:buFont typeface="Wingdings" panose="05000000000000000000" charset="0"/>
              <a:buNone/>
            </a:pPr>
            <a:endParaRPr lang="en-US" sz="2400"/>
          </a:p>
          <a:p>
            <a:pPr lvl="0" algn="just">
              <a:buFont typeface="Wingdings" panose="05000000000000000000" charset="0"/>
              <a:buChar char="Ø"/>
            </a:pPr>
            <a:endParaRPr lang="en-US" sz="2400"/>
          </a:p>
          <a:p>
            <a:pPr marL="457200" lvl="1" indent="0" algn="l">
              <a:buFont typeface="Wingdings" panose="05000000000000000000" charset="0"/>
              <a:buNone/>
            </a:pPr>
            <a:endParaRPr lang="en-US" sz="21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21670" y="5927725"/>
            <a:ext cx="1296035" cy="930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r>
              <a:rPr lang="en-US"/>
              <a:t>Background and History of the PIHOA Laboratory Initiative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charset="0"/>
              <a:buChar char="Ø"/>
            </a:pPr>
            <a:r>
              <a:rPr lang="en-US" sz="2800" dirty="0" smtClean="0">
                <a:sym typeface="+mn-ea"/>
              </a:rPr>
              <a:t>USAPI Labs met for the first time in Guam, February 2005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 dirty="0" smtClean="0">
                <a:sym typeface="+mn-ea"/>
              </a:rPr>
              <a:t>The Association of the USAPI Laboratories was created at the 2</a:t>
            </a:r>
            <a:r>
              <a:rPr lang="en-US" sz="2800" baseline="30000" dirty="0" smtClean="0">
                <a:sym typeface="+mn-ea"/>
              </a:rPr>
              <a:t>nd</a:t>
            </a:r>
            <a:r>
              <a:rPr lang="en-US" sz="2800" dirty="0" smtClean="0">
                <a:sym typeface="+mn-ea"/>
              </a:rPr>
              <a:t> PIHOA/</a:t>
            </a:r>
            <a:r>
              <a:rPr lang="en-US" sz="2800" dirty="0" err="1" smtClean="0">
                <a:sym typeface="+mn-ea"/>
              </a:rPr>
              <a:t>LabNet</a:t>
            </a:r>
            <a:r>
              <a:rPr lang="en-US" sz="2800" dirty="0" smtClean="0">
                <a:sym typeface="+mn-ea"/>
              </a:rPr>
              <a:t> meeting, also in Guam in 2009</a:t>
            </a:r>
            <a:endParaRPr lang="en-US" sz="2800" dirty="0" smtClean="0">
              <a:sym typeface="+mn-ea"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800" dirty="0" smtClean="0">
                <a:sym typeface="+mn-ea"/>
              </a:rPr>
              <a:t>AUL Office Bearers were appointed during the 2nd conference call in Sept. 2010 for the next term </a:t>
            </a:r>
            <a:r>
              <a:rPr lang="en-US" sz="2800"/>
              <a:t>2011- 2013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      President - Maria Marfel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      V. President - Lea Nisay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      Secretary - Lisa Barrow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      Assistant Secretary - Albert Gurusamy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3rd PIHOA LabNet &amp; AUL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2725"/>
            <a:ext cx="10972800" cy="4525963"/>
          </a:xfrm>
        </p:spPr>
        <p:txBody>
          <a:bodyPr/>
          <a:p>
            <a:pPr marL="0" indent="0" algn="ctr">
              <a:buNone/>
            </a:pPr>
            <a:r>
              <a:rPr lang="en-US" sz="2800">
                <a:highlight>
                  <a:srgbClr val="00FF00"/>
                </a:highlight>
                <a:sym typeface="+mn-ea"/>
              </a:rPr>
              <a:t>Theme: “Laboratory Managers - Creating Solutions to Today’s Problems”, Guam Marriott Hotel, May 30th - June 2nd, 2011</a:t>
            </a:r>
            <a:endParaRPr lang="en-US" sz="280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Outcome of 3</a:t>
            </a:r>
            <a:r>
              <a:rPr lang="en-US" sz="2800" baseline="30000" dirty="0" smtClean="0">
                <a:sym typeface="+mn-ea"/>
              </a:rPr>
              <a:t>rd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LabNet</a:t>
            </a:r>
            <a:r>
              <a:rPr lang="en-US" sz="2800" dirty="0" smtClean="0">
                <a:sym typeface="+mn-ea"/>
              </a:rPr>
              <a:t> Meeting:</a:t>
            </a:r>
            <a:endParaRPr lang="en-US" sz="2400" dirty="0" smtClean="0">
              <a:solidFill>
                <a:srgbClr val="0000CC"/>
              </a:solidFill>
              <a:sym typeface="+mn-ea"/>
            </a:endParaRPr>
          </a:p>
          <a:p>
            <a:r>
              <a:rPr lang="en-US" sz="2400" dirty="0" smtClean="0">
                <a:sym typeface="+mn-ea"/>
              </a:rPr>
              <a:t>AUL adopted the WHO regional lab standards (in draft)</a:t>
            </a:r>
            <a:endParaRPr lang="en-US" sz="2400" dirty="0" smtClean="0">
              <a:sym typeface="+mn-ea"/>
            </a:endParaRPr>
          </a:p>
          <a:p>
            <a:r>
              <a:rPr lang="en-US" sz="2400" dirty="0" smtClean="0">
                <a:sym typeface="+mn-ea"/>
              </a:rPr>
              <a:t>AUL to focus on LQMS to strengthen compliance to the standards with special attention to three most problematic components of LQMS (Purchasing &amp; Inventory, Document and Records, and Equipment) for a start,</a:t>
            </a:r>
            <a:endParaRPr lang="en-US" sz="2400" dirty="0" smtClean="0">
              <a:sym typeface="+mn-ea"/>
            </a:endParaRPr>
          </a:p>
          <a:p>
            <a:r>
              <a:rPr lang="en-US" sz="2400" dirty="0" smtClean="0">
                <a:sym typeface="+mn-ea"/>
              </a:rPr>
              <a:t>Consensus that the minimum qualifications for the Non-Regulated USAPI Labs will be the Diploma in Medical Lab Science program by the Pacific Paramedical Training Centre) PPTC, NZ.</a:t>
            </a:r>
            <a:endParaRPr lang="en-US" sz="2400" dirty="0" smtClean="0"/>
          </a:p>
          <a:p>
            <a:r>
              <a:rPr lang="en-US" sz="2400" dirty="0" smtClean="0">
                <a:sym typeface="+mn-ea"/>
              </a:rPr>
              <a:t> AUL to seek technical assistance in establishing a NCD Lab-based Surveillance System for the USAPI</a:t>
            </a:r>
            <a:endParaRPr lang="en-US" sz="2400" dirty="0" smtClean="0"/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Initiatives in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2725"/>
            <a:ext cx="10972800" cy="4525963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en-US" dirty="0" smtClean="0">
                <a:sym typeface="+mn-ea"/>
              </a:rPr>
              <a:t>November 2011: Developed minimum required NCD lab tests list to ensure their availability at all times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Urinalysis, 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Lipid profile, 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Elctrolytes, 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BUN &amp; creatinine, 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Glucose, 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CBC, 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Pre-transfusion testing</a:t>
            </a:r>
            <a:endParaRPr lang="en-US" sz="2400"/>
          </a:p>
          <a:p>
            <a:pPr lvl="1">
              <a:buFont typeface="Wingdings" panose="05000000000000000000" charset="0"/>
              <a:buChar char="Ø"/>
            </a:pPr>
            <a:r>
              <a:rPr lang="en-US" sz="2400"/>
              <a:t>Culture and AST</a:t>
            </a: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Other Activities in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October 2011 - AUL officially selected designed logo for the Association</a:t>
            </a:r>
            <a:endParaRPr lang="en-US"/>
          </a:p>
          <a:p>
            <a:pPr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December 2011 - Letterhead created and adopted, by-laws drafted and signed on August 31st, 2013</a:t>
            </a:r>
            <a:endParaRPr lang="en-US">
              <a:sym typeface="+mn-ea"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August 31st, 2013 - AUL Strategic Plan was drafted (see handout)</a:t>
            </a:r>
            <a:endParaRPr lang="en-US"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0990"/>
            <a:ext cx="10972800" cy="5825490"/>
          </a:xfrm>
        </p:spPr>
        <p:txBody>
          <a:bodyPr/>
          <a:p>
            <a:pPr marL="0" indent="0">
              <a:buFont typeface="Wingdings" panose="05000000000000000000" charset="0"/>
              <a:buNone/>
            </a:pPr>
            <a:r>
              <a:rPr lang="en-US"/>
              <a:t>The AUL was organized for support and cooperative purposes by its members. These purposes are: </a:t>
            </a:r>
            <a:endParaRPr lang="en-US"/>
          </a:p>
          <a:p>
            <a:pPr marL="0" indent="0">
              <a:buFont typeface="Wingdings" panose="05000000000000000000" charset="0"/>
              <a:buNone/>
            </a:pPr>
            <a:endParaRPr lang="en-US"/>
          </a:p>
          <a:p>
            <a:pPr/>
            <a:r>
              <a:rPr lang="en-US" sz="2800"/>
              <a:t>To strengthen lab network in the USAPI countries through information sharing and open communication,</a:t>
            </a:r>
            <a:endParaRPr lang="en-US" sz="2800"/>
          </a:p>
          <a:p>
            <a:pPr/>
            <a:r>
              <a:rPr lang="en-US" sz="2800"/>
              <a:t>To promote excellence in laboratory services through collaboration and implementation of lab quality management system criteria,</a:t>
            </a:r>
            <a:endParaRPr lang="en-US" sz="2800"/>
          </a:p>
          <a:p>
            <a:pPr/>
            <a:r>
              <a:rPr lang="en-US" sz="2800"/>
              <a:t>To serve as a resource and a focal group for the USAPI laboratories, and </a:t>
            </a:r>
            <a:endParaRPr lang="en-US" sz="2800"/>
          </a:p>
          <a:p>
            <a:pPr/>
            <a:r>
              <a:rPr lang="en-US" sz="2800"/>
              <a:t>To impact future health planning and orga</a:t>
            </a:r>
            <a:r>
              <a:rPr lang="en-US" sz="2800"/>
              <a:t>nization in the region through lab_x0002_based surveillance and activities.</a:t>
            </a:r>
            <a:endParaRPr lang="en-US" sz="2800"/>
          </a:p>
          <a:p>
            <a:pPr marL="0" indent="0">
              <a:buNone/>
            </a:pPr>
            <a:endParaRPr lang="en-US" sz="28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2012 - USAPI-wide Lab Open Day Oratory Contest and Poster Presentation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charset="0"/>
              <a:buChar char="Ø"/>
            </a:pPr>
            <a:r>
              <a:rPr lang="en-US"/>
              <a:t>Promote Medical Laboratory Science Profession</a:t>
            </a:r>
            <a:endParaRPr lang="en-US"/>
          </a:p>
          <a:p>
            <a:pPr>
              <a:buFont typeface="Wingdings" panose="05000000000000000000" charset="0"/>
              <a:buChar char="Ø"/>
            </a:pPr>
            <a:r>
              <a:rPr lang="en-US"/>
              <a:t>    Lab Open Day contest took place at all levels: State,       	National and Regional</a:t>
            </a:r>
            <a:endParaRPr lang="en-US"/>
          </a:p>
          <a:p>
            <a:pPr>
              <a:buFont typeface="Wingdings" panose="05000000000000000000" charset="0"/>
              <a:buChar char="Ø"/>
            </a:pPr>
            <a:r>
              <a:rPr lang="en-US"/>
              <a:t>   1st 	Present at the PIHOA 53rd meeting in Nov. 2012 </a:t>
            </a:r>
            <a:endParaRPr lang="en-US"/>
          </a:p>
          <a:p>
            <a:pPr>
              <a:buFont typeface="Wingdings" panose="05000000000000000000" charset="0"/>
              <a:buChar char="Ø"/>
            </a:pPr>
            <a:r>
              <a:rPr lang="en-US"/>
              <a:t>2nd	$200 cash prize</a:t>
            </a:r>
            <a:endParaRPr lang="en-US"/>
          </a:p>
          <a:p>
            <a:pPr>
              <a:buFont typeface="Wingdings" panose="05000000000000000000" charset="0"/>
              <a:buChar char="Ø"/>
            </a:pPr>
            <a:r>
              <a:rPr lang="en-US"/>
              <a:t>3rd	$100 cash prize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First AUL Conference Call on February 20, 2014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charset="0"/>
              <a:buChar char="Ø"/>
            </a:pPr>
            <a:r>
              <a:rPr lang="en-US" sz="2800"/>
              <a:t>AUL Office Bearers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President: Kasian Otoko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V. President: Ulu D</a:t>
            </a:r>
            <a:endParaRPr lang="en-US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Ms. Vasiti U. and Ms. Lisa B. to be AUL advisors for AUL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President Kasian to present to the PIHOA Board members on highlights and progress of AUL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PIHOA Website - creat profile for each USAPI lab under AUL link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r>
              <a:rPr lang="en-US" sz="2800"/>
              <a:t>LabNet meeting in 2015 was dependent on availability of funding</a:t>
            </a:r>
            <a:endParaRPr lang="en-US" sz="2800"/>
          </a:p>
          <a:p>
            <a:pPr lvl="0">
              <a:buFont typeface="Wingdings" panose="05000000000000000000" charset="0"/>
              <a:buChar char="Ø"/>
            </a:pPr>
            <a:endParaRPr lang="en-US" sz="28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4th LabNet/AUL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en-US" sz="2800"/>
              <a:t>January 31, 2015, Sheraton Hotel, Guam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Ebola virus disease for Lab - presented by Dr. Mark Durand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Enhance Syndromic Surveillance, standerdize test kits for influenza and dengue testing (NS1/IgM/IgG Combo test kit)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GPHL was provided test kits for measles &amp; rubella testing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Consideration of establishing Laboratory Revolving Fund for shipping purposes</a:t>
            </a:r>
            <a:endParaRPr lang="en-US" sz="2800"/>
          </a:p>
          <a:p>
            <a:pPr>
              <a:buFont typeface="Wingdings" panose="05000000000000000000" charset="0"/>
              <a:buChar char="Ø"/>
            </a:pPr>
            <a:r>
              <a:rPr lang="en-US" sz="2800"/>
              <a:t>Election of AUL Office Bearers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 sz="2450"/>
              <a:t>President: Manasa Mainagelelevu </a:t>
            </a:r>
            <a:endParaRPr lang="en-US" sz="2450"/>
          </a:p>
          <a:p>
            <a:pPr lvl="1">
              <a:buFont typeface="Wingdings" panose="05000000000000000000" charset="0"/>
              <a:buChar char="Ø"/>
            </a:pPr>
            <a:r>
              <a:rPr lang="en-US" sz="2450"/>
              <a:t>V. President: Francis Termeteet </a:t>
            </a:r>
            <a:endParaRPr lang="en-US" sz="2450"/>
          </a:p>
          <a:p>
            <a:pPr lvl="1">
              <a:buFont typeface="Wingdings" panose="05000000000000000000" charset="0"/>
              <a:buChar char="Ø"/>
            </a:pPr>
            <a:r>
              <a:rPr lang="en-US" sz="2450"/>
              <a:t>Secretary: Mary Mataia </a:t>
            </a:r>
            <a:endParaRPr lang="en-US" sz="2450"/>
          </a:p>
          <a:p>
            <a:pPr>
              <a:buFont typeface="Wingdings" panose="05000000000000000000" charset="0"/>
              <a:buChar char="Ø"/>
            </a:pPr>
            <a:endParaRPr lang="en-US" sz="2800"/>
          </a:p>
          <a:p>
            <a:pPr lvl="0">
              <a:buFont typeface="Wingdings" panose="05000000000000000000" charset="0"/>
              <a:buChar char="Ø"/>
            </a:pPr>
            <a:endParaRPr lang="en-US" sz="2800"/>
          </a:p>
        </p:txBody>
      </p:sp>
      <p:pic>
        <p:nvPicPr>
          <p:cNvPr id="4" name="Picture 3" descr="Screenshot 2024-04-17 190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0" y="5194935"/>
            <a:ext cx="2317750" cy="1663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5792</Words>
  <Application>WPS Presentation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Wingdings</vt:lpstr>
      <vt:lpstr>Microsoft YaHei</vt:lpstr>
      <vt:lpstr>Arial Unicode MS</vt:lpstr>
      <vt:lpstr>Calibri</vt:lpstr>
      <vt:lpstr>Default Design</vt:lpstr>
      <vt:lpstr>Association of the USAPI Laboratories  (AUL) - 7th AUL Meeting </vt:lpstr>
      <vt:lpstr>AUL Background </vt:lpstr>
      <vt:lpstr>Initiatives in 2011</vt:lpstr>
      <vt:lpstr>Background contd.</vt:lpstr>
      <vt:lpstr>PowerPoint 演示文稿</vt:lpstr>
      <vt:lpstr>Other Activities in 2011</vt:lpstr>
      <vt:lpstr>PowerPoint 演示文稿</vt:lpstr>
      <vt:lpstr>2012 - USAPI-wide Lab Open Day Oratory Contest and Poster Presentation </vt:lpstr>
      <vt:lpstr>First AUL Conference Call on February 20, 2014</vt:lpstr>
      <vt:lpstr>4th LabNet/AUL Meeting</vt:lpstr>
      <vt:lpstr>4th LabNet/AUL Meeting</vt:lpstr>
      <vt:lpstr>Abstract Submission To APHL</vt:lpstr>
      <vt:lpstr>5th PIHOA LabNet and AUL Meeting</vt:lpstr>
      <vt:lpstr>6th AUL and PIHOA LabNet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the USAPI Laboratories  (AUL) - 7th AUL Meeting </dc:title>
  <dc:creator>admin</dc:creator>
  <cp:lastModifiedBy>admin</cp:lastModifiedBy>
  <cp:revision>2</cp:revision>
  <dcterms:created xsi:type="dcterms:W3CDTF">2024-04-17T12:32:00Z</dcterms:created>
  <dcterms:modified xsi:type="dcterms:W3CDTF">2024-04-17T17:36:39Z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F6052217A56348DD9E0420C734B44C08_12</vt:lpwstr>
  </property>
  <property fmtid="{D5CDD505-2E9C-101B-9397-08002B2CF9AE}" pid="3" name="KSOProductBuildVer">
    <vt:lpwstr>1033-12.2.0.16731</vt:lpwstr>
  </property>
</Properties>
</file>