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8"/>
  </p:notesMasterIdLst>
  <p:sldIdLst>
    <p:sldId id="256" r:id="rId2"/>
    <p:sldId id="257" r:id="rId3"/>
    <p:sldId id="258" r:id="rId4"/>
    <p:sldId id="259" r:id="rId5"/>
    <p:sldId id="260" r:id="rId6"/>
    <p:sldId id="261" r:id="rId7"/>
    <p:sldId id="262" r:id="rId8"/>
    <p:sldId id="263" r:id="rId9"/>
    <p:sldId id="281" r:id="rId10"/>
    <p:sldId id="264" r:id="rId11"/>
    <p:sldId id="265" r:id="rId12"/>
    <p:sldId id="266" r:id="rId13"/>
    <p:sldId id="279" r:id="rId14"/>
    <p:sldId id="283" r:id="rId15"/>
    <p:sldId id="282" r:id="rId16"/>
    <p:sldId id="269" r:id="rId17"/>
    <p:sldId id="270" r:id="rId18"/>
    <p:sldId id="284" r:id="rId19"/>
    <p:sldId id="271" r:id="rId20"/>
    <p:sldId id="272" r:id="rId21"/>
    <p:sldId id="273" r:id="rId22"/>
    <p:sldId id="274" r:id="rId23"/>
    <p:sldId id="276" r:id="rId24"/>
    <p:sldId id="285" r:id="rId25"/>
    <p:sldId id="286" r:id="rId26"/>
    <p:sldId id="278" r:id="rId27"/>
  </p:sldIdLst>
  <p:sldSz cx="9144000" cy="5143500" type="screen16x9"/>
  <p:notesSz cx="6858000" cy="9144000"/>
  <p:embeddedFontLst>
    <p:embeddedFont>
      <p:font typeface="AkayaTelivigala" pitchFamily="2" charset="77"/>
      <p:regular r:id="rId29"/>
    </p:embeddedFont>
    <p:embeddedFont>
      <p:font typeface="Baloo Bhaijaan" panose="03080902040302020200" pitchFamily="66" charset="-78"/>
      <p:regular r:id="rId30"/>
    </p:embeddedFont>
    <p:embeddedFont>
      <p:font typeface="Comic Sans MS" panose="030F0902030302020204" pitchFamily="66" charset="0"/>
      <p:regular r:id="rId31"/>
      <p:bold r:id="rId32"/>
    </p:embeddedFont>
    <p:embeddedFont>
      <p:font typeface="Oswald" pitchFamily="2" charset="77"/>
      <p:regular r:id="rId33"/>
      <p:bold r:id="rId34"/>
    </p:embeddedFont>
    <p:embeddedFont>
      <p:font typeface="Verdana" panose="020B060403050404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74"/>
  </p:normalViewPr>
  <p:slideViewPr>
    <p:cSldViewPr snapToGrid="0">
      <p:cViewPr varScale="1">
        <p:scale>
          <a:sx n="139" d="100"/>
          <a:sy n="139" d="100"/>
        </p:scale>
        <p:origin x="176" y="59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0b102a965a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ja" sz="2000" b="1">
                <a:solidFill>
                  <a:schemeClr val="dk1"/>
                </a:solidFill>
              </a:rPr>
              <a:t>Objective of this slide: </a:t>
            </a:r>
            <a:endParaRPr sz="2000" b="1">
              <a:solidFill>
                <a:schemeClr val="dk1"/>
              </a:solidFill>
            </a:endParaRPr>
          </a:p>
          <a:p>
            <a:pPr marL="0" lvl="0" indent="0" algn="l" rtl="0">
              <a:spcBef>
                <a:spcPts val="0"/>
              </a:spcBef>
              <a:spcAft>
                <a:spcPts val="0"/>
              </a:spcAft>
              <a:buNone/>
            </a:pPr>
            <a:r>
              <a:rPr lang="ja" sz="2000"/>
              <a:t>Tell people what we are going to talk about.</a:t>
            </a:r>
            <a:endParaRPr sz="2000"/>
          </a:p>
          <a:p>
            <a:pPr marL="0" lvl="0" indent="0" algn="l" rtl="0">
              <a:spcBef>
                <a:spcPts val="0"/>
              </a:spcBef>
              <a:spcAft>
                <a:spcPts val="0"/>
              </a:spcAft>
              <a:buNone/>
            </a:pPr>
            <a:endParaRPr sz="2000"/>
          </a:p>
          <a:p>
            <a:pPr marL="0" lvl="0" indent="0" algn="l" rtl="0">
              <a:spcBef>
                <a:spcPts val="0"/>
              </a:spcBef>
              <a:spcAft>
                <a:spcPts val="0"/>
              </a:spcAft>
              <a:buClr>
                <a:schemeClr val="dk1"/>
              </a:buClr>
              <a:buSzPts val="1100"/>
              <a:buFont typeface="Arial"/>
              <a:buNone/>
            </a:pPr>
            <a:r>
              <a:rPr lang="ja" sz="2000" u="sng">
                <a:solidFill>
                  <a:schemeClr val="dk1"/>
                </a:solidFill>
              </a:rPr>
              <a:t>Example script:</a:t>
            </a:r>
            <a:endParaRPr sz="2000"/>
          </a:p>
          <a:p>
            <a:pPr marL="0" lvl="0" indent="0" algn="l" rtl="0">
              <a:spcBef>
                <a:spcPts val="0"/>
              </a:spcBef>
              <a:spcAft>
                <a:spcPts val="0"/>
              </a:spcAft>
              <a:buNone/>
            </a:pPr>
            <a:r>
              <a:rPr lang="ja" sz="2000"/>
              <a:t>LEAP is a unique cloud-based e-QMS software program that guides your laboratory through the entire QMS process. </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ja" sz="2000"/>
              <a:t>LEAP assures that all lab staff are appropriately, consistently and inclusively involved. </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ja" sz="2000"/>
              <a:t>LEAP sets up and manages your lab’s adherence to the standards.</a:t>
            </a:r>
            <a:endParaRPr sz="2000"/>
          </a:p>
          <a:p>
            <a:pPr marL="0" lvl="0" indent="0" algn="l" rtl="0">
              <a:spcBef>
                <a:spcPts val="0"/>
              </a:spcBef>
              <a:spcAft>
                <a:spcPts val="0"/>
              </a:spcAft>
              <a:buNone/>
            </a:pPr>
            <a:endParaRPr sz="2000"/>
          </a:p>
          <a:p>
            <a:pPr marL="0" lvl="0" indent="0" algn="l" rtl="0">
              <a:spcBef>
                <a:spcPts val="0"/>
              </a:spcBef>
              <a:spcAft>
                <a:spcPts val="0"/>
              </a:spcAft>
              <a:buClr>
                <a:schemeClr val="dk1"/>
              </a:buClr>
              <a:buSzPts val="1100"/>
              <a:buFont typeface="Arial"/>
              <a:buNone/>
            </a:pPr>
            <a:r>
              <a:rPr lang="ja" sz="2000">
                <a:solidFill>
                  <a:schemeClr val="dk1"/>
                </a:solidFill>
              </a:rPr>
              <a:t>LEAP supports your lab’s ever-evolving quality journey.  </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ja" sz="2000"/>
              <a:t>With LEAP, your facility remains in compliance 24/7/365. </a:t>
            </a:r>
            <a:endParaRPr sz="2000"/>
          </a:p>
        </p:txBody>
      </p:sp>
      <p:sp>
        <p:nvSpPr>
          <p:cNvPr id="58" name="Google Shape;58;g10b102a965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0b102a965a_1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0b102a965a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ja" sz="2000" u="sng">
                <a:solidFill>
                  <a:schemeClr val="dk1"/>
                </a:solidFill>
              </a:rPr>
              <a:t>Example script: </a:t>
            </a:r>
            <a:endParaRPr sz="2000"/>
          </a:p>
          <a:p>
            <a:pPr marL="0" lvl="0" indent="0" algn="l" rtl="0">
              <a:spcBef>
                <a:spcPts val="0"/>
              </a:spcBef>
              <a:spcAft>
                <a:spcPts val="0"/>
              </a:spcAft>
              <a:buNone/>
            </a:pPr>
            <a:r>
              <a:rPr lang="ja" sz="2000"/>
              <a:t>To provide a base for this discussion let’s take a look at a short 3 minute video describing how LEAP works.</a:t>
            </a:r>
            <a:endParaRPr sz="2000"/>
          </a:p>
          <a:p>
            <a:pPr marL="0" lvl="0" indent="0" algn="l" rtl="0">
              <a:spcBef>
                <a:spcPts val="0"/>
              </a:spcBef>
              <a:spcAft>
                <a:spcPts val="0"/>
              </a:spcAft>
              <a:buNone/>
            </a:pPr>
            <a:endParaRPr sz="18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12b4f5fab9_0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12b4f5fab9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ja" sz="2000" b="1">
                <a:solidFill>
                  <a:schemeClr val="dk1"/>
                </a:solidFill>
              </a:rPr>
              <a:t>Objective of the slide:  </a:t>
            </a:r>
            <a:endParaRPr sz="2000" b="1">
              <a:solidFill>
                <a:schemeClr val="dk1"/>
              </a:solidFill>
            </a:endParaRPr>
          </a:p>
          <a:p>
            <a:pPr marL="0" lvl="0" indent="0" algn="l" rtl="0">
              <a:lnSpc>
                <a:spcPct val="90000"/>
              </a:lnSpc>
              <a:spcBef>
                <a:spcPts val="0"/>
              </a:spcBef>
              <a:spcAft>
                <a:spcPts val="0"/>
              </a:spcAft>
              <a:buClr>
                <a:schemeClr val="dk1"/>
              </a:buClr>
              <a:buSzPts val="1100"/>
              <a:buFont typeface="Arial"/>
              <a:buNone/>
            </a:pPr>
            <a:r>
              <a:rPr lang="ja" sz="2000">
                <a:solidFill>
                  <a:schemeClr val="dk1"/>
                </a:solidFill>
              </a:rPr>
              <a:t>Introduce LEAP as the solution to the problems that clinical laboratories encounter when tackling QMS.</a:t>
            </a:r>
            <a:endParaRPr sz="2000">
              <a:solidFill>
                <a:schemeClr val="dk1"/>
              </a:solidFill>
            </a:endParaRPr>
          </a:p>
          <a:p>
            <a:pPr marL="0" lvl="0" indent="0" algn="l" rtl="0">
              <a:spcBef>
                <a:spcPts val="0"/>
              </a:spcBef>
              <a:spcAft>
                <a:spcPts val="0"/>
              </a:spcAft>
              <a:buNone/>
            </a:pPr>
            <a:r>
              <a:rPr lang="ja" sz="2000"/>
              <a:t>Remind listeners that LEAP is approved and audited by CAP</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ja" sz="2000" u="sng">
                <a:solidFill>
                  <a:schemeClr val="dk1"/>
                </a:solidFill>
              </a:rPr>
              <a:t>Example script: </a:t>
            </a:r>
            <a:endParaRPr sz="2000" i="1"/>
          </a:p>
          <a:p>
            <a:pPr marL="0" lvl="0" indent="0" algn="l" rtl="0">
              <a:spcBef>
                <a:spcPts val="0"/>
              </a:spcBef>
              <a:spcAft>
                <a:spcPts val="0"/>
              </a:spcAft>
              <a:buNone/>
            </a:pPr>
            <a:r>
              <a:rPr lang="ja" sz="2000" i="1"/>
              <a:t>Building QMS requires successfully completing many projects. This can be accomplished by LEAP’s project management system,’</a:t>
            </a:r>
            <a:endParaRPr sz="2000" i="1"/>
          </a:p>
          <a:p>
            <a:pPr marL="0" lvl="0" indent="0" algn="l" rtl="0">
              <a:spcBef>
                <a:spcPts val="0"/>
              </a:spcBef>
              <a:spcAft>
                <a:spcPts val="0"/>
              </a:spcAft>
              <a:buNone/>
            </a:pPr>
            <a:endParaRPr sz="2000" i="1"/>
          </a:p>
          <a:p>
            <a:pPr marL="0" lvl="0" indent="0" algn="l" rtl="0">
              <a:spcBef>
                <a:spcPts val="0"/>
              </a:spcBef>
              <a:spcAft>
                <a:spcPts val="0"/>
              </a:spcAft>
              <a:buNone/>
            </a:pPr>
            <a:r>
              <a:rPr lang="ja" sz="2000" i="1"/>
              <a:t>Of course, these processes can only become functional if everyone is educated on how these systems work and what their role is.</a:t>
            </a:r>
            <a:endParaRPr sz="2000" i="1"/>
          </a:p>
          <a:p>
            <a:pPr marL="0" lvl="0" indent="0" algn="l" rtl="0">
              <a:spcBef>
                <a:spcPts val="0"/>
              </a:spcBef>
              <a:spcAft>
                <a:spcPts val="0"/>
              </a:spcAft>
              <a:buNone/>
            </a:pPr>
            <a:endParaRPr sz="2000" i="1"/>
          </a:p>
          <a:p>
            <a:pPr marL="0" lvl="0" indent="0" algn="l" rtl="0">
              <a:spcBef>
                <a:spcPts val="0"/>
              </a:spcBef>
              <a:spcAft>
                <a:spcPts val="0"/>
              </a:spcAft>
              <a:buNone/>
            </a:pPr>
            <a:r>
              <a:rPr lang="ja" sz="2000" i="1"/>
              <a:t>Ultimately, success is had by providing system transparency and individual and organizational accountability. LEAP supports this through a cascade of intuitive dashboards clearly flowing from your overall QMS status of your entire laboratory, from there to each department and finally to each individual.</a:t>
            </a:r>
            <a:endParaRPr sz="2000" i="1"/>
          </a:p>
          <a:p>
            <a:pPr marL="0" lvl="0" indent="0" algn="l" rtl="0">
              <a:spcBef>
                <a:spcPts val="0"/>
              </a:spcBef>
              <a:spcAft>
                <a:spcPts val="0"/>
              </a:spcAft>
              <a:buNone/>
            </a:pPr>
            <a:endParaRPr sz="2000" i="1"/>
          </a:p>
          <a:p>
            <a:pPr marL="0" lvl="0" indent="0" algn="l" rtl="0">
              <a:spcBef>
                <a:spcPts val="0"/>
              </a:spcBef>
              <a:spcAft>
                <a:spcPts val="0"/>
              </a:spcAft>
              <a:buNone/>
            </a:pPr>
            <a:r>
              <a:rPr lang="ja" sz="2000" i="1"/>
              <a:t>LEAP will help your laboratory achieve all of this by making QMS become a shared habit.</a:t>
            </a:r>
            <a:endParaRPr sz="2000" i="1"/>
          </a:p>
          <a:p>
            <a:pPr marL="0" lvl="0" indent="0" algn="l" rtl="0">
              <a:spcBef>
                <a:spcPts val="0"/>
              </a:spcBef>
              <a:spcAft>
                <a:spcPts val="0"/>
              </a:spcAft>
              <a:buNone/>
            </a:pPr>
            <a:endParaRPr sz="2000" i="1"/>
          </a:p>
          <a:p>
            <a:pPr marL="0" lvl="0" indent="0" algn="l" rtl="0">
              <a:spcBef>
                <a:spcPts val="0"/>
              </a:spcBef>
              <a:spcAft>
                <a:spcPts val="0"/>
              </a:spcAft>
              <a:buNone/>
            </a:pPr>
            <a:r>
              <a:rPr lang="ja" sz="2000" i="1"/>
              <a:t>Effective utilization of LEAP will not only assure you meet your QMS objectives, it will also make your lab Inspection ready 24/7.</a:t>
            </a:r>
            <a:endParaRPr sz="2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20449f19ef_0_13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20449f19ef_0_1331:notes"/>
          <p:cNvSpPr txBox="1">
            <a:spLocks noGrp="1"/>
          </p:cNvSpPr>
          <p:nvPr>
            <p:ph type="body" idx="1"/>
          </p:nvPr>
        </p:nvSpPr>
        <p:spPr>
          <a:xfrm>
            <a:off x="685800" y="4400556"/>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dk1"/>
                </a:solidFill>
              </a:rPr>
              <a:t>Objective of the slide:  </a:t>
            </a:r>
            <a:endParaRPr sz="18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Explain the underlying logic of LEAP flow.</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100"/>
              <a:buFont typeface="Arial"/>
              <a:buNone/>
            </a:pPr>
            <a:r>
              <a:rPr lang="en" sz="2000" u="sng">
                <a:solidFill>
                  <a:schemeClr val="dk1"/>
                </a:solidFill>
              </a:rPr>
              <a:t>Example script: </a:t>
            </a:r>
            <a:endParaRPr sz="18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LEAP’s underlying logic is based on simple principles.</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None/>
            </a:pPr>
            <a:r>
              <a:rPr lang="en" sz="1800">
                <a:solidFill>
                  <a:schemeClr val="dk1"/>
                </a:solidFill>
              </a:rPr>
              <a:t>Firstly, understand the rule which is set by the Accreditation Body.</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None/>
            </a:pPr>
            <a:r>
              <a:rPr lang="en" sz="1800">
                <a:solidFill>
                  <a:schemeClr val="dk1"/>
                </a:solidFill>
              </a:rPr>
              <a:t>Secondly, create a policy that states that your lab will comply with that specific standard. </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None/>
            </a:pPr>
            <a:r>
              <a:rPr lang="en" sz="1800">
                <a:solidFill>
                  <a:schemeClr val="dk1"/>
                </a:solidFill>
              </a:rPr>
              <a:t>Thirdly, create and implement a system based on your policy to ensure the lab continuously stay in compliant to standards. </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Lastly, review and document all evidence.</a:t>
            </a:r>
            <a:endParaRPr>
              <a:solidFill>
                <a:srgbClr val="3F3F3F"/>
              </a:solidFill>
            </a:endParaRPr>
          </a:p>
        </p:txBody>
      </p:sp>
      <p:sp>
        <p:nvSpPr>
          <p:cNvPr id="204" name="Google Shape;204;g120449f19ef_0_1331:notes"/>
          <p:cNvSpPr txBox="1">
            <a:spLocks noGrp="1"/>
          </p:cNvSpPr>
          <p:nvPr>
            <p:ph type="sldNum" idx="12"/>
          </p:nvPr>
        </p:nvSpPr>
        <p:spPr>
          <a:xfrm>
            <a:off x="3884613" y="8685225"/>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15</a:t>
            </a:fld>
            <a:endParaRPr/>
          </a:p>
        </p:txBody>
      </p:sp>
    </p:spTree>
    <p:extLst>
      <p:ext uri="{BB962C8B-B14F-4D97-AF65-F5344CB8AC3E}">
        <p14:creationId xmlns:p14="http://schemas.microsoft.com/office/powerpoint/2010/main" val="2510113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157e9a944e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157e9a944e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ja" sz="2000" b="1">
                <a:solidFill>
                  <a:schemeClr val="dk1"/>
                </a:solidFill>
              </a:rPr>
              <a:t>Objective of the slide:  </a:t>
            </a:r>
            <a:endParaRPr sz="2000" b="1">
              <a:solidFill>
                <a:schemeClr val="dk1"/>
              </a:solidFill>
            </a:endParaRPr>
          </a:p>
          <a:p>
            <a:pPr marL="0" lvl="0" indent="0" algn="l" rtl="0">
              <a:spcBef>
                <a:spcPts val="0"/>
              </a:spcBef>
              <a:spcAft>
                <a:spcPts val="0"/>
              </a:spcAft>
              <a:buClr>
                <a:schemeClr val="dk1"/>
              </a:buClr>
              <a:buSzPts val="1100"/>
              <a:buFont typeface="Arial"/>
              <a:buNone/>
            </a:pPr>
            <a:r>
              <a:rPr lang="ja" sz="2000">
                <a:solidFill>
                  <a:schemeClr val="dk1"/>
                </a:solidFill>
              </a:rPr>
              <a:t>LEAP helps streamline QMS building and maintaining by making the projects bite-sized, manageable and effective.</a:t>
            </a:r>
            <a:endParaRPr sz="2000">
              <a:solidFill>
                <a:schemeClr val="dk1"/>
              </a:solidFill>
            </a:endParaRPr>
          </a:p>
          <a:p>
            <a:pPr marL="0" lvl="0" indent="0" algn="l" rtl="0">
              <a:spcBef>
                <a:spcPts val="0"/>
              </a:spcBef>
              <a:spcAft>
                <a:spcPts val="0"/>
              </a:spcAft>
              <a:buClr>
                <a:schemeClr val="dk1"/>
              </a:buClr>
              <a:buSzPts val="1100"/>
              <a:buFont typeface="Arial"/>
              <a:buNone/>
            </a:pPr>
            <a:endParaRPr sz="2000"/>
          </a:p>
          <a:p>
            <a:pPr marL="0" lvl="0" indent="0" algn="l" rtl="0">
              <a:spcBef>
                <a:spcPts val="0"/>
              </a:spcBef>
              <a:spcAft>
                <a:spcPts val="0"/>
              </a:spcAft>
              <a:buClr>
                <a:schemeClr val="dk1"/>
              </a:buClr>
              <a:buSzPts val="1100"/>
              <a:buFont typeface="Arial"/>
              <a:buNone/>
            </a:pPr>
            <a:r>
              <a:rPr lang="ja" sz="2000" u="sng"/>
              <a:t>Sample Script:</a:t>
            </a:r>
            <a:endParaRPr sz="2000" u="sng"/>
          </a:p>
          <a:p>
            <a:pPr marL="0" lvl="0" indent="0" algn="l" rtl="0">
              <a:spcBef>
                <a:spcPts val="0"/>
              </a:spcBef>
              <a:spcAft>
                <a:spcPts val="0"/>
              </a:spcAft>
              <a:buClr>
                <a:schemeClr val="dk1"/>
              </a:buClr>
              <a:buSzPts val="1100"/>
              <a:buFont typeface="Arial"/>
              <a:buNone/>
            </a:pPr>
            <a:r>
              <a:rPr lang="ja" sz="2000" i="1"/>
              <a:t>Managing a single standard like managing temperature is, to be sure easy and is common sense. The risk of not maintaining temperature is obvious as are the benefits of doing it properly. I would argue that all published standards are common sense when looking at risks and benefits. I would also say that creating a policy and procedure is equally simple. </a:t>
            </a:r>
            <a:endParaRPr sz="2000" i="1"/>
          </a:p>
          <a:p>
            <a:pPr marL="0" lvl="0" indent="0" algn="l" rtl="0">
              <a:spcBef>
                <a:spcPts val="0"/>
              </a:spcBef>
              <a:spcAft>
                <a:spcPts val="0"/>
              </a:spcAft>
              <a:buClr>
                <a:schemeClr val="dk1"/>
              </a:buClr>
              <a:buSzPts val="1100"/>
              <a:buFont typeface="Arial"/>
              <a:buNone/>
            </a:pPr>
            <a:endParaRPr sz="2000" i="1"/>
          </a:p>
          <a:p>
            <a:pPr marL="0" lvl="0" indent="0" algn="l" rtl="0">
              <a:spcBef>
                <a:spcPts val="0"/>
              </a:spcBef>
              <a:spcAft>
                <a:spcPts val="0"/>
              </a:spcAft>
              <a:buClr>
                <a:schemeClr val="dk1"/>
              </a:buClr>
              <a:buSzPts val="1100"/>
              <a:buFont typeface="Arial"/>
              <a:buNone/>
            </a:pPr>
            <a:r>
              <a:rPr lang="ja" sz="2000" i="1"/>
              <a:t>The challenge comes from two fronts. First is the fact that there are so many standards and the second is the interlinking nature of these standards. </a:t>
            </a:r>
            <a:endParaRPr sz="2000" i="1"/>
          </a:p>
          <a:p>
            <a:pPr marL="0" lvl="0" indent="0" algn="l" rtl="0">
              <a:spcBef>
                <a:spcPts val="0"/>
              </a:spcBef>
              <a:spcAft>
                <a:spcPts val="0"/>
              </a:spcAft>
              <a:buClr>
                <a:schemeClr val="dk1"/>
              </a:buClr>
              <a:buSzPts val="1100"/>
              <a:buFont typeface="Arial"/>
              <a:buNone/>
            </a:pPr>
            <a:endParaRPr sz="2000" i="1"/>
          </a:p>
          <a:p>
            <a:pPr marL="0" lvl="0" indent="0" algn="l" rtl="0">
              <a:spcBef>
                <a:spcPts val="0"/>
              </a:spcBef>
              <a:spcAft>
                <a:spcPts val="0"/>
              </a:spcAft>
              <a:buClr>
                <a:schemeClr val="dk1"/>
              </a:buClr>
              <a:buSzPts val="1100"/>
              <a:buFont typeface="Arial"/>
              <a:buNone/>
            </a:pPr>
            <a:r>
              <a:rPr lang="ja" sz="2000" i="1"/>
              <a:t>This is where modern computing comes into play. In fact, LEAP manages most of the organizational stuff for you leaving you and your staff to focus on thinking, learning and effectively implementing.</a:t>
            </a:r>
            <a:endParaRPr sz="2000" i="1"/>
          </a:p>
          <a:p>
            <a:pPr marL="0" lvl="0" indent="0" algn="l" rtl="0">
              <a:spcBef>
                <a:spcPts val="0"/>
              </a:spcBef>
              <a:spcAft>
                <a:spcPts val="0"/>
              </a:spcAft>
              <a:buClr>
                <a:schemeClr val="dk1"/>
              </a:buClr>
              <a:buSzPts val="1100"/>
              <a:buFont typeface="Arial"/>
              <a:buNone/>
            </a:pPr>
            <a:endParaRPr sz="2000" i="1"/>
          </a:p>
          <a:p>
            <a:pPr marL="0" lvl="0" indent="0" algn="l" rtl="0">
              <a:spcBef>
                <a:spcPts val="0"/>
              </a:spcBef>
              <a:spcAft>
                <a:spcPts val="0"/>
              </a:spcAft>
              <a:buClr>
                <a:schemeClr val="dk1"/>
              </a:buClr>
              <a:buSzPts val="1100"/>
              <a:buFont typeface="Arial"/>
              <a:buNone/>
            </a:pPr>
            <a:r>
              <a:rPr lang="ja" sz="2000" i="1"/>
              <a:t>To further help you, LEAP incorporates unique concepts developed through decades of trial and error by QMS consultants and software designers.</a:t>
            </a:r>
            <a:endParaRPr sz="2000" i="1"/>
          </a:p>
          <a:p>
            <a:pPr marL="0" lvl="0" indent="0" algn="l" rtl="0">
              <a:spcBef>
                <a:spcPts val="0"/>
              </a:spcBef>
              <a:spcAft>
                <a:spcPts val="0"/>
              </a:spcAft>
              <a:buClr>
                <a:schemeClr val="dk1"/>
              </a:buClr>
              <a:buSzPts val="1100"/>
              <a:buFont typeface="Arial"/>
              <a:buNone/>
            </a:pPr>
            <a:endParaRPr sz="2000" i="1"/>
          </a:p>
          <a:p>
            <a:pPr marL="0" lvl="0" indent="0" algn="l" rtl="0">
              <a:spcBef>
                <a:spcPts val="0"/>
              </a:spcBef>
              <a:spcAft>
                <a:spcPts val="0"/>
              </a:spcAft>
              <a:buClr>
                <a:schemeClr val="dk1"/>
              </a:buClr>
              <a:buSzPts val="1100"/>
              <a:buFont typeface="Arial"/>
              <a:buNone/>
            </a:pPr>
            <a:r>
              <a:rPr lang="ja" sz="2000" i="1"/>
              <a:t>One example is the concept of Family of Standards (FOS), whereby ISO or CAP standards are grouped in bite-sized, manageable pieces.</a:t>
            </a:r>
            <a:endParaRPr sz="2000" i="1"/>
          </a:p>
          <a:p>
            <a:pPr marL="0" lvl="0" indent="0" algn="l" rtl="0">
              <a:spcBef>
                <a:spcPts val="0"/>
              </a:spcBef>
              <a:spcAft>
                <a:spcPts val="0"/>
              </a:spcAft>
              <a:buClr>
                <a:schemeClr val="dk1"/>
              </a:buClr>
              <a:buSzPts val="1100"/>
              <a:buFont typeface="Arial"/>
              <a:buNone/>
            </a:pPr>
            <a:endParaRPr sz="2000" i="1"/>
          </a:p>
          <a:p>
            <a:pPr marL="0" lvl="0" indent="0" algn="l" rtl="0">
              <a:spcBef>
                <a:spcPts val="0"/>
              </a:spcBef>
              <a:spcAft>
                <a:spcPts val="0"/>
              </a:spcAft>
              <a:buClr>
                <a:schemeClr val="dk1"/>
              </a:buClr>
              <a:buSzPts val="1100"/>
              <a:buFont typeface="Arial"/>
              <a:buNone/>
            </a:pPr>
            <a:r>
              <a:rPr lang="ja" sz="2000" i="1"/>
              <a:t>Each FOS becomes a project supported by all the tools you will need for the creation and maintenance of effective QMS processes.</a:t>
            </a:r>
            <a:endParaRPr sz="2000" i="1"/>
          </a:p>
          <a:p>
            <a:pPr marL="0" lvl="0" indent="0" algn="l" rtl="0">
              <a:spcBef>
                <a:spcPts val="0"/>
              </a:spcBef>
              <a:spcAft>
                <a:spcPts val="0"/>
              </a:spcAft>
              <a:buClr>
                <a:schemeClr val="dk1"/>
              </a:buClr>
              <a:buSzPts val="1100"/>
              <a:buFont typeface="Arial"/>
              <a:buNone/>
            </a:pPr>
            <a:endParaRPr sz="2000" i="1"/>
          </a:p>
          <a:p>
            <a:pPr marL="0" lvl="0" indent="0" algn="l" rtl="0">
              <a:spcBef>
                <a:spcPts val="0"/>
              </a:spcBef>
              <a:spcAft>
                <a:spcPts val="0"/>
              </a:spcAft>
              <a:buClr>
                <a:schemeClr val="dk1"/>
              </a:buClr>
              <a:buSzPts val="1100"/>
              <a:buFont typeface="Arial"/>
              <a:buNone/>
            </a:pPr>
            <a:r>
              <a:rPr lang="ja" sz="2000" i="1"/>
              <a:t>All documentation is automatically categorized and filed for easy management and retrieval.</a:t>
            </a:r>
            <a:endParaRPr sz="2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157e9a944e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157e9a944e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0000"/>
              </a:lnSpc>
              <a:spcBef>
                <a:spcPts val="900"/>
              </a:spcBef>
              <a:spcAft>
                <a:spcPts val="0"/>
              </a:spcAft>
              <a:buClr>
                <a:schemeClr val="dk1"/>
              </a:buClr>
              <a:buSzPts val="1100"/>
              <a:buFont typeface="Arial"/>
              <a:buNone/>
            </a:pPr>
            <a:r>
              <a:rPr lang="ja" sz="1600" b="1">
                <a:solidFill>
                  <a:schemeClr val="dk1"/>
                </a:solidFill>
              </a:rPr>
              <a:t>[MAC: I really don’t like the graphics on this slide. We can do better.]</a:t>
            </a:r>
            <a:endParaRPr sz="1600" b="1">
              <a:solidFill>
                <a:schemeClr val="dk1"/>
              </a:solidFill>
            </a:endParaRPr>
          </a:p>
          <a:p>
            <a:pPr marL="0" lvl="0" indent="0" algn="l" rtl="0">
              <a:lnSpc>
                <a:spcPct val="110000"/>
              </a:lnSpc>
              <a:spcBef>
                <a:spcPts val="900"/>
              </a:spcBef>
              <a:spcAft>
                <a:spcPts val="0"/>
              </a:spcAft>
              <a:buClr>
                <a:schemeClr val="dk1"/>
              </a:buClr>
              <a:buSzPts val="1100"/>
              <a:buFont typeface="Arial"/>
              <a:buNone/>
            </a:pPr>
            <a:endParaRPr sz="1600" b="1">
              <a:solidFill>
                <a:schemeClr val="dk1"/>
              </a:solidFill>
            </a:endParaRPr>
          </a:p>
          <a:p>
            <a:pPr marL="0" lvl="0" indent="0" algn="l" rtl="0">
              <a:lnSpc>
                <a:spcPct val="110000"/>
              </a:lnSpc>
              <a:spcBef>
                <a:spcPts val="900"/>
              </a:spcBef>
              <a:spcAft>
                <a:spcPts val="0"/>
              </a:spcAft>
              <a:buClr>
                <a:schemeClr val="dk1"/>
              </a:buClr>
              <a:buSzPts val="1100"/>
              <a:buFont typeface="Arial"/>
              <a:buNone/>
            </a:pPr>
            <a:r>
              <a:rPr lang="ja" sz="1600" b="1">
                <a:solidFill>
                  <a:schemeClr val="dk1"/>
                </a:solidFill>
              </a:rPr>
              <a:t>Objective of the slide:  </a:t>
            </a:r>
            <a:endParaRPr sz="1600" b="1">
              <a:solidFill>
                <a:schemeClr val="dk1"/>
              </a:solidFill>
            </a:endParaRPr>
          </a:p>
          <a:p>
            <a:pPr marL="0" lvl="0" indent="0" algn="l" rtl="0">
              <a:lnSpc>
                <a:spcPct val="110000"/>
              </a:lnSpc>
              <a:spcBef>
                <a:spcPts val="900"/>
              </a:spcBef>
              <a:spcAft>
                <a:spcPts val="0"/>
              </a:spcAft>
              <a:buClr>
                <a:schemeClr val="dk1"/>
              </a:buClr>
              <a:buSzPts val="1100"/>
              <a:buFont typeface="Arial"/>
              <a:buNone/>
            </a:pPr>
            <a:r>
              <a:rPr lang="ja" sz="1600">
                <a:solidFill>
                  <a:srgbClr val="595959"/>
                </a:solidFill>
              </a:rPr>
              <a:t>Demonstrate another example of LEAP’s unique design is the 5-tasks process, which drives effective implementation for each standard.</a:t>
            </a:r>
            <a:endParaRPr sz="1600">
              <a:solidFill>
                <a:srgbClr val="595959"/>
              </a:solidFill>
            </a:endParaRPr>
          </a:p>
          <a:p>
            <a:pPr marL="0" lvl="0" indent="0" algn="l" rtl="0">
              <a:lnSpc>
                <a:spcPct val="110000"/>
              </a:lnSpc>
              <a:spcBef>
                <a:spcPts val="900"/>
              </a:spcBef>
              <a:spcAft>
                <a:spcPts val="0"/>
              </a:spcAft>
              <a:buClr>
                <a:schemeClr val="dk1"/>
              </a:buClr>
              <a:buSzPts val="1100"/>
              <a:buFont typeface="Arial"/>
              <a:buNone/>
            </a:pPr>
            <a:r>
              <a:rPr lang="ja" sz="1600" u="sng">
                <a:solidFill>
                  <a:srgbClr val="595959"/>
                </a:solidFill>
              </a:rPr>
              <a:t>Sample script:</a:t>
            </a:r>
            <a:endParaRPr sz="1600" u="sng">
              <a:solidFill>
                <a:srgbClr val="595959"/>
              </a:solidFill>
            </a:endParaRPr>
          </a:p>
          <a:p>
            <a:pPr marL="0" lvl="0" indent="0" algn="l" rtl="0">
              <a:lnSpc>
                <a:spcPct val="110000"/>
              </a:lnSpc>
              <a:spcBef>
                <a:spcPts val="900"/>
              </a:spcBef>
              <a:spcAft>
                <a:spcPts val="0"/>
              </a:spcAft>
              <a:buClr>
                <a:schemeClr val="dk1"/>
              </a:buClr>
              <a:buSzPts val="1100"/>
              <a:buFont typeface="Arial"/>
              <a:buNone/>
            </a:pPr>
            <a:r>
              <a:rPr lang="ja" sz="1600" i="1">
                <a:solidFill>
                  <a:srgbClr val="595959"/>
                </a:solidFill>
              </a:rPr>
              <a:t>Another part of LEAP’s ‘secret sauce’ is its standardised task-based approach for each project.  Each group of standards, or FOS follows this 5-task process:</a:t>
            </a:r>
            <a:endParaRPr sz="1600" i="1">
              <a:solidFill>
                <a:srgbClr val="595959"/>
              </a:solidFill>
            </a:endParaRPr>
          </a:p>
          <a:p>
            <a:pPr marL="0" lvl="0" indent="0" algn="l" rtl="0">
              <a:lnSpc>
                <a:spcPct val="110000"/>
              </a:lnSpc>
              <a:spcBef>
                <a:spcPts val="900"/>
              </a:spcBef>
              <a:spcAft>
                <a:spcPts val="0"/>
              </a:spcAft>
              <a:buClr>
                <a:schemeClr val="dk1"/>
              </a:buClr>
              <a:buSzPts val="1100"/>
              <a:buFont typeface="Arial"/>
              <a:buNone/>
            </a:pPr>
            <a:r>
              <a:rPr lang="ja" sz="1600" i="1">
                <a:solidFill>
                  <a:srgbClr val="595959"/>
                </a:solidFill>
              </a:rPr>
              <a:t>Task 1) Create and Approve Materials and customise processes to your laboratory</a:t>
            </a:r>
            <a:endParaRPr sz="1600" i="1">
              <a:solidFill>
                <a:srgbClr val="595959"/>
              </a:solidFill>
            </a:endParaRPr>
          </a:p>
          <a:p>
            <a:pPr marL="0" lvl="0" indent="0" algn="l" rtl="0">
              <a:lnSpc>
                <a:spcPct val="110000"/>
              </a:lnSpc>
              <a:spcBef>
                <a:spcPts val="900"/>
              </a:spcBef>
              <a:spcAft>
                <a:spcPts val="0"/>
              </a:spcAft>
              <a:buClr>
                <a:schemeClr val="dk1"/>
              </a:buClr>
              <a:buSzPts val="1100"/>
              <a:buFont typeface="Arial"/>
              <a:buNone/>
            </a:pPr>
            <a:r>
              <a:rPr lang="ja" sz="1600" i="1">
                <a:solidFill>
                  <a:srgbClr val="595959"/>
                </a:solidFill>
              </a:rPr>
              <a:t>Task 2) Assign and review materials by all stakeholders</a:t>
            </a:r>
            <a:endParaRPr sz="1600" i="1">
              <a:solidFill>
                <a:srgbClr val="595959"/>
              </a:solidFill>
            </a:endParaRPr>
          </a:p>
          <a:p>
            <a:pPr marL="0" lvl="0" indent="0" algn="l" rtl="0">
              <a:lnSpc>
                <a:spcPct val="110000"/>
              </a:lnSpc>
              <a:spcBef>
                <a:spcPts val="900"/>
              </a:spcBef>
              <a:spcAft>
                <a:spcPts val="0"/>
              </a:spcAft>
              <a:buClr>
                <a:schemeClr val="dk1"/>
              </a:buClr>
              <a:buSzPts val="1100"/>
              <a:buFont typeface="Arial"/>
              <a:buNone/>
            </a:pPr>
            <a:r>
              <a:rPr lang="ja" sz="1600" i="1">
                <a:solidFill>
                  <a:srgbClr val="595959"/>
                </a:solidFill>
              </a:rPr>
              <a:t>Task 3) Create and review budget requirements </a:t>
            </a:r>
            <a:endParaRPr sz="1600" i="1">
              <a:solidFill>
                <a:srgbClr val="595959"/>
              </a:solidFill>
            </a:endParaRPr>
          </a:p>
          <a:p>
            <a:pPr marL="0" lvl="0" indent="0" algn="l" rtl="0">
              <a:lnSpc>
                <a:spcPct val="110000"/>
              </a:lnSpc>
              <a:spcBef>
                <a:spcPts val="900"/>
              </a:spcBef>
              <a:spcAft>
                <a:spcPts val="0"/>
              </a:spcAft>
              <a:buClr>
                <a:schemeClr val="dk1"/>
              </a:buClr>
              <a:buSzPts val="1100"/>
              <a:buFont typeface="Arial"/>
              <a:buNone/>
            </a:pPr>
            <a:r>
              <a:rPr lang="ja" sz="1600" i="1">
                <a:solidFill>
                  <a:srgbClr val="595959"/>
                </a:solidFill>
              </a:rPr>
              <a:t>Task 4) Create maintenance teams and intervals</a:t>
            </a:r>
            <a:endParaRPr sz="1600" i="1">
              <a:solidFill>
                <a:srgbClr val="595959"/>
              </a:solidFill>
            </a:endParaRPr>
          </a:p>
          <a:p>
            <a:pPr marL="0" lvl="0" indent="0" algn="l" rtl="0">
              <a:lnSpc>
                <a:spcPct val="110000"/>
              </a:lnSpc>
              <a:spcBef>
                <a:spcPts val="900"/>
              </a:spcBef>
              <a:spcAft>
                <a:spcPts val="0"/>
              </a:spcAft>
              <a:buClr>
                <a:schemeClr val="dk1"/>
              </a:buClr>
              <a:buSzPts val="1100"/>
              <a:buFont typeface="Arial"/>
              <a:buNone/>
            </a:pPr>
            <a:r>
              <a:rPr lang="ja" sz="1600" i="1">
                <a:solidFill>
                  <a:srgbClr val="595959"/>
                </a:solidFill>
              </a:rPr>
              <a:t>Task 5) Consolidate Inspection-Ready Master Evidence Folder (MEF)</a:t>
            </a:r>
            <a:endParaRPr sz="1600" i="1">
              <a:solidFill>
                <a:srgbClr val="595959"/>
              </a:solidFill>
            </a:endParaRPr>
          </a:p>
          <a:p>
            <a:pPr marL="0" lvl="0" indent="0" algn="l" rtl="0">
              <a:spcBef>
                <a:spcPts val="200"/>
              </a:spcBef>
              <a:spcAft>
                <a:spcPts val="0"/>
              </a:spcAft>
              <a:buClr>
                <a:schemeClr val="dk1"/>
              </a:buClr>
              <a:buSzPts val="1100"/>
              <a:buFont typeface="Arial"/>
              <a:buNone/>
            </a:pPr>
            <a:endParaRPr sz="1600" i="1">
              <a:solidFill>
                <a:srgbClr val="595959"/>
              </a:solidFill>
            </a:endParaRPr>
          </a:p>
          <a:p>
            <a:pPr marL="0" lvl="0" indent="0" algn="l" rtl="0">
              <a:spcBef>
                <a:spcPts val="0"/>
              </a:spcBef>
              <a:spcAft>
                <a:spcPts val="0"/>
              </a:spcAft>
              <a:buClr>
                <a:schemeClr val="dk1"/>
              </a:buClr>
              <a:buSzPts val="1100"/>
              <a:buFont typeface="Arial"/>
              <a:buNone/>
            </a:pPr>
            <a:r>
              <a:rPr lang="ja" sz="1600" i="1">
                <a:solidFill>
                  <a:srgbClr val="595959"/>
                </a:solidFill>
              </a:rPr>
              <a:t>Going through this 5-task process insures your QMS is built to meet your specific needs, allows all stakeholders to understand the objectives of each standard and their role in making it work. This process also ensures resources are considered for effective implementation and long-term maintenance. </a:t>
            </a:r>
            <a:endParaRPr sz="1600" i="1">
              <a:solidFill>
                <a:srgbClr val="595959"/>
              </a:solidFill>
            </a:endParaRPr>
          </a:p>
          <a:p>
            <a:pPr marL="0" lvl="0" indent="0" algn="l" rtl="0">
              <a:spcBef>
                <a:spcPts val="0"/>
              </a:spcBef>
              <a:spcAft>
                <a:spcPts val="0"/>
              </a:spcAft>
              <a:buClr>
                <a:schemeClr val="dk1"/>
              </a:buClr>
              <a:buSzPts val="1100"/>
              <a:buFont typeface="Arial"/>
              <a:buNone/>
            </a:pPr>
            <a:endParaRPr sz="1600" i="1">
              <a:solidFill>
                <a:srgbClr val="595959"/>
              </a:solidFill>
            </a:endParaRPr>
          </a:p>
          <a:p>
            <a:pPr marL="0" lvl="0" indent="0" algn="l" rtl="0">
              <a:spcBef>
                <a:spcPts val="0"/>
              </a:spcBef>
              <a:spcAft>
                <a:spcPts val="0"/>
              </a:spcAft>
              <a:buClr>
                <a:schemeClr val="dk1"/>
              </a:buClr>
              <a:buSzPts val="1100"/>
              <a:buFont typeface="Arial"/>
              <a:buNone/>
            </a:pPr>
            <a:r>
              <a:rPr lang="ja" sz="1600" i="1">
                <a:solidFill>
                  <a:srgbClr val="595959"/>
                </a:solidFill>
              </a:rPr>
              <a:t>Most of all, the LEAP 5-tasks process helps assure that knowledge is shared and churned both within individual stakeholder’ minds and among all participants within the organization.</a:t>
            </a:r>
            <a:endParaRPr sz="1600" i="1">
              <a:solidFill>
                <a:srgbClr val="595959"/>
              </a:solidFill>
            </a:endParaRPr>
          </a:p>
          <a:p>
            <a:pPr marL="0" lvl="0" indent="0" algn="l" rtl="0">
              <a:spcBef>
                <a:spcPts val="0"/>
              </a:spcBef>
              <a:spcAft>
                <a:spcPts val="0"/>
              </a:spcAft>
              <a:buNone/>
            </a:pPr>
            <a:endParaRPr sz="16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14763b4fc8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14763b4fc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0000"/>
              </a:lnSpc>
              <a:spcBef>
                <a:spcPts val="900"/>
              </a:spcBef>
              <a:spcAft>
                <a:spcPts val="0"/>
              </a:spcAft>
              <a:buClr>
                <a:schemeClr val="dk1"/>
              </a:buClr>
              <a:buSzPts val="1100"/>
              <a:buFont typeface="Arial"/>
              <a:buNone/>
            </a:pPr>
            <a:r>
              <a:rPr lang="ja" sz="1600" b="1">
                <a:solidFill>
                  <a:schemeClr val="dk1"/>
                </a:solidFill>
              </a:rPr>
              <a:t>Objective of the slide:  </a:t>
            </a:r>
            <a:endParaRPr sz="1600" b="1">
              <a:solidFill>
                <a:schemeClr val="dk1"/>
              </a:solidFill>
            </a:endParaRPr>
          </a:p>
          <a:p>
            <a:pPr marL="0" lvl="0" indent="0" algn="l" rtl="0">
              <a:spcBef>
                <a:spcPts val="200"/>
              </a:spcBef>
              <a:spcAft>
                <a:spcPts val="0"/>
              </a:spcAft>
              <a:buClr>
                <a:schemeClr val="dk1"/>
              </a:buClr>
              <a:buSzPts val="1100"/>
              <a:buFont typeface="Arial"/>
              <a:buNone/>
            </a:pPr>
            <a:r>
              <a:rPr lang="ja" sz="1600">
                <a:solidFill>
                  <a:schemeClr val="dk1"/>
                </a:solidFill>
              </a:rPr>
              <a:t>Show how LEAP is full of comprehensive content available for use and customization.</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ja" sz="1600" u="sng">
                <a:solidFill>
                  <a:schemeClr val="dk1"/>
                </a:solidFill>
              </a:rPr>
              <a:t>Sample Script:</a:t>
            </a:r>
            <a:endParaRPr sz="1600" u="sng">
              <a:solidFill>
                <a:schemeClr val="dk1"/>
              </a:solidFill>
            </a:endParaRPr>
          </a:p>
          <a:p>
            <a:pPr marL="0" lvl="0" indent="0" algn="l" rtl="0">
              <a:spcBef>
                <a:spcPts val="0"/>
              </a:spcBef>
              <a:spcAft>
                <a:spcPts val="0"/>
              </a:spcAft>
              <a:buClr>
                <a:schemeClr val="dk1"/>
              </a:buClr>
              <a:buSzPts val="1100"/>
              <a:buFont typeface="Arial"/>
              <a:buNone/>
            </a:pPr>
            <a:r>
              <a:rPr lang="ja" sz="1600" i="1">
                <a:solidFill>
                  <a:schemeClr val="dk1"/>
                </a:solidFill>
              </a:rPr>
              <a:t>LEAP is full of useful and efficiently curated information from CAP and ISO 15189 standards as well as the QMS community.</a:t>
            </a:r>
            <a:endParaRPr sz="1600" i="1">
              <a:solidFill>
                <a:schemeClr val="dk1"/>
              </a:solidFill>
            </a:endParaRPr>
          </a:p>
          <a:p>
            <a:pPr marL="0" lvl="0" indent="0" algn="l" rtl="0">
              <a:spcBef>
                <a:spcPts val="0"/>
              </a:spcBef>
              <a:spcAft>
                <a:spcPts val="0"/>
              </a:spcAft>
              <a:buClr>
                <a:schemeClr val="dk1"/>
              </a:buClr>
              <a:buSzPts val="1100"/>
              <a:buFont typeface="Arial"/>
              <a:buNone/>
            </a:pPr>
            <a:endParaRPr sz="1600" i="1">
              <a:solidFill>
                <a:schemeClr val="dk1"/>
              </a:solidFill>
            </a:endParaRPr>
          </a:p>
          <a:p>
            <a:pPr marL="0" lvl="0" indent="0" algn="l" rtl="0">
              <a:spcBef>
                <a:spcPts val="0"/>
              </a:spcBef>
              <a:spcAft>
                <a:spcPts val="0"/>
              </a:spcAft>
              <a:buClr>
                <a:schemeClr val="dk1"/>
              </a:buClr>
              <a:buSzPts val="1100"/>
              <a:buFont typeface="Arial"/>
              <a:buNone/>
            </a:pPr>
            <a:r>
              <a:rPr lang="ja" sz="1600" i="1">
                <a:solidFill>
                  <a:schemeClr val="dk1"/>
                </a:solidFill>
              </a:rPr>
              <a:t>Each family of standard contains an Overview which explain the standards.</a:t>
            </a:r>
            <a:endParaRPr sz="1600" i="1">
              <a:solidFill>
                <a:schemeClr val="dk1"/>
              </a:solidFill>
            </a:endParaRPr>
          </a:p>
          <a:p>
            <a:pPr marL="0" lvl="0" indent="0" algn="l" rtl="0">
              <a:spcBef>
                <a:spcPts val="0"/>
              </a:spcBef>
              <a:spcAft>
                <a:spcPts val="0"/>
              </a:spcAft>
              <a:buClr>
                <a:schemeClr val="dk1"/>
              </a:buClr>
              <a:buSzPts val="1100"/>
              <a:buFont typeface="Arial"/>
              <a:buNone/>
            </a:pPr>
            <a:r>
              <a:rPr lang="ja" sz="1600" i="1">
                <a:solidFill>
                  <a:schemeClr val="dk1"/>
                </a:solidFill>
              </a:rPr>
              <a:t>It also comes with Templates and Samples of necessary documentation and compliance evidence.</a:t>
            </a:r>
            <a:endParaRPr sz="1600" i="1">
              <a:solidFill>
                <a:schemeClr val="dk1"/>
              </a:solidFill>
            </a:endParaRPr>
          </a:p>
          <a:p>
            <a:pPr marL="0" lvl="0" indent="0" algn="l" rtl="0">
              <a:spcBef>
                <a:spcPts val="0"/>
              </a:spcBef>
              <a:spcAft>
                <a:spcPts val="0"/>
              </a:spcAft>
              <a:buClr>
                <a:schemeClr val="dk1"/>
              </a:buClr>
              <a:buSzPts val="1100"/>
              <a:buFont typeface="Arial"/>
              <a:buNone/>
            </a:pPr>
            <a:r>
              <a:rPr lang="ja" sz="1600" i="1">
                <a:solidFill>
                  <a:schemeClr val="dk1"/>
                </a:solidFill>
              </a:rPr>
              <a:t>The content serves as a guideline to compliance.</a:t>
            </a:r>
            <a:endParaRPr sz="1600" i="1">
              <a:solidFill>
                <a:schemeClr val="dk1"/>
              </a:solidFill>
            </a:endParaRPr>
          </a:p>
          <a:p>
            <a:pPr marL="0" lvl="0" indent="0" algn="l" rtl="0">
              <a:spcBef>
                <a:spcPts val="0"/>
              </a:spcBef>
              <a:spcAft>
                <a:spcPts val="0"/>
              </a:spcAft>
              <a:buClr>
                <a:schemeClr val="dk1"/>
              </a:buClr>
              <a:buSzPts val="1100"/>
              <a:buFont typeface="Arial"/>
              <a:buNone/>
            </a:pPr>
            <a:endParaRPr sz="1600" i="1">
              <a:solidFill>
                <a:schemeClr val="dk1"/>
              </a:solidFill>
            </a:endParaRPr>
          </a:p>
          <a:p>
            <a:pPr marL="0" lvl="0" indent="0" algn="l" rtl="0">
              <a:spcBef>
                <a:spcPts val="0"/>
              </a:spcBef>
              <a:spcAft>
                <a:spcPts val="0"/>
              </a:spcAft>
              <a:buClr>
                <a:schemeClr val="dk1"/>
              </a:buClr>
              <a:buSzPts val="1100"/>
              <a:buFont typeface="Arial"/>
              <a:buNone/>
            </a:pPr>
            <a:r>
              <a:rPr lang="ja" sz="1600" i="1">
                <a:solidFill>
                  <a:schemeClr val="dk1"/>
                </a:solidFill>
              </a:rPr>
              <a:t>There is over 1,700 files that are organised systematically for easy reference, as well as a catalogue of education materials. LEAP continues to update this information based on new standards and feedback from QMS professionals</a:t>
            </a:r>
            <a:endParaRPr sz="16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157e9a944e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157e9a944e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0000"/>
              </a:lnSpc>
              <a:spcBef>
                <a:spcPts val="900"/>
              </a:spcBef>
              <a:spcAft>
                <a:spcPts val="0"/>
              </a:spcAft>
              <a:buClr>
                <a:schemeClr val="dk1"/>
              </a:buClr>
              <a:buSzPts val="1100"/>
              <a:buFont typeface="Arial"/>
              <a:buNone/>
            </a:pPr>
            <a:r>
              <a:rPr lang="ja" sz="1600" b="1">
                <a:solidFill>
                  <a:schemeClr val="dk1"/>
                </a:solidFill>
              </a:rPr>
              <a:t>Objective of the slide:  </a:t>
            </a:r>
            <a:endParaRPr sz="1600" b="1">
              <a:solidFill>
                <a:schemeClr val="dk1"/>
              </a:solidFill>
            </a:endParaRPr>
          </a:p>
          <a:p>
            <a:pPr marL="0" lvl="0" indent="0" algn="l" rtl="0">
              <a:spcBef>
                <a:spcPts val="200"/>
              </a:spcBef>
              <a:spcAft>
                <a:spcPts val="0"/>
              </a:spcAft>
              <a:buClr>
                <a:schemeClr val="dk1"/>
              </a:buClr>
              <a:buSzPts val="1100"/>
              <a:buFont typeface="Arial"/>
              <a:buNone/>
            </a:pPr>
            <a:r>
              <a:rPr lang="ja" sz="1600">
                <a:solidFill>
                  <a:schemeClr val="dk1"/>
                </a:solidFill>
              </a:rPr>
              <a:t>Show how LEAP creates transparency and drives accountability.</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ja" sz="1600" u="sng">
                <a:solidFill>
                  <a:schemeClr val="dk1"/>
                </a:solidFill>
              </a:rPr>
              <a:t>Sample script:</a:t>
            </a:r>
            <a:endParaRPr sz="1600" u="sng">
              <a:solidFill>
                <a:schemeClr val="dk1"/>
              </a:solidFill>
            </a:endParaRPr>
          </a:p>
          <a:p>
            <a:pPr marL="0" lvl="0" indent="0" algn="l" rtl="0">
              <a:spcBef>
                <a:spcPts val="0"/>
              </a:spcBef>
              <a:spcAft>
                <a:spcPts val="0"/>
              </a:spcAft>
              <a:buNone/>
            </a:pPr>
            <a:r>
              <a:rPr lang="ja" sz="1600">
                <a:solidFill>
                  <a:schemeClr val="dk1"/>
                </a:solidFill>
              </a:rPr>
              <a:t>LEAP contains a cascade of intuitive dashboards. The main dashboard depicts the QMS status of your entire laboratory.</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ja" sz="1600">
                <a:solidFill>
                  <a:schemeClr val="dk1"/>
                </a:solidFill>
              </a:rPr>
              <a:t>With a single click you can dive into each laboratory department.</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ja" sz="1600">
                <a:solidFill>
                  <a:schemeClr val="dk1"/>
                </a:solidFill>
              </a:rPr>
              <a:t>With another click you can see the status of each project and the role and status of each individual stakeholder.</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ja" sz="1600">
                <a:solidFill>
                  <a:schemeClr val="dk1"/>
                </a:solidFill>
              </a:rPr>
              <a:t>LEAP even has one-click accessibility to each person’s individual “to-do-list” by clicking the MY TASK button.</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ja" sz="1600">
                <a:solidFill>
                  <a:schemeClr val="dk1"/>
                </a:solidFill>
              </a:rPr>
              <a:t>LEAP is easy to use and effective.</a:t>
            </a:r>
            <a:endParaRPr sz="160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57e9a944e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57e9a944e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0000"/>
              </a:lnSpc>
              <a:spcBef>
                <a:spcPts val="900"/>
              </a:spcBef>
              <a:spcAft>
                <a:spcPts val="0"/>
              </a:spcAft>
              <a:buClr>
                <a:schemeClr val="dk1"/>
              </a:buClr>
              <a:buSzPts val="1100"/>
              <a:buFont typeface="Arial"/>
              <a:buNone/>
            </a:pPr>
            <a:r>
              <a:rPr lang="ja" sz="1600" b="1">
                <a:solidFill>
                  <a:schemeClr val="dk1"/>
                </a:solidFill>
              </a:rPr>
              <a:t>Objective of the slide:  </a:t>
            </a:r>
            <a:endParaRPr sz="1600" b="1">
              <a:solidFill>
                <a:schemeClr val="dk1"/>
              </a:solidFill>
            </a:endParaRPr>
          </a:p>
          <a:p>
            <a:pPr marL="0" lvl="0" indent="0" algn="l" rtl="0">
              <a:spcBef>
                <a:spcPts val="200"/>
              </a:spcBef>
              <a:spcAft>
                <a:spcPts val="0"/>
              </a:spcAft>
              <a:buNone/>
            </a:pPr>
            <a:r>
              <a:rPr lang="ja" sz="1600">
                <a:solidFill>
                  <a:schemeClr val="dk1"/>
                </a:solidFill>
              </a:rPr>
              <a:t>LEAP helps manage and monitor non-conformities.</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ja" sz="1600" u="sng">
                <a:solidFill>
                  <a:schemeClr val="dk1"/>
                </a:solidFill>
              </a:rPr>
              <a:t>Sample script:</a:t>
            </a:r>
            <a:endParaRPr sz="1600" u="sng">
              <a:solidFill>
                <a:schemeClr val="dk1"/>
              </a:solidFill>
            </a:endParaRPr>
          </a:p>
          <a:p>
            <a:pPr marL="0" lvl="0" indent="0" algn="l" rtl="0">
              <a:spcBef>
                <a:spcPts val="0"/>
              </a:spcBef>
              <a:spcAft>
                <a:spcPts val="0"/>
              </a:spcAft>
              <a:buNone/>
            </a:pPr>
            <a:r>
              <a:rPr lang="ja" sz="1600" i="1">
                <a:solidFill>
                  <a:schemeClr val="dk1"/>
                </a:solidFill>
              </a:rPr>
              <a:t>LEAP has a Non-conformity or CAPA management application.</a:t>
            </a:r>
            <a:endParaRPr sz="1600" i="1">
              <a:solidFill>
                <a:schemeClr val="dk1"/>
              </a:solidFill>
            </a:endParaRPr>
          </a:p>
          <a:p>
            <a:pPr marL="0" lvl="0" indent="0" algn="l" rtl="0">
              <a:spcBef>
                <a:spcPts val="0"/>
              </a:spcBef>
              <a:spcAft>
                <a:spcPts val="0"/>
              </a:spcAft>
              <a:buNone/>
            </a:pPr>
            <a:endParaRPr sz="1600" i="1">
              <a:solidFill>
                <a:schemeClr val="dk1"/>
              </a:solidFill>
            </a:endParaRPr>
          </a:p>
          <a:p>
            <a:pPr marL="0" lvl="0" indent="0" algn="l" rtl="0">
              <a:spcBef>
                <a:spcPts val="0"/>
              </a:spcBef>
              <a:spcAft>
                <a:spcPts val="0"/>
              </a:spcAft>
              <a:buNone/>
            </a:pPr>
            <a:r>
              <a:rPr lang="ja" sz="1600" i="1">
                <a:solidFill>
                  <a:schemeClr val="dk1"/>
                </a:solidFill>
              </a:rPr>
              <a:t>You can register, catalogue, assign and track each CAPA project, specific to each department, and each member’s assigned duties.</a:t>
            </a:r>
            <a:endParaRPr sz="1600" i="1">
              <a:solidFill>
                <a:schemeClr val="dk1"/>
              </a:solidFill>
            </a:endParaRPr>
          </a:p>
          <a:p>
            <a:pPr marL="0" lvl="0" indent="0" algn="l" rtl="0">
              <a:spcBef>
                <a:spcPts val="0"/>
              </a:spcBef>
              <a:spcAft>
                <a:spcPts val="0"/>
              </a:spcAft>
              <a:buNone/>
            </a:pPr>
            <a:endParaRPr sz="1600" i="1">
              <a:solidFill>
                <a:schemeClr val="dk1"/>
              </a:solidFill>
            </a:endParaRPr>
          </a:p>
          <a:p>
            <a:pPr marL="0" lvl="0" indent="0" algn="l" rtl="0">
              <a:spcBef>
                <a:spcPts val="0"/>
              </a:spcBef>
              <a:spcAft>
                <a:spcPts val="0"/>
              </a:spcAft>
              <a:buNone/>
            </a:pPr>
            <a:r>
              <a:rPr lang="ja" sz="1600" i="1">
                <a:solidFill>
                  <a:schemeClr val="dk1"/>
                </a:solidFill>
              </a:rPr>
              <a:t>This can be used to track and resolve non-conformities, inspection deficiencies and even to manage  quality indicators.</a:t>
            </a:r>
            <a:endParaRPr sz="1600" i="1">
              <a:solidFill>
                <a:schemeClr val="dk1"/>
              </a:solidFill>
            </a:endParaRPr>
          </a:p>
          <a:p>
            <a:pPr marL="0" lvl="0" indent="0" algn="l" rtl="0">
              <a:spcBef>
                <a:spcPts val="0"/>
              </a:spcBef>
              <a:spcAft>
                <a:spcPts val="0"/>
              </a:spcAft>
              <a:buNone/>
            </a:pPr>
            <a:endParaRPr sz="16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157e9a944e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1157e9a944e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0000"/>
              </a:lnSpc>
              <a:spcBef>
                <a:spcPts val="900"/>
              </a:spcBef>
              <a:spcAft>
                <a:spcPts val="0"/>
              </a:spcAft>
              <a:buClr>
                <a:schemeClr val="dk1"/>
              </a:buClr>
              <a:buSzPts val="1100"/>
              <a:buFont typeface="Arial"/>
              <a:buNone/>
            </a:pPr>
            <a:r>
              <a:rPr lang="ja" sz="2000" b="1">
                <a:solidFill>
                  <a:schemeClr val="dk1"/>
                </a:solidFill>
              </a:rPr>
              <a:t>Objective of the slide:  </a:t>
            </a:r>
            <a:endParaRPr sz="2000" b="1">
              <a:solidFill>
                <a:schemeClr val="dk1"/>
              </a:solidFill>
            </a:endParaRPr>
          </a:p>
          <a:p>
            <a:pPr marL="0" lvl="0" indent="0" algn="l" rtl="0">
              <a:spcBef>
                <a:spcPts val="200"/>
              </a:spcBef>
              <a:spcAft>
                <a:spcPts val="0"/>
              </a:spcAft>
              <a:buClr>
                <a:schemeClr val="dk1"/>
              </a:buClr>
              <a:buSzPts val="1100"/>
              <a:buFont typeface="Arial"/>
              <a:buNone/>
            </a:pPr>
            <a:r>
              <a:rPr lang="ja" sz="2000">
                <a:solidFill>
                  <a:schemeClr val="dk1"/>
                </a:solidFill>
              </a:rPr>
              <a:t>LEAP lets the lab track the results of QMS compliance, retrospectively, over time.</a:t>
            </a:r>
            <a:endParaRPr sz="2000">
              <a:solidFill>
                <a:schemeClr val="dk1"/>
              </a:solidFill>
            </a:endParaRPr>
          </a:p>
          <a:p>
            <a:pPr marL="0" lvl="0" indent="0" algn="l" rtl="0">
              <a:spcBef>
                <a:spcPts val="0"/>
              </a:spcBef>
              <a:spcAft>
                <a:spcPts val="0"/>
              </a:spcAft>
              <a:buClr>
                <a:schemeClr val="dk1"/>
              </a:buClr>
              <a:buSzPts val="1100"/>
              <a:buFont typeface="Arial"/>
              <a:buNone/>
            </a:pPr>
            <a:endParaRPr sz="2000">
              <a:solidFill>
                <a:schemeClr val="dk1"/>
              </a:solidFill>
            </a:endParaRPr>
          </a:p>
          <a:p>
            <a:pPr marL="0" lvl="0" indent="0" algn="l" rtl="0">
              <a:spcBef>
                <a:spcPts val="0"/>
              </a:spcBef>
              <a:spcAft>
                <a:spcPts val="0"/>
              </a:spcAft>
              <a:buClr>
                <a:schemeClr val="dk1"/>
              </a:buClr>
              <a:buSzPts val="1100"/>
              <a:buFont typeface="Arial"/>
              <a:buNone/>
            </a:pPr>
            <a:r>
              <a:rPr lang="ja" sz="2000" u="sng">
                <a:solidFill>
                  <a:schemeClr val="dk1"/>
                </a:solidFill>
              </a:rPr>
              <a:t>Sample script:</a:t>
            </a:r>
            <a:endParaRPr sz="2000" u="sng">
              <a:solidFill>
                <a:schemeClr val="dk1"/>
              </a:solidFill>
            </a:endParaRPr>
          </a:p>
          <a:p>
            <a:pPr marL="0" lvl="0" indent="0" algn="l" rtl="0">
              <a:spcBef>
                <a:spcPts val="0"/>
              </a:spcBef>
              <a:spcAft>
                <a:spcPts val="0"/>
              </a:spcAft>
              <a:buClr>
                <a:schemeClr val="dk1"/>
              </a:buClr>
              <a:buSzPts val="1100"/>
              <a:buFont typeface="Arial"/>
              <a:buNone/>
            </a:pPr>
            <a:r>
              <a:rPr lang="ja" sz="2000" i="1">
                <a:solidFill>
                  <a:schemeClr val="dk1"/>
                </a:solidFill>
              </a:rPr>
              <a:t>Each department has an associated QMS maintenance dashboard.</a:t>
            </a:r>
            <a:endParaRPr sz="2000" i="1">
              <a:solidFill>
                <a:schemeClr val="dk1"/>
              </a:solidFill>
            </a:endParaRPr>
          </a:p>
          <a:p>
            <a:pPr marL="0" lvl="0" indent="0" algn="l" rtl="0">
              <a:spcBef>
                <a:spcPts val="0"/>
              </a:spcBef>
              <a:spcAft>
                <a:spcPts val="0"/>
              </a:spcAft>
              <a:buClr>
                <a:schemeClr val="dk1"/>
              </a:buClr>
              <a:buSzPts val="1100"/>
              <a:buFont typeface="Arial"/>
              <a:buNone/>
            </a:pPr>
            <a:endParaRPr sz="2000" i="1">
              <a:solidFill>
                <a:schemeClr val="dk1"/>
              </a:solidFill>
            </a:endParaRPr>
          </a:p>
          <a:p>
            <a:pPr marL="0" lvl="0" indent="0" algn="l" rtl="0">
              <a:spcBef>
                <a:spcPts val="0"/>
              </a:spcBef>
              <a:spcAft>
                <a:spcPts val="0"/>
              </a:spcAft>
              <a:buClr>
                <a:schemeClr val="dk1"/>
              </a:buClr>
              <a:buSzPts val="1100"/>
              <a:buFont typeface="Arial"/>
              <a:buNone/>
            </a:pPr>
            <a:r>
              <a:rPr lang="ja" sz="2000" i="1">
                <a:solidFill>
                  <a:schemeClr val="dk1"/>
                </a:solidFill>
              </a:rPr>
              <a:t>Here we can not only see the current status of QMS compliance, but also your historic compliance.</a:t>
            </a:r>
            <a:endParaRPr sz="2000" i="1">
              <a:solidFill>
                <a:schemeClr val="dk1"/>
              </a:solidFill>
            </a:endParaRPr>
          </a:p>
          <a:p>
            <a:pPr marL="0" lvl="0" indent="0" algn="l" rtl="0">
              <a:spcBef>
                <a:spcPts val="0"/>
              </a:spcBef>
              <a:spcAft>
                <a:spcPts val="0"/>
              </a:spcAft>
              <a:buClr>
                <a:schemeClr val="dk1"/>
              </a:buClr>
              <a:buSzPts val="1100"/>
              <a:buFont typeface="Arial"/>
              <a:buNone/>
            </a:pPr>
            <a:endParaRPr sz="2000" i="1">
              <a:solidFill>
                <a:schemeClr val="dk1"/>
              </a:solidFill>
            </a:endParaRPr>
          </a:p>
          <a:p>
            <a:pPr marL="0" lvl="0" indent="0" algn="l" rtl="0">
              <a:spcBef>
                <a:spcPts val="0"/>
              </a:spcBef>
              <a:spcAft>
                <a:spcPts val="0"/>
              </a:spcAft>
              <a:buClr>
                <a:schemeClr val="dk1"/>
              </a:buClr>
              <a:buSzPts val="1100"/>
              <a:buFont typeface="Arial"/>
              <a:buNone/>
            </a:pPr>
            <a:r>
              <a:rPr lang="ja" sz="2000" i="1">
                <a:solidFill>
                  <a:schemeClr val="dk1"/>
                </a:solidFill>
              </a:rPr>
              <a:t>This is an outstanding way to build good habits for each member of your laboratory, driving accountability.</a:t>
            </a:r>
            <a:endParaRPr sz="2000" i="1">
              <a:solidFill>
                <a:schemeClr val="dk1"/>
              </a:solidFill>
            </a:endParaRPr>
          </a:p>
          <a:p>
            <a:pPr marL="0" lvl="0" indent="0" algn="l" rtl="0">
              <a:spcBef>
                <a:spcPts val="0"/>
              </a:spcBef>
              <a:spcAft>
                <a:spcPts val="0"/>
              </a:spcAft>
              <a:buClr>
                <a:schemeClr val="dk1"/>
              </a:buClr>
              <a:buSzPts val="1100"/>
              <a:buFont typeface="Arial"/>
              <a:buNone/>
            </a:pPr>
            <a:endParaRPr sz="2000" i="1">
              <a:solidFill>
                <a:schemeClr val="dk1"/>
              </a:solidFill>
            </a:endParaRPr>
          </a:p>
          <a:p>
            <a:pPr marL="0" lvl="0" indent="0" algn="l" rtl="0">
              <a:spcBef>
                <a:spcPts val="0"/>
              </a:spcBef>
              <a:spcAft>
                <a:spcPts val="0"/>
              </a:spcAft>
              <a:buClr>
                <a:schemeClr val="dk1"/>
              </a:buClr>
              <a:buSzPts val="1100"/>
              <a:buFont typeface="Arial"/>
              <a:buNone/>
            </a:pPr>
            <a:r>
              <a:rPr lang="ja" sz="2000" i="1">
                <a:solidFill>
                  <a:schemeClr val="dk1"/>
                </a:solidFill>
              </a:rPr>
              <a:t>Remember, the benefits of QMS only come true when standards become ingrained habits. In  some ways this dashboard should be called the “Good Habit Builder Dashboard”!</a:t>
            </a:r>
            <a:endParaRPr sz="2000" b="1">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20449f19ef_0_1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120449f19ef_0_1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0000"/>
              </a:lnSpc>
              <a:spcBef>
                <a:spcPts val="900"/>
              </a:spcBef>
              <a:spcAft>
                <a:spcPts val="0"/>
              </a:spcAft>
              <a:buClr>
                <a:schemeClr val="dk1"/>
              </a:buClr>
              <a:buSzPts val="1100"/>
              <a:buFont typeface="Arial"/>
              <a:buNone/>
            </a:pPr>
            <a:r>
              <a:rPr lang="en" sz="2000" b="1">
                <a:solidFill>
                  <a:schemeClr val="dk1"/>
                </a:solidFill>
              </a:rPr>
              <a:t>Objective of the slide:  </a:t>
            </a:r>
            <a:endParaRPr sz="2000" b="1">
              <a:solidFill>
                <a:schemeClr val="dk1"/>
              </a:solidFill>
            </a:endParaRPr>
          </a:p>
          <a:p>
            <a:pPr marL="0" lvl="0" indent="0" algn="l" rtl="0">
              <a:spcBef>
                <a:spcPts val="200"/>
              </a:spcBef>
              <a:spcAft>
                <a:spcPts val="0"/>
              </a:spcAft>
              <a:buNone/>
            </a:pPr>
            <a:r>
              <a:rPr lang="en" sz="2000"/>
              <a:t>Emphasize how LEAP is uniquely suited to various inspection types and has been endorsed by CAP</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 sz="2000" u="sng"/>
              <a:t>Example Script:</a:t>
            </a:r>
            <a:endParaRPr sz="2000" u="sng"/>
          </a:p>
          <a:p>
            <a:pPr marL="0" lvl="0" indent="0" algn="l" rtl="0">
              <a:spcBef>
                <a:spcPts val="0"/>
              </a:spcBef>
              <a:spcAft>
                <a:spcPts val="0"/>
              </a:spcAft>
              <a:buNone/>
            </a:pPr>
            <a:r>
              <a:rPr lang="en" sz="2000" i="1"/>
              <a:t>LEAP has been designed for onsite, virtual and hybrid inspections.</a:t>
            </a:r>
            <a:endParaRPr sz="2000" i="1"/>
          </a:p>
          <a:p>
            <a:pPr marL="0" lvl="0" indent="0" algn="l" rtl="0">
              <a:spcBef>
                <a:spcPts val="0"/>
              </a:spcBef>
              <a:spcAft>
                <a:spcPts val="0"/>
              </a:spcAft>
              <a:buNone/>
            </a:pPr>
            <a:r>
              <a:rPr lang="en" sz="2000" i="1"/>
              <a:t>LEAP was successfully used for CAP’s first-ever fully virtual inspection.  </a:t>
            </a:r>
            <a:endParaRPr sz="2000" i="1"/>
          </a:p>
          <a:p>
            <a:pPr marL="0" lvl="0" indent="0" algn="l" rtl="0">
              <a:spcBef>
                <a:spcPts val="0"/>
              </a:spcBef>
              <a:spcAft>
                <a:spcPts val="0"/>
              </a:spcAft>
              <a:buNone/>
            </a:pPr>
            <a:r>
              <a:rPr lang="en" sz="2000" i="1"/>
              <a:t>It has lead to the reduction of inspection time and costs. </a:t>
            </a:r>
            <a:endParaRPr sz="2000" i="1"/>
          </a:p>
          <a:p>
            <a:pPr marL="0" lvl="0" indent="0" algn="l" rtl="0">
              <a:spcBef>
                <a:spcPts val="0"/>
              </a:spcBef>
              <a:spcAft>
                <a:spcPts val="0"/>
              </a:spcAft>
              <a:buNone/>
            </a:pPr>
            <a:endParaRPr sz="2000" i="1"/>
          </a:p>
          <a:p>
            <a:pPr marL="0" lvl="0" indent="0" algn="l" rtl="0">
              <a:spcBef>
                <a:spcPts val="0"/>
              </a:spcBef>
              <a:spcAft>
                <a:spcPts val="0"/>
              </a:spcAft>
              <a:buNone/>
            </a:pPr>
            <a:r>
              <a:rPr lang="en" sz="2000" i="1"/>
              <a:t>Example1- Speedy Inspection</a:t>
            </a:r>
            <a:endParaRPr sz="2000" i="1"/>
          </a:p>
          <a:p>
            <a:pPr marL="0" lvl="0" indent="0" algn="l" rtl="0">
              <a:spcBef>
                <a:spcPts val="0"/>
              </a:spcBef>
              <a:spcAft>
                <a:spcPts val="0"/>
              </a:spcAft>
              <a:buNone/>
            </a:pPr>
            <a:r>
              <a:rPr lang="en" sz="2000"/>
              <a:t>A reference laboratory which performs a single molecular test took two day to finish an onsite inspection.</a:t>
            </a:r>
            <a:endParaRPr sz="2000"/>
          </a:p>
          <a:p>
            <a:pPr marL="0" lvl="0" indent="0" algn="l" rtl="0">
              <a:spcBef>
                <a:spcPts val="0"/>
              </a:spcBef>
              <a:spcAft>
                <a:spcPts val="0"/>
              </a:spcAft>
              <a:buNone/>
            </a:pPr>
            <a:r>
              <a:rPr lang="en" sz="2000"/>
              <a:t>A lab with the same size took less than half a day to complete the inspection using LEAP.** </a:t>
            </a:r>
            <a:endParaRPr sz="2000"/>
          </a:p>
          <a:p>
            <a:pPr marL="0" lvl="0" indent="0" algn="l" rtl="0">
              <a:spcBef>
                <a:spcPts val="0"/>
              </a:spcBef>
              <a:spcAft>
                <a:spcPts val="0"/>
              </a:spcAft>
              <a:buNone/>
            </a:pPr>
            <a:r>
              <a:rPr lang="en" sz="2000" i="1"/>
              <a:t>** ensure that you do not promise this but state it as an example.  A speedy inspection is not necessarily a good one but it does indicate that the lab is well-prepared.  For example, when asked, a lab should be able to quickly pull out any documentation or evidence within a minute.   This is how LEAP can help.**</a:t>
            </a:r>
            <a:r>
              <a:rPr lang="en" sz="2000"/>
              <a:t> </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 sz="2000"/>
              <a:t>Example 2- Smoother Virtual/Hybrid Inspection</a:t>
            </a:r>
            <a:endParaRPr sz="2000"/>
          </a:p>
          <a:p>
            <a:pPr marL="0" lvl="0" indent="0" algn="l" rtl="0">
              <a:spcBef>
                <a:spcPts val="0"/>
              </a:spcBef>
              <a:spcAft>
                <a:spcPts val="0"/>
              </a:spcAft>
              <a:buNone/>
            </a:pPr>
            <a:r>
              <a:rPr lang="en" sz="2000"/>
              <a:t>A laboratories who uses paper based QMS faced issues during CAP inspections.</a:t>
            </a:r>
            <a:endParaRPr sz="2000"/>
          </a:p>
          <a:p>
            <a:pPr marL="0" lvl="0" indent="0" algn="l" rtl="0">
              <a:spcBef>
                <a:spcPts val="0"/>
              </a:spcBef>
              <a:spcAft>
                <a:spcPts val="0"/>
              </a:spcAft>
              <a:buNone/>
            </a:pPr>
            <a:r>
              <a:rPr lang="en" sz="2000"/>
              <a:t>Paper-based means that the lab staffs had to hold the paper up to the camera, or had to have a separate device that projects the paper documents. In both cases, paper-based encountered issues of:</a:t>
            </a:r>
            <a:endParaRPr sz="2000"/>
          </a:p>
          <a:p>
            <a:pPr marL="0" lvl="0" indent="0" algn="l" rtl="0">
              <a:spcBef>
                <a:spcPts val="0"/>
              </a:spcBef>
              <a:spcAft>
                <a:spcPts val="0"/>
              </a:spcAft>
              <a:buNone/>
            </a:pPr>
            <a:r>
              <a:rPr lang="en" sz="2000"/>
              <a:t>1. Inspectors are unable to see the document clearly</a:t>
            </a:r>
            <a:endParaRPr sz="2000"/>
          </a:p>
          <a:p>
            <a:pPr marL="0" lvl="0" indent="0" algn="l" rtl="0">
              <a:spcBef>
                <a:spcPts val="0"/>
              </a:spcBef>
              <a:spcAft>
                <a:spcPts val="0"/>
              </a:spcAft>
              <a:buNone/>
            </a:pPr>
            <a:r>
              <a:rPr lang="en" sz="2000"/>
              <a:t>2. Using separate device cause other technical issues (e.g., cameras showing faces was disabled in one lab)</a:t>
            </a:r>
            <a:endParaRPr sz="2000"/>
          </a:p>
          <a:p>
            <a:pPr marL="0" lvl="0" indent="0" algn="l" rtl="0">
              <a:spcBef>
                <a:spcPts val="0"/>
              </a:spcBef>
              <a:spcAft>
                <a:spcPts val="0"/>
              </a:spcAft>
              <a:buNone/>
            </a:pPr>
            <a:r>
              <a:rPr lang="en" sz="2000"/>
              <a:t>Etc.</a:t>
            </a:r>
            <a:endParaRPr sz="2000"/>
          </a:p>
          <a:p>
            <a:pPr marL="0" lvl="0" indent="0" algn="l" rtl="0">
              <a:spcBef>
                <a:spcPts val="0"/>
              </a:spcBef>
              <a:spcAft>
                <a:spcPts val="0"/>
              </a:spcAft>
              <a:buNone/>
            </a:pPr>
            <a:r>
              <a:rPr lang="en" sz="2000"/>
              <a:t>Where  laboratories who used LEAP for a virtual CAP inspection had easy time showing electronic document through share screen.</a:t>
            </a:r>
            <a:endParaRPr sz="2000"/>
          </a:p>
          <a:p>
            <a:pPr marL="0" lvl="0" indent="0" algn="l" rtl="0">
              <a:spcBef>
                <a:spcPts val="0"/>
              </a:spcBef>
              <a:spcAft>
                <a:spcPts val="0"/>
              </a:spcAft>
              <a:buNone/>
            </a:pPr>
            <a:endParaRPr sz="2000"/>
          </a:p>
          <a:p>
            <a:pPr marL="0" lvl="0" indent="0" algn="l" rtl="0">
              <a:spcBef>
                <a:spcPts val="0"/>
              </a:spcBef>
              <a:spcAft>
                <a:spcPts val="0"/>
              </a:spcAft>
              <a:buNone/>
            </a:pPr>
            <a:endParaRPr sz="1600"/>
          </a:p>
          <a:p>
            <a:pPr marL="0" lvl="0" indent="0" algn="l" rtl="0">
              <a:spcBef>
                <a:spcPts val="0"/>
              </a:spcBef>
              <a:spcAft>
                <a:spcPts val="0"/>
              </a:spcAft>
              <a:buNone/>
            </a:pPr>
            <a:endParaRPr sz="1600"/>
          </a:p>
        </p:txBody>
      </p:sp>
    </p:spTree>
    <p:extLst>
      <p:ext uri="{BB962C8B-B14F-4D97-AF65-F5344CB8AC3E}">
        <p14:creationId xmlns:p14="http://schemas.microsoft.com/office/powerpoint/2010/main" val="1538178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159b36782c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159b36782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ja" sz="2000" b="1">
                <a:solidFill>
                  <a:schemeClr val="dk1"/>
                </a:solidFill>
              </a:rPr>
              <a:t>Objective of this slide: </a:t>
            </a:r>
            <a:endParaRPr sz="2000"/>
          </a:p>
          <a:p>
            <a:pPr marL="0" lvl="0" indent="0" algn="l" rtl="0">
              <a:spcBef>
                <a:spcPts val="0"/>
              </a:spcBef>
              <a:spcAft>
                <a:spcPts val="0"/>
              </a:spcAft>
              <a:buNone/>
            </a:pPr>
            <a:r>
              <a:rPr lang="ja" sz="2000"/>
              <a:t>Review the agenda</a:t>
            </a:r>
            <a:endParaRPr sz="2000"/>
          </a:p>
          <a:p>
            <a:pPr marL="0" lvl="0" indent="0" algn="l" rtl="0">
              <a:spcBef>
                <a:spcPts val="0"/>
              </a:spcBef>
              <a:spcAft>
                <a:spcPts val="0"/>
              </a:spcAft>
              <a:buNone/>
            </a:pPr>
            <a:endParaRPr sz="2000"/>
          </a:p>
          <a:p>
            <a:pPr marL="0" lvl="0" indent="0" algn="l" rtl="0">
              <a:spcBef>
                <a:spcPts val="0"/>
              </a:spcBef>
              <a:spcAft>
                <a:spcPts val="0"/>
              </a:spcAft>
              <a:buClr>
                <a:schemeClr val="dk1"/>
              </a:buClr>
              <a:buSzPts val="1100"/>
              <a:buFont typeface="Arial"/>
              <a:buNone/>
            </a:pPr>
            <a:r>
              <a:rPr lang="ja" sz="2000" u="sng">
                <a:solidFill>
                  <a:schemeClr val="dk1"/>
                </a:solidFill>
              </a:rPr>
              <a:t>Example script:</a:t>
            </a:r>
            <a:endParaRPr sz="2000"/>
          </a:p>
          <a:p>
            <a:pPr marL="0" lvl="0" indent="0" algn="l" rtl="0">
              <a:spcBef>
                <a:spcPts val="0"/>
              </a:spcBef>
              <a:spcAft>
                <a:spcPts val="0"/>
              </a:spcAft>
              <a:buNone/>
            </a:pPr>
            <a:r>
              <a:rPr lang="ja" sz="2000"/>
              <a:t>Today we are covering three overarching topics.</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ja" sz="2000"/>
              <a:t>Firstly, we will talk about the Components, Objectives, and Challenges of adopting QMS.</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ja" sz="2000"/>
              <a:t>Secondly, we will show you how LEAP e-QMS supports you throughout your QMS journey.  </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ja" sz="2000"/>
              <a:t>And finally, we will be seeing a short message from the LEAP founder.</a:t>
            </a:r>
            <a:endParaRPr sz="20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20449f19ef_0_15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120449f19ef_0_1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0000"/>
              </a:lnSpc>
              <a:spcBef>
                <a:spcPts val="900"/>
              </a:spcBef>
              <a:spcAft>
                <a:spcPts val="0"/>
              </a:spcAft>
              <a:buClr>
                <a:schemeClr val="dk1"/>
              </a:buClr>
              <a:buSzPts val="1100"/>
              <a:buFont typeface="Arial"/>
              <a:buNone/>
            </a:pPr>
            <a:r>
              <a:rPr lang="en" sz="2000" b="1" dirty="0">
                <a:solidFill>
                  <a:schemeClr val="dk1"/>
                </a:solidFill>
              </a:rPr>
              <a:t>Objective of the slide:  </a:t>
            </a:r>
            <a:endParaRPr sz="2000" b="1" dirty="0">
              <a:solidFill>
                <a:schemeClr val="dk1"/>
              </a:solidFill>
            </a:endParaRPr>
          </a:p>
          <a:p>
            <a:pPr marL="0" lvl="0" indent="0" algn="l" rtl="0">
              <a:lnSpc>
                <a:spcPct val="115000"/>
              </a:lnSpc>
              <a:spcBef>
                <a:spcPts val="200"/>
              </a:spcBef>
              <a:spcAft>
                <a:spcPts val="0"/>
              </a:spcAft>
              <a:buClr>
                <a:schemeClr val="dk1"/>
              </a:buClr>
              <a:buSzPts val="1100"/>
              <a:buFont typeface="Arial"/>
              <a:buNone/>
            </a:pPr>
            <a:r>
              <a:rPr lang="en" sz="2000" dirty="0">
                <a:solidFill>
                  <a:schemeClr val="dk1"/>
                </a:solidFill>
              </a:rPr>
              <a:t>Show the track record of LEAP and how it is already being used in prestigious institutions</a:t>
            </a:r>
            <a:endParaRPr sz="20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20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2000" u="sng" dirty="0">
                <a:solidFill>
                  <a:schemeClr val="dk1"/>
                </a:solidFill>
              </a:rPr>
              <a:t>Sample scripts:</a:t>
            </a:r>
            <a:endParaRPr sz="2000" u="sng"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2000" i="1" dirty="0">
                <a:solidFill>
                  <a:schemeClr val="dk1"/>
                </a:solidFill>
              </a:rPr>
              <a:t>LEAP is being used in various labs across the globe.  </a:t>
            </a:r>
            <a:endParaRPr sz="2000" i="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2000" i="1" dirty="0">
                <a:solidFill>
                  <a:schemeClr val="dk1"/>
                </a:solidFill>
              </a:rPr>
              <a:t>In particular…(select examples from what is pertinent to your client)</a:t>
            </a:r>
            <a:endParaRPr sz="2000" i="1"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400" i="1"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i="1" dirty="0">
                <a:solidFill>
                  <a:schemeClr val="dk1"/>
                </a:solidFill>
              </a:rPr>
              <a:t>National Cancer Center Hospital East (Japan)</a:t>
            </a:r>
            <a:endParaRPr sz="1400" i="1"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i="1" dirty="0">
                <a:solidFill>
                  <a:schemeClr val="dk1"/>
                </a:solidFill>
              </a:rPr>
              <a:t>Saint Luke Hospital (Japan)</a:t>
            </a:r>
            <a:endParaRPr sz="1400" i="1"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i="1" dirty="0" err="1">
                <a:solidFill>
                  <a:schemeClr val="dk1"/>
                </a:solidFill>
              </a:rPr>
              <a:t>Jichi</a:t>
            </a:r>
            <a:r>
              <a:rPr lang="en" sz="1400" i="1" dirty="0">
                <a:solidFill>
                  <a:schemeClr val="dk1"/>
                </a:solidFill>
              </a:rPr>
              <a:t> Medical University Hospital (Japan)</a:t>
            </a:r>
            <a:endParaRPr sz="1400" i="1"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i="1" dirty="0">
                <a:solidFill>
                  <a:schemeClr val="dk1"/>
                </a:solidFill>
              </a:rPr>
              <a:t>Nagasaki University Hospital(Japan)</a:t>
            </a:r>
            <a:endParaRPr sz="1400" i="1"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i="1" dirty="0">
                <a:solidFill>
                  <a:schemeClr val="dk1"/>
                </a:solidFill>
              </a:rPr>
              <a:t>Aomori Prefectural Central Hospital (Japan)</a:t>
            </a:r>
            <a:endParaRPr sz="1400" i="1"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i="1" dirty="0">
                <a:solidFill>
                  <a:schemeClr val="dk1"/>
                </a:solidFill>
              </a:rPr>
              <a:t>Ehime Prefectural Central Hospital (Japan)</a:t>
            </a:r>
            <a:endParaRPr sz="1400" i="1"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i="1" dirty="0">
                <a:solidFill>
                  <a:schemeClr val="dk1"/>
                </a:solidFill>
              </a:rPr>
              <a:t>Iwate University Hospital(Japan)</a:t>
            </a:r>
            <a:endParaRPr sz="1400" i="1"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i="1" dirty="0" err="1">
                <a:solidFill>
                  <a:schemeClr val="dk1"/>
                </a:solidFill>
              </a:rPr>
              <a:t>Nigata</a:t>
            </a:r>
            <a:r>
              <a:rPr lang="en" sz="1400" i="1" dirty="0">
                <a:solidFill>
                  <a:schemeClr val="dk1"/>
                </a:solidFill>
              </a:rPr>
              <a:t> University Hospital(Japan)</a:t>
            </a:r>
            <a:endParaRPr sz="1400" i="1"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i="1" dirty="0" err="1">
                <a:solidFill>
                  <a:schemeClr val="dk1"/>
                </a:solidFill>
              </a:rPr>
              <a:t>SRL&amp;Shizuoka</a:t>
            </a:r>
            <a:r>
              <a:rPr lang="en" sz="1400" i="1" dirty="0">
                <a:solidFill>
                  <a:schemeClr val="dk1"/>
                </a:solidFill>
              </a:rPr>
              <a:t> Cancer Center Collaborative Laboratories(Japan)</a:t>
            </a:r>
            <a:endParaRPr sz="1400" i="1"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i="1" dirty="0">
                <a:solidFill>
                  <a:schemeClr val="dk1"/>
                </a:solidFill>
              </a:rPr>
              <a:t>LSI </a:t>
            </a:r>
            <a:r>
              <a:rPr lang="en" sz="1400" i="1" dirty="0" err="1">
                <a:solidFill>
                  <a:schemeClr val="dk1"/>
                </a:solidFill>
              </a:rPr>
              <a:t>Medhience</a:t>
            </a:r>
            <a:r>
              <a:rPr lang="en" sz="1400" i="1" dirty="0">
                <a:solidFill>
                  <a:schemeClr val="dk1"/>
                </a:solidFill>
              </a:rPr>
              <a:t> Kawasaki(Japan)</a:t>
            </a:r>
            <a:endParaRPr sz="1400" i="1"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i="1" dirty="0">
                <a:solidFill>
                  <a:schemeClr val="dk1"/>
                </a:solidFill>
              </a:rPr>
              <a:t>Denka Kew Genomics (Japan)</a:t>
            </a:r>
            <a:endParaRPr sz="1400" i="1"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i="1" dirty="0">
                <a:solidFill>
                  <a:schemeClr val="dk1"/>
                </a:solidFill>
              </a:rPr>
              <a:t>Guardant Health Japan (Japan)</a:t>
            </a:r>
            <a:endParaRPr sz="1400" i="1"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i="1" dirty="0" err="1">
                <a:solidFill>
                  <a:schemeClr val="dk1"/>
                </a:solidFill>
              </a:rPr>
              <a:t>ACTmed</a:t>
            </a:r>
            <a:r>
              <a:rPr lang="en" sz="1400" i="1" dirty="0">
                <a:solidFill>
                  <a:schemeClr val="dk1"/>
                </a:solidFill>
              </a:rPr>
              <a:t>(Japan)</a:t>
            </a:r>
            <a:endParaRPr sz="1400" i="1"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i="1" dirty="0">
                <a:solidFill>
                  <a:schemeClr val="dk1"/>
                </a:solidFill>
              </a:rPr>
              <a:t>Gene Research(Japan)</a:t>
            </a:r>
            <a:endParaRPr sz="1400" i="1"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i="1" dirty="0" err="1">
                <a:solidFill>
                  <a:schemeClr val="dk1"/>
                </a:solidFill>
              </a:rPr>
              <a:t>MiRTeL</a:t>
            </a:r>
            <a:r>
              <a:rPr lang="en" sz="1400" i="1" dirty="0">
                <a:solidFill>
                  <a:schemeClr val="dk1"/>
                </a:solidFill>
              </a:rPr>
              <a:t>(Japan)</a:t>
            </a:r>
            <a:endParaRPr sz="1400" i="1"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i="1" dirty="0" err="1">
                <a:solidFill>
                  <a:schemeClr val="dk1"/>
                </a:solidFill>
              </a:rPr>
              <a:t>GeneTech</a:t>
            </a:r>
            <a:r>
              <a:rPr lang="en" sz="1400" i="1" dirty="0">
                <a:solidFill>
                  <a:schemeClr val="dk1"/>
                </a:solidFill>
              </a:rPr>
              <a:t>(Japan)</a:t>
            </a:r>
            <a:endParaRPr sz="1400" i="1"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i="1" dirty="0">
                <a:solidFill>
                  <a:schemeClr val="dk1"/>
                </a:solidFill>
              </a:rPr>
              <a:t>Konica Minolta(Japan)</a:t>
            </a:r>
            <a:endParaRPr sz="1400" i="1"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i="1" dirty="0">
                <a:solidFill>
                  <a:schemeClr val="dk1"/>
                </a:solidFill>
              </a:rPr>
              <a:t>Takara Bio(Japan)</a:t>
            </a:r>
            <a:endParaRPr sz="1400" i="1"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i="1" dirty="0">
                <a:solidFill>
                  <a:schemeClr val="dk1"/>
                </a:solidFill>
              </a:rPr>
              <a:t>G&amp;G Science (Japan)</a:t>
            </a:r>
            <a:endParaRPr sz="1400" i="1"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i="1" dirty="0">
                <a:solidFill>
                  <a:schemeClr val="dk1"/>
                </a:solidFill>
              </a:rPr>
              <a:t>King Salman Armed Forces Hospital (Saudi Arabia)</a:t>
            </a:r>
            <a:endParaRPr sz="1400" i="1"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i="1" dirty="0">
                <a:solidFill>
                  <a:schemeClr val="dk1"/>
                </a:solidFill>
              </a:rPr>
              <a:t>Dammam Medical Complex (Saudi Arabia)</a:t>
            </a:r>
            <a:endParaRPr sz="1400" i="1"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i="1" dirty="0">
                <a:solidFill>
                  <a:schemeClr val="dk1"/>
                </a:solidFill>
              </a:rPr>
              <a:t>Assiut University Hospital (Egypt)</a:t>
            </a:r>
            <a:endParaRPr sz="1400" i="1"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i="1" dirty="0">
                <a:solidFill>
                  <a:schemeClr val="dk1"/>
                </a:solidFill>
              </a:rPr>
              <a:t>Agency for Science, Technology and Research(Singapore)</a:t>
            </a:r>
            <a:endParaRPr sz="1400" i="1" dirty="0">
              <a:solidFill>
                <a:schemeClr val="dk1"/>
              </a:solidFill>
            </a:endParaRPr>
          </a:p>
          <a:p>
            <a:pPr marL="0" lvl="0" indent="0" algn="l" rtl="0">
              <a:spcBef>
                <a:spcPts val="0"/>
              </a:spcBef>
              <a:spcAft>
                <a:spcPts val="0"/>
              </a:spcAft>
              <a:buClr>
                <a:schemeClr val="dk1"/>
              </a:buClr>
              <a:buSzPts val="1100"/>
              <a:buFont typeface="Arial"/>
              <a:buNone/>
            </a:pPr>
            <a:endParaRPr i="1"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550142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159b36782c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159b36782c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sz="2000" b="1">
                <a:solidFill>
                  <a:schemeClr val="dk1"/>
                </a:solidFill>
              </a:rPr>
              <a:t>Objective of this slide:</a:t>
            </a:r>
            <a:endParaRPr sz="2000" b="1">
              <a:solidFill>
                <a:schemeClr val="dk1"/>
              </a:solidFill>
            </a:endParaRPr>
          </a:p>
          <a:p>
            <a:pPr marL="0" lvl="0" indent="0" algn="l" rtl="0">
              <a:spcBef>
                <a:spcPts val="0"/>
              </a:spcBef>
              <a:spcAft>
                <a:spcPts val="0"/>
              </a:spcAft>
              <a:buNone/>
            </a:pPr>
            <a:r>
              <a:rPr lang="ja" sz="2000">
                <a:solidFill>
                  <a:schemeClr val="dk1"/>
                </a:solidFill>
              </a:rPr>
              <a:t>Transition to Quality Management discussion</a:t>
            </a:r>
            <a:endParaRPr sz="2000">
              <a:solidFill>
                <a:schemeClr val="dk1"/>
              </a:solidFill>
            </a:endParaRPr>
          </a:p>
          <a:p>
            <a:pPr marL="0" lvl="0" indent="0" algn="l" rtl="0">
              <a:spcBef>
                <a:spcPts val="0"/>
              </a:spcBef>
              <a:spcAft>
                <a:spcPts val="0"/>
              </a:spcAft>
              <a:buNone/>
            </a:pPr>
            <a:endParaRPr sz="2000" u="sng">
              <a:solidFill>
                <a:schemeClr val="dk1"/>
              </a:solidFill>
            </a:endParaRPr>
          </a:p>
          <a:p>
            <a:pPr marL="0" lvl="0" indent="0" algn="l" rtl="0">
              <a:spcBef>
                <a:spcPts val="0"/>
              </a:spcBef>
              <a:spcAft>
                <a:spcPts val="0"/>
              </a:spcAft>
              <a:buClr>
                <a:schemeClr val="dk1"/>
              </a:buClr>
              <a:buSzPts val="1100"/>
              <a:buFont typeface="Arial"/>
              <a:buNone/>
            </a:pPr>
            <a:r>
              <a:rPr lang="ja" sz="2000" u="sng">
                <a:solidFill>
                  <a:schemeClr val="dk1"/>
                </a:solidFill>
              </a:rPr>
              <a:t>Example script:</a:t>
            </a:r>
            <a:endParaRPr sz="2000"/>
          </a:p>
          <a:p>
            <a:pPr marL="0" lvl="0" indent="0" algn="l" rtl="0">
              <a:spcBef>
                <a:spcPts val="0"/>
              </a:spcBef>
              <a:spcAft>
                <a:spcPts val="0"/>
              </a:spcAft>
              <a:buNone/>
            </a:pPr>
            <a:r>
              <a:rPr lang="ja" sz="2000"/>
              <a:t>Now, let’s talk about the objectives and challenges of Quality Management Systems in general.</a:t>
            </a:r>
            <a:endParaRPr sz="2000"/>
          </a:p>
          <a:p>
            <a:pPr marL="0" lvl="0" indent="0" algn="l" rtl="0">
              <a:spcBef>
                <a:spcPts val="0"/>
              </a:spcBef>
              <a:spcAft>
                <a:spcPts val="0"/>
              </a:spcAft>
              <a:buNone/>
            </a:pPr>
            <a:endParaRPr sz="2000"/>
          </a:p>
          <a:p>
            <a:pPr marL="0" lvl="0" indent="0" algn="l" rtl="0">
              <a:spcBef>
                <a:spcPts val="0"/>
              </a:spcBef>
              <a:spcAft>
                <a:spcPts val="0"/>
              </a:spcAft>
              <a:buNone/>
            </a:pPr>
            <a:endParaRPr sz="20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0b102a965a_1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0b102a965a_1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sz="2000" b="1">
                <a:solidFill>
                  <a:schemeClr val="dk1"/>
                </a:solidFill>
              </a:rPr>
              <a:t>Objective of this slide: </a:t>
            </a:r>
            <a:endParaRPr sz="2000" b="1">
              <a:solidFill>
                <a:schemeClr val="dk1"/>
              </a:solidFill>
            </a:endParaRPr>
          </a:p>
          <a:p>
            <a:pPr marL="0" lvl="0" indent="0" algn="l" rtl="0">
              <a:spcBef>
                <a:spcPts val="0"/>
              </a:spcBef>
              <a:spcAft>
                <a:spcPts val="0"/>
              </a:spcAft>
              <a:buNone/>
            </a:pPr>
            <a:r>
              <a:rPr lang="ja" sz="2000">
                <a:solidFill>
                  <a:schemeClr val="dk1"/>
                </a:solidFill>
              </a:rPr>
              <a:t>Highlight common misconceptions of Quality Management Systems (QMS)</a:t>
            </a:r>
            <a:endParaRPr sz="2000">
              <a:solidFill>
                <a:schemeClr val="dk1"/>
              </a:solidFill>
            </a:endParaRPr>
          </a:p>
          <a:p>
            <a:pPr marL="0" lvl="0" indent="0" algn="l" rtl="0">
              <a:spcBef>
                <a:spcPts val="0"/>
              </a:spcBef>
              <a:spcAft>
                <a:spcPts val="0"/>
              </a:spcAft>
              <a:buNone/>
            </a:pPr>
            <a:endParaRPr sz="2000">
              <a:solidFill>
                <a:schemeClr val="dk1"/>
              </a:solidFill>
            </a:endParaRPr>
          </a:p>
          <a:p>
            <a:pPr marL="0" lvl="0" indent="0" algn="l" rtl="0">
              <a:spcBef>
                <a:spcPts val="0"/>
              </a:spcBef>
              <a:spcAft>
                <a:spcPts val="0"/>
              </a:spcAft>
              <a:buClr>
                <a:schemeClr val="dk1"/>
              </a:buClr>
              <a:buSzPts val="1100"/>
              <a:buFont typeface="Arial"/>
              <a:buNone/>
            </a:pPr>
            <a:r>
              <a:rPr lang="ja" sz="2000" u="sng">
                <a:solidFill>
                  <a:schemeClr val="dk1"/>
                </a:solidFill>
              </a:rPr>
              <a:t>Example script: </a:t>
            </a:r>
            <a:endParaRPr sz="2000" u="sng">
              <a:solidFill>
                <a:schemeClr val="dk1"/>
              </a:solidFill>
            </a:endParaRPr>
          </a:p>
          <a:p>
            <a:pPr marL="0" lvl="0" indent="0" algn="l" rtl="0">
              <a:spcBef>
                <a:spcPts val="0"/>
              </a:spcBef>
              <a:spcAft>
                <a:spcPts val="0"/>
              </a:spcAft>
              <a:buClr>
                <a:schemeClr val="dk1"/>
              </a:buClr>
              <a:buSzPts val="1100"/>
              <a:buFont typeface="Arial"/>
              <a:buNone/>
            </a:pPr>
            <a:r>
              <a:rPr lang="ja" sz="2000" i="1">
                <a:solidFill>
                  <a:schemeClr val="dk1"/>
                </a:solidFill>
              </a:rPr>
              <a:t>Many people think QMS tools primarily consists of managing…</a:t>
            </a:r>
            <a:endParaRPr sz="2000" i="1">
              <a:solidFill>
                <a:schemeClr val="dk1"/>
              </a:solidFill>
            </a:endParaRPr>
          </a:p>
          <a:p>
            <a:pPr marL="457200" lvl="0" indent="-355600" algn="l" rtl="0">
              <a:spcBef>
                <a:spcPts val="0"/>
              </a:spcBef>
              <a:spcAft>
                <a:spcPts val="0"/>
              </a:spcAft>
              <a:buClr>
                <a:schemeClr val="dk1"/>
              </a:buClr>
              <a:buSzPts val="2000"/>
              <a:buChar char="●"/>
            </a:pPr>
            <a:r>
              <a:rPr lang="ja" sz="2000" i="1">
                <a:solidFill>
                  <a:schemeClr val="dk1"/>
                </a:solidFill>
              </a:rPr>
              <a:t>Quality Control (QC), </a:t>
            </a:r>
            <a:endParaRPr sz="2000" i="1">
              <a:solidFill>
                <a:schemeClr val="dk1"/>
              </a:solidFill>
            </a:endParaRPr>
          </a:p>
          <a:p>
            <a:pPr marL="457200" lvl="0" indent="-355600" algn="l" rtl="0">
              <a:spcBef>
                <a:spcPts val="0"/>
              </a:spcBef>
              <a:spcAft>
                <a:spcPts val="0"/>
              </a:spcAft>
              <a:buClr>
                <a:schemeClr val="dk1"/>
              </a:buClr>
              <a:buSzPts val="2000"/>
              <a:buChar char="●"/>
            </a:pPr>
            <a:r>
              <a:rPr lang="ja" sz="2000" i="1">
                <a:solidFill>
                  <a:schemeClr val="dk1"/>
                </a:solidFill>
              </a:rPr>
              <a:t>Lab Information System(LIS), and </a:t>
            </a:r>
            <a:endParaRPr sz="2000" i="1">
              <a:solidFill>
                <a:schemeClr val="dk1"/>
              </a:solidFill>
            </a:endParaRPr>
          </a:p>
          <a:p>
            <a:pPr marL="457200" lvl="0" indent="-355600" algn="l" rtl="0">
              <a:spcBef>
                <a:spcPts val="0"/>
              </a:spcBef>
              <a:spcAft>
                <a:spcPts val="0"/>
              </a:spcAft>
              <a:buClr>
                <a:schemeClr val="dk1"/>
              </a:buClr>
              <a:buSzPts val="2000"/>
              <a:buChar char="●"/>
            </a:pPr>
            <a:r>
              <a:rPr lang="ja" sz="2000" i="1">
                <a:solidFill>
                  <a:schemeClr val="dk1"/>
                </a:solidFill>
              </a:rPr>
              <a:t>Document Management Systems </a:t>
            </a:r>
            <a:endParaRPr sz="2000" i="1">
              <a:solidFill>
                <a:schemeClr val="dk1"/>
              </a:solidFill>
            </a:endParaRPr>
          </a:p>
          <a:p>
            <a:pPr marL="457200" lvl="0" indent="0" algn="l" rtl="0">
              <a:spcBef>
                <a:spcPts val="0"/>
              </a:spcBef>
              <a:spcAft>
                <a:spcPts val="0"/>
              </a:spcAft>
              <a:buNone/>
            </a:pPr>
            <a:endParaRPr sz="2000" i="1">
              <a:solidFill>
                <a:schemeClr val="dk1"/>
              </a:solidFill>
            </a:endParaRPr>
          </a:p>
          <a:p>
            <a:pPr marL="0" lvl="0" indent="0" algn="l" rtl="0">
              <a:spcBef>
                <a:spcPts val="0"/>
              </a:spcBef>
              <a:spcAft>
                <a:spcPts val="0"/>
              </a:spcAft>
              <a:buClr>
                <a:schemeClr val="dk1"/>
              </a:buClr>
              <a:buSzPts val="1100"/>
              <a:buFont typeface="Arial"/>
              <a:buNone/>
            </a:pPr>
            <a:r>
              <a:rPr lang="ja" sz="2000" i="1">
                <a:solidFill>
                  <a:schemeClr val="dk1"/>
                </a:solidFill>
              </a:rPr>
              <a:t>But in fact, it is much, much more</a:t>
            </a:r>
            <a:endParaRPr sz="2000" i="1">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1283a18721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1283a1872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ja" sz="2000" b="1">
                <a:solidFill>
                  <a:schemeClr val="dk1"/>
                </a:solidFill>
              </a:rPr>
              <a:t>Objective of the slide: </a:t>
            </a:r>
            <a:endParaRPr sz="2000" b="1">
              <a:solidFill>
                <a:schemeClr val="dk1"/>
              </a:solidFill>
            </a:endParaRPr>
          </a:p>
          <a:p>
            <a:pPr marL="0" lvl="0" indent="0" algn="l" rtl="0">
              <a:spcBef>
                <a:spcPts val="0"/>
              </a:spcBef>
              <a:spcAft>
                <a:spcPts val="0"/>
              </a:spcAft>
              <a:buClr>
                <a:schemeClr val="dk1"/>
              </a:buClr>
              <a:buSzPts val="1100"/>
              <a:buFont typeface="Arial"/>
              <a:buNone/>
            </a:pPr>
            <a:r>
              <a:rPr lang="ja" sz="2000">
                <a:solidFill>
                  <a:schemeClr val="dk1"/>
                </a:solidFill>
              </a:rPr>
              <a:t>Emphasize the depth of Quality Management Systems (QMS)</a:t>
            </a:r>
            <a:endParaRPr sz="2000">
              <a:solidFill>
                <a:schemeClr val="dk1"/>
              </a:solidFill>
            </a:endParaRPr>
          </a:p>
          <a:p>
            <a:pPr marL="0" lvl="0" indent="0" algn="l" rtl="0">
              <a:spcBef>
                <a:spcPts val="0"/>
              </a:spcBef>
              <a:spcAft>
                <a:spcPts val="0"/>
              </a:spcAft>
              <a:buClr>
                <a:schemeClr val="dk1"/>
              </a:buClr>
              <a:buSzPts val="1100"/>
              <a:buFont typeface="Arial"/>
              <a:buNone/>
            </a:pPr>
            <a:endParaRPr sz="2000">
              <a:solidFill>
                <a:schemeClr val="dk1"/>
              </a:solidFill>
            </a:endParaRPr>
          </a:p>
          <a:p>
            <a:pPr marL="0" lvl="0" indent="0" algn="l" rtl="0">
              <a:spcBef>
                <a:spcPts val="0"/>
              </a:spcBef>
              <a:spcAft>
                <a:spcPts val="0"/>
              </a:spcAft>
              <a:buClr>
                <a:schemeClr val="dk1"/>
              </a:buClr>
              <a:buSzPts val="1100"/>
              <a:buFont typeface="Arial"/>
              <a:buNone/>
            </a:pPr>
            <a:r>
              <a:rPr lang="ja" sz="2000" u="sng">
                <a:solidFill>
                  <a:schemeClr val="dk1"/>
                </a:solidFill>
              </a:rPr>
              <a:t>Example script: </a:t>
            </a:r>
            <a:endParaRPr sz="2000" u="sng">
              <a:solidFill>
                <a:schemeClr val="dk1"/>
              </a:solidFill>
            </a:endParaRPr>
          </a:p>
          <a:p>
            <a:pPr marL="0" lvl="0" indent="0" algn="l" rtl="0">
              <a:spcBef>
                <a:spcPts val="0"/>
              </a:spcBef>
              <a:spcAft>
                <a:spcPts val="0"/>
              </a:spcAft>
              <a:buClr>
                <a:schemeClr val="dk1"/>
              </a:buClr>
              <a:buSzPts val="1100"/>
              <a:buFont typeface="Arial"/>
              <a:buNone/>
            </a:pPr>
            <a:r>
              <a:rPr lang="ja" sz="2000">
                <a:solidFill>
                  <a:schemeClr val="dk1"/>
                </a:solidFill>
              </a:rPr>
              <a:t>In fact, </a:t>
            </a:r>
            <a:r>
              <a:rPr lang="ja" sz="2000" i="1">
                <a:solidFill>
                  <a:schemeClr val="dk1"/>
                </a:solidFill>
              </a:rPr>
              <a:t>QC, LIS and Document Management is only the tip of the iceberg.</a:t>
            </a:r>
            <a:endParaRPr sz="2000" i="1">
              <a:solidFill>
                <a:schemeClr val="dk1"/>
              </a:solidFill>
            </a:endParaRPr>
          </a:p>
          <a:p>
            <a:pPr marL="0" lvl="0" indent="0" algn="l" rtl="0">
              <a:spcBef>
                <a:spcPts val="0"/>
              </a:spcBef>
              <a:spcAft>
                <a:spcPts val="0"/>
              </a:spcAft>
              <a:buClr>
                <a:schemeClr val="dk1"/>
              </a:buClr>
              <a:buSzPts val="1100"/>
              <a:buFont typeface="Arial"/>
              <a:buNone/>
            </a:pPr>
            <a:endParaRPr sz="2000" i="1">
              <a:solidFill>
                <a:schemeClr val="dk1"/>
              </a:solidFill>
            </a:endParaRPr>
          </a:p>
          <a:p>
            <a:pPr marL="0" lvl="0" indent="0" algn="l" rtl="0">
              <a:spcBef>
                <a:spcPts val="0"/>
              </a:spcBef>
              <a:spcAft>
                <a:spcPts val="0"/>
              </a:spcAft>
              <a:buClr>
                <a:schemeClr val="dk1"/>
              </a:buClr>
              <a:buSzPts val="1100"/>
              <a:buFont typeface="Arial"/>
              <a:buNone/>
            </a:pPr>
            <a:r>
              <a:rPr lang="ja" sz="2000" i="1">
                <a:solidFill>
                  <a:schemeClr val="dk1"/>
                </a:solidFill>
              </a:rPr>
              <a:t>QMS sets policies and procedures for all aspects of clinical testing, beginning with pre-analytical to analytical and finally post-analytical processes.</a:t>
            </a:r>
            <a:endParaRPr sz="2000" i="1">
              <a:solidFill>
                <a:schemeClr val="dk1"/>
              </a:solidFill>
            </a:endParaRPr>
          </a:p>
          <a:p>
            <a:pPr marL="0" lvl="0" indent="0" algn="l" rtl="0">
              <a:spcBef>
                <a:spcPts val="0"/>
              </a:spcBef>
              <a:spcAft>
                <a:spcPts val="0"/>
              </a:spcAft>
              <a:buClr>
                <a:schemeClr val="dk1"/>
              </a:buClr>
              <a:buSzPts val="1100"/>
              <a:buFont typeface="Arial"/>
              <a:buNone/>
            </a:pPr>
            <a:endParaRPr sz="2000" i="1">
              <a:solidFill>
                <a:schemeClr val="dk1"/>
              </a:solidFill>
            </a:endParaRPr>
          </a:p>
          <a:p>
            <a:pPr marL="0" lvl="0" indent="0" algn="l" rtl="0">
              <a:spcBef>
                <a:spcPts val="0"/>
              </a:spcBef>
              <a:spcAft>
                <a:spcPts val="0"/>
              </a:spcAft>
              <a:buClr>
                <a:schemeClr val="dk1"/>
              </a:buClr>
              <a:buSzPts val="1100"/>
              <a:buFont typeface="Arial"/>
              <a:buNone/>
            </a:pPr>
            <a:r>
              <a:rPr lang="ja" sz="2000" i="1">
                <a:solidFill>
                  <a:schemeClr val="dk1"/>
                </a:solidFill>
              </a:rPr>
              <a:t>This quality can only be achieved  through real people performing real actions.</a:t>
            </a:r>
            <a:endParaRPr sz="2000" i="1">
              <a:solidFill>
                <a:schemeClr val="dk1"/>
              </a:solidFill>
            </a:endParaRPr>
          </a:p>
          <a:p>
            <a:pPr marL="0" lvl="0" indent="0" algn="l" rtl="0">
              <a:spcBef>
                <a:spcPts val="0"/>
              </a:spcBef>
              <a:spcAft>
                <a:spcPts val="0"/>
              </a:spcAft>
              <a:buClr>
                <a:schemeClr val="dk1"/>
              </a:buClr>
              <a:buSzPts val="1100"/>
              <a:buFont typeface="Arial"/>
              <a:buNone/>
            </a:pPr>
            <a:endParaRPr sz="2000" i="1">
              <a:solidFill>
                <a:schemeClr val="dk1"/>
              </a:solidFill>
            </a:endParaRPr>
          </a:p>
          <a:p>
            <a:pPr marL="0" lvl="0" indent="0" algn="l" rtl="0">
              <a:spcBef>
                <a:spcPts val="0"/>
              </a:spcBef>
              <a:spcAft>
                <a:spcPts val="0"/>
              </a:spcAft>
              <a:buClr>
                <a:schemeClr val="dk1"/>
              </a:buClr>
              <a:buSzPts val="1100"/>
              <a:buFont typeface="Arial"/>
              <a:buNone/>
            </a:pPr>
            <a:r>
              <a:rPr lang="ja" sz="2000" i="1">
                <a:solidFill>
                  <a:schemeClr val="dk1"/>
                </a:solidFill>
              </a:rPr>
              <a:t>QMS is an interlinked end-to-end process.  Failure in any link can lead to decreased economic productivity, safety lapses and even catastrophic failures.    </a:t>
            </a:r>
            <a:endParaRPr sz="20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0b102a965a_0_240:notes"/>
          <p:cNvSpPr txBox="1">
            <a:spLocks noGrp="1"/>
          </p:cNvSpPr>
          <p:nvPr>
            <p:ph type="body" idx="1"/>
          </p:nvPr>
        </p:nvSpPr>
        <p:spPr>
          <a:xfrm>
            <a:off x="685800" y="4400556"/>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sz="2000" b="1"/>
              <a:t>Objective of the slide:  </a:t>
            </a:r>
            <a:endParaRPr sz="2000" b="1"/>
          </a:p>
          <a:p>
            <a:pPr marL="0" lvl="0" indent="0" algn="l" rtl="0">
              <a:spcBef>
                <a:spcPts val="0"/>
              </a:spcBef>
              <a:spcAft>
                <a:spcPts val="0"/>
              </a:spcAft>
              <a:buNone/>
            </a:pPr>
            <a:r>
              <a:rPr lang="ja" sz="2000"/>
              <a:t>Emphasize that QMS’s ultimate objective is about “advancing patient outcomes”</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ja" sz="2000" u="sng">
                <a:solidFill>
                  <a:schemeClr val="dk1"/>
                </a:solidFill>
              </a:rPr>
              <a:t>Example script: </a:t>
            </a:r>
            <a:endParaRPr sz="2000" u="sng"/>
          </a:p>
          <a:p>
            <a:pPr marL="0" lvl="0" indent="0" algn="l" rtl="0">
              <a:spcBef>
                <a:spcPts val="0"/>
              </a:spcBef>
              <a:spcAft>
                <a:spcPts val="0"/>
              </a:spcAft>
              <a:buNone/>
            </a:pPr>
            <a:r>
              <a:rPr lang="ja" sz="2000" i="1"/>
              <a:t>While there are many objectives, the primary QMS objective is advancing patient outcomes. Period.</a:t>
            </a:r>
            <a:endParaRPr sz="2000" i="1"/>
          </a:p>
          <a:p>
            <a:pPr marL="0" lvl="0" indent="0" algn="l" rtl="0">
              <a:spcBef>
                <a:spcPts val="0"/>
              </a:spcBef>
              <a:spcAft>
                <a:spcPts val="0"/>
              </a:spcAft>
              <a:buNone/>
            </a:pPr>
            <a:endParaRPr sz="2000" i="1"/>
          </a:p>
          <a:p>
            <a:pPr marL="0" lvl="0" indent="0" algn="l" rtl="0">
              <a:spcBef>
                <a:spcPts val="0"/>
              </a:spcBef>
              <a:spcAft>
                <a:spcPts val="0"/>
              </a:spcAft>
              <a:buNone/>
            </a:pPr>
            <a:r>
              <a:rPr lang="ja" sz="2000" i="1"/>
              <a:t>Virtually every standard can be linked back to supporting patient outcomes, assuming, of course, all laboratory staff are also potential patients.</a:t>
            </a:r>
            <a:endParaRPr sz="2000" i="1"/>
          </a:p>
          <a:p>
            <a:pPr marL="0" lvl="0" indent="0" algn="l" rtl="0">
              <a:spcBef>
                <a:spcPts val="0"/>
              </a:spcBef>
              <a:spcAft>
                <a:spcPts val="0"/>
              </a:spcAft>
              <a:buNone/>
            </a:pPr>
            <a:endParaRPr sz="1600"/>
          </a:p>
        </p:txBody>
      </p:sp>
      <p:sp>
        <p:nvSpPr>
          <p:cNvPr id="112" name="Google Shape;112;g10b102a965a_0_2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12b4f5fab9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12b4f5fab9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ja" sz="2000" b="1">
                <a:solidFill>
                  <a:schemeClr val="dk1"/>
                </a:solidFill>
              </a:rPr>
              <a:t>Objective of the slide:  </a:t>
            </a:r>
            <a:endParaRPr sz="2000" b="1">
              <a:solidFill>
                <a:schemeClr val="dk1"/>
              </a:solidFill>
            </a:endParaRPr>
          </a:p>
          <a:p>
            <a:pPr marL="0" lvl="0" indent="0" algn="l" rtl="0">
              <a:spcBef>
                <a:spcPts val="0"/>
              </a:spcBef>
              <a:spcAft>
                <a:spcPts val="0"/>
              </a:spcAft>
              <a:buNone/>
            </a:pPr>
            <a:r>
              <a:rPr lang="ja" sz="2000">
                <a:solidFill>
                  <a:schemeClr val="dk1"/>
                </a:solidFill>
              </a:rPr>
              <a:t>Explain CAP and ISO 15189 standards </a:t>
            </a:r>
            <a:endParaRPr sz="2000">
              <a:solidFill>
                <a:schemeClr val="dk1"/>
              </a:solidFill>
            </a:endParaRPr>
          </a:p>
          <a:p>
            <a:pPr marL="0" lvl="0" indent="0" algn="l" rtl="0">
              <a:spcBef>
                <a:spcPts val="0"/>
              </a:spcBef>
              <a:spcAft>
                <a:spcPts val="0"/>
              </a:spcAft>
              <a:buNone/>
            </a:pPr>
            <a:endParaRPr sz="2000">
              <a:solidFill>
                <a:schemeClr val="dk1"/>
              </a:solidFill>
            </a:endParaRPr>
          </a:p>
          <a:p>
            <a:pPr marL="0" lvl="0" indent="0" algn="l" rtl="0">
              <a:spcBef>
                <a:spcPts val="0"/>
              </a:spcBef>
              <a:spcAft>
                <a:spcPts val="0"/>
              </a:spcAft>
              <a:buNone/>
            </a:pPr>
            <a:r>
              <a:rPr lang="ja" sz="2000" u="sng">
                <a:solidFill>
                  <a:schemeClr val="dk1"/>
                </a:solidFill>
              </a:rPr>
              <a:t>Example script: </a:t>
            </a:r>
            <a:endParaRPr sz="2000" i="1">
              <a:solidFill>
                <a:srgbClr val="4D4D4D"/>
              </a:solidFill>
            </a:endParaRPr>
          </a:p>
          <a:p>
            <a:pPr marL="0" lvl="0" indent="0" algn="l" rtl="0">
              <a:lnSpc>
                <a:spcPct val="115000"/>
              </a:lnSpc>
              <a:spcBef>
                <a:spcPts val="0"/>
              </a:spcBef>
              <a:spcAft>
                <a:spcPts val="0"/>
              </a:spcAft>
              <a:buNone/>
            </a:pPr>
            <a:r>
              <a:rPr lang="ja" sz="2000" i="1">
                <a:solidFill>
                  <a:srgbClr val="4D4D4D"/>
                </a:solidFill>
              </a:rPr>
              <a:t>Accreditation demonstrates that you are operating a safe, effective and patient centric laboratory.</a:t>
            </a:r>
            <a:endParaRPr sz="2000" i="1">
              <a:solidFill>
                <a:srgbClr val="4D4D4D"/>
              </a:solidFill>
            </a:endParaRPr>
          </a:p>
          <a:p>
            <a:pPr marL="0" lvl="0" indent="0" algn="l" rtl="0">
              <a:lnSpc>
                <a:spcPct val="115000"/>
              </a:lnSpc>
              <a:spcBef>
                <a:spcPts val="800"/>
              </a:spcBef>
              <a:spcAft>
                <a:spcPts val="0"/>
              </a:spcAft>
              <a:buNone/>
            </a:pPr>
            <a:r>
              <a:rPr lang="ja" sz="2000" i="1">
                <a:solidFill>
                  <a:srgbClr val="4D4D4D"/>
                </a:solidFill>
              </a:rPr>
              <a:t>There are two primary clinical laboratory standards. These are the College of the American Pathologist (CAP) and the </a:t>
            </a:r>
            <a:r>
              <a:rPr lang="ja" sz="2000" i="1">
                <a:solidFill>
                  <a:srgbClr val="4D4D4D"/>
                </a:solidFill>
                <a:highlight>
                  <a:schemeClr val="lt1"/>
                </a:highlight>
              </a:rPr>
              <a:t>The International Organization for Standardization (ISO)</a:t>
            </a:r>
            <a:r>
              <a:rPr lang="ja" sz="2000" i="1">
                <a:solidFill>
                  <a:srgbClr val="4D4D4D"/>
                </a:solidFill>
              </a:rPr>
              <a:t> 15189. </a:t>
            </a:r>
            <a:endParaRPr sz="2000" i="1">
              <a:solidFill>
                <a:srgbClr val="4D4D4D"/>
              </a:solidFill>
            </a:endParaRPr>
          </a:p>
          <a:p>
            <a:pPr marL="0" lvl="0" indent="0" algn="l" rtl="0">
              <a:lnSpc>
                <a:spcPct val="115000"/>
              </a:lnSpc>
              <a:spcBef>
                <a:spcPts val="800"/>
              </a:spcBef>
              <a:spcAft>
                <a:spcPts val="0"/>
              </a:spcAft>
              <a:buNone/>
            </a:pPr>
            <a:endParaRPr sz="2000" i="1">
              <a:solidFill>
                <a:srgbClr val="4D4D4D"/>
              </a:solidFill>
            </a:endParaRPr>
          </a:p>
          <a:p>
            <a:pPr marL="0" lvl="0" indent="0" algn="l" rtl="0">
              <a:lnSpc>
                <a:spcPct val="115000"/>
              </a:lnSpc>
              <a:spcBef>
                <a:spcPts val="800"/>
              </a:spcBef>
              <a:spcAft>
                <a:spcPts val="0"/>
              </a:spcAft>
              <a:buNone/>
            </a:pPr>
            <a:r>
              <a:rPr lang="ja" sz="2000" i="1">
                <a:solidFill>
                  <a:srgbClr val="4D4D4D"/>
                </a:solidFill>
              </a:rPr>
              <a:t>Your choice of standards will depend on your circumstances, objectives, and geography.  </a:t>
            </a:r>
            <a:endParaRPr sz="2000" i="1">
              <a:solidFill>
                <a:srgbClr val="4D4D4D"/>
              </a:solidFill>
            </a:endParaRPr>
          </a:p>
          <a:p>
            <a:pPr marL="0" lvl="0" indent="0" algn="l" rtl="0">
              <a:lnSpc>
                <a:spcPct val="115000"/>
              </a:lnSpc>
              <a:spcBef>
                <a:spcPts val="800"/>
              </a:spcBef>
              <a:spcAft>
                <a:spcPts val="0"/>
              </a:spcAft>
              <a:buNone/>
            </a:pPr>
            <a:r>
              <a:rPr lang="ja" sz="2000" i="1">
                <a:solidFill>
                  <a:srgbClr val="4D4D4D"/>
                </a:solidFill>
              </a:rPr>
              <a:t>The ISO standards tend to be more flexible, allowing you to create your own vision of quality. ISO tends to be more local, considering local economic, infrastructure, culture and educational systems.</a:t>
            </a:r>
            <a:endParaRPr sz="2000" i="1">
              <a:solidFill>
                <a:srgbClr val="4D4D4D"/>
              </a:solidFill>
            </a:endParaRPr>
          </a:p>
          <a:p>
            <a:pPr marL="0" lvl="0" indent="0" algn="l" rtl="0">
              <a:lnSpc>
                <a:spcPct val="115000"/>
              </a:lnSpc>
              <a:spcBef>
                <a:spcPts val="800"/>
              </a:spcBef>
              <a:spcAft>
                <a:spcPts val="0"/>
              </a:spcAft>
              <a:buNone/>
            </a:pPr>
            <a:endParaRPr sz="2000" i="1">
              <a:solidFill>
                <a:srgbClr val="4D4D4D"/>
              </a:solidFill>
            </a:endParaRPr>
          </a:p>
          <a:p>
            <a:pPr marL="0" lvl="0" indent="0" algn="l" rtl="0">
              <a:lnSpc>
                <a:spcPct val="115000"/>
              </a:lnSpc>
              <a:spcBef>
                <a:spcPts val="800"/>
              </a:spcBef>
              <a:spcAft>
                <a:spcPts val="0"/>
              </a:spcAft>
              <a:buNone/>
            </a:pPr>
            <a:r>
              <a:rPr lang="ja" sz="2000" i="1">
                <a:solidFill>
                  <a:srgbClr val="4D4D4D"/>
                </a:solidFill>
              </a:rPr>
              <a:t>The CAP standards are much more rule-based and encompass over 2,000 standards and specific to each technical speciality.   These standards are constantly being upgraded based on technical advancements.</a:t>
            </a:r>
            <a:endParaRPr sz="2000" i="1">
              <a:solidFill>
                <a:srgbClr val="4D4D4D"/>
              </a:solidFill>
            </a:endParaRPr>
          </a:p>
          <a:p>
            <a:pPr marL="0" lvl="0" indent="0" algn="l" rtl="0">
              <a:lnSpc>
                <a:spcPct val="115000"/>
              </a:lnSpc>
              <a:spcBef>
                <a:spcPts val="800"/>
              </a:spcBef>
              <a:spcAft>
                <a:spcPts val="0"/>
              </a:spcAft>
              <a:buNone/>
            </a:pPr>
            <a:r>
              <a:rPr lang="ja" sz="2000" i="1">
                <a:solidFill>
                  <a:srgbClr val="4D4D4D"/>
                </a:solidFill>
              </a:rPr>
              <a:t>Both CAP and ISO have its benefits, and both are challenging if done right.</a:t>
            </a:r>
            <a:endParaRPr sz="2000" i="1">
              <a:solidFill>
                <a:srgbClr val="4D4D4D"/>
              </a:solidFill>
            </a:endParaRPr>
          </a:p>
          <a:p>
            <a:pPr marL="0" lvl="0" indent="0" algn="l" rtl="0">
              <a:lnSpc>
                <a:spcPct val="115000"/>
              </a:lnSpc>
              <a:spcBef>
                <a:spcPts val="800"/>
              </a:spcBef>
              <a:spcAft>
                <a:spcPts val="0"/>
              </a:spcAft>
              <a:buNone/>
            </a:pPr>
            <a:r>
              <a:rPr lang="ja" sz="2000" i="1">
                <a:solidFill>
                  <a:srgbClr val="4D4D4D"/>
                </a:solidFill>
              </a:rPr>
              <a:t>In all likelihood, if you are going to support global clinical trials or entertain global collaborations, CAP should be considered highly.   </a:t>
            </a:r>
            <a:endParaRPr sz="2000" i="1">
              <a:solidFill>
                <a:srgbClr val="4D4D4D"/>
              </a:solidFill>
            </a:endParaRPr>
          </a:p>
          <a:p>
            <a:pPr marL="0" lvl="0" indent="0" algn="l" rtl="0">
              <a:lnSpc>
                <a:spcPct val="115000"/>
              </a:lnSpc>
              <a:spcBef>
                <a:spcPts val="800"/>
              </a:spcBef>
              <a:spcAft>
                <a:spcPts val="0"/>
              </a:spcAft>
              <a:buNone/>
            </a:pPr>
            <a:endParaRPr sz="2000" i="1">
              <a:solidFill>
                <a:srgbClr val="4D4D4D"/>
              </a:solidFill>
            </a:endParaRPr>
          </a:p>
          <a:p>
            <a:pPr marL="0" lvl="0" indent="0" algn="l" rtl="0">
              <a:lnSpc>
                <a:spcPct val="115000"/>
              </a:lnSpc>
              <a:spcBef>
                <a:spcPts val="800"/>
              </a:spcBef>
              <a:spcAft>
                <a:spcPts val="800"/>
              </a:spcAft>
              <a:buNone/>
            </a:pPr>
            <a:endParaRPr sz="2000" i="1">
              <a:solidFill>
                <a:srgbClr val="4D4D4D"/>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11e815935a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11e815935a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ja" sz="2000" b="1">
                <a:solidFill>
                  <a:schemeClr val="dk1"/>
                </a:solidFill>
              </a:rPr>
              <a:t>Objective of the slide:  </a:t>
            </a:r>
            <a:endParaRPr sz="2000"/>
          </a:p>
          <a:p>
            <a:pPr marL="0" lvl="0" indent="0" algn="l" rtl="0">
              <a:spcBef>
                <a:spcPts val="0"/>
              </a:spcBef>
              <a:spcAft>
                <a:spcPts val="0"/>
              </a:spcAft>
              <a:buNone/>
            </a:pPr>
            <a:r>
              <a:rPr lang="ja" sz="2000"/>
              <a:t>Remind listeners that building and maintaining a high level of QMS requires the commitment of the whole laboratory and driven and supported by management.  Discuss the transition from paper to digital paper management to e-QMS.</a:t>
            </a:r>
            <a:endParaRPr sz="2000"/>
          </a:p>
          <a:p>
            <a:pPr marL="0" lvl="0" indent="0" algn="l" rtl="0">
              <a:spcBef>
                <a:spcPts val="0"/>
              </a:spcBef>
              <a:spcAft>
                <a:spcPts val="0"/>
              </a:spcAft>
              <a:buNone/>
            </a:pPr>
            <a:endParaRPr sz="2000"/>
          </a:p>
          <a:p>
            <a:pPr marL="0" lvl="0" indent="0" algn="l" rtl="0">
              <a:spcBef>
                <a:spcPts val="0"/>
              </a:spcBef>
              <a:spcAft>
                <a:spcPts val="0"/>
              </a:spcAft>
              <a:buClr>
                <a:schemeClr val="dk1"/>
              </a:buClr>
              <a:buSzPts val="1100"/>
              <a:buFont typeface="Arial"/>
              <a:buNone/>
            </a:pPr>
            <a:r>
              <a:rPr lang="ja" sz="2000" u="sng">
                <a:solidFill>
                  <a:schemeClr val="dk1"/>
                </a:solidFill>
              </a:rPr>
              <a:t>Example script: </a:t>
            </a:r>
            <a:endParaRPr sz="2000" u="sng"/>
          </a:p>
          <a:p>
            <a:pPr marL="0" lvl="0" indent="0" algn="l" rtl="0">
              <a:spcBef>
                <a:spcPts val="0"/>
              </a:spcBef>
              <a:spcAft>
                <a:spcPts val="0"/>
              </a:spcAft>
              <a:buNone/>
            </a:pPr>
            <a:r>
              <a:rPr lang="ja" sz="2000" i="1"/>
              <a:t>Quality is a journey with no end. </a:t>
            </a:r>
            <a:endParaRPr sz="2000" i="1"/>
          </a:p>
          <a:p>
            <a:pPr marL="0" lvl="0" indent="0" algn="l" rtl="0">
              <a:spcBef>
                <a:spcPts val="0"/>
              </a:spcBef>
              <a:spcAft>
                <a:spcPts val="0"/>
              </a:spcAft>
              <a:buNone/>
            </a:pPr>
            <a:endParaRPr sz="2000" i="1"/>
          </a:p>
          <a:p>
            <a:pPr marL="0" lvl="0" indent="0" algn="l" rtl="0">
              <a:spcBef>
                <a:spcPts val="0"/>
              </a:spcBef>
              <a:spcAft>
                <a:spcPts val="0"/>
              </a:spcAft>
              <a:buNone/>
            </a:pPr>
            <a:r>
              <a:rPr lang="ja" sz="2000" i="1"/>
              <a:t>Realizing your objectives can only be had by building quality processes, driving education, attention to detail, and keen organizational management. </a:t>
            </a:r>
            <a:endParaRPr sz="2000" i="1"/>
          </a:p>
          <a:p>
            <a:pPr marL="0" lvl="0" indent="0" algn="l" rtl="0">
              <a:spcBef>
                <a:spcPts val="0"/>
              </a:spcBef>
              <a:spcAft>
                <a:spcPts val="0"/>
              </a:spcAft>
              <a:buNone/>
            </a:pPr>
            <a:endParaRPr sz="2000" i="1"/>
          </a:p>
          <a:p>
            <a:pPr marL="0" lvl="0" indent="0" algn="l" rtl="0">
              <a:spcBef>
                <a:spcPts val="0"/>
              </a:spcBef>
              <a:spcAft>
                <a:spcPts val="0"/>
              </a:spcAft>
              <a:buNone/>
            </a:pPr>
            <a:r>
              <a:rPr lang="ja" sz="2000" i="1"/>
              <a:t>These objectives were particularly challenging with analog, paper based systems. Things became marginally better with digital document management systems. e-QMS brings things  to an entirely new level, enabling quality processes though staff accountability and organizational transparency.</a:t>
            </a:r>
            <a:endParaRPr sz="2000" i="1"/>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159b36782c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159b36782c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ja" sz="2000" u="sng">
                <a:solidFill>
                  <a:schemeClr val="dk1"/>
                </a:solidFill>
              </a:rPr>
              <a:t>Example script: </a:t>
            </a:r>
            <a:endParaRPr sz="2000">
              <a:solidFill>
                <a:schemeClr val="dk1"/>
              </a:solidFill>
            </a:endParaRPr>
          </a:p>
          <a:p>
            <a:pPr marL="0" lvl="0" indent="0" algn="l" rtl="0">
              <a:spcBef>
                <a:spcPts val="0"/>
              </a:spcBef>
              <a:spcAft>
                <a:spcPts val="0"/>
              </a:spcAft>
              <a:buNone/>
            </a:pPr>
            <a:r>
              <a:rPr lang="ja" sz="2000">
                <a:solidFill>
                  <a:schemeClr val="dk1"/>
                </a:solidFill>
              </a:rPr>
              <a:t>Now talk about e-QMS focusing on LEAP Software.</a:t>
            </a:r>
            <a:endParaRPr sz="2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3F3F3F"/>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822960" y="1581151"/>
            <a:ext cx="7543800" cy="2820600"/>
          </a:xfrm>
          <a:prstGeom prst="rect">
            <a:avLst/>
          </a:prstGeom>
          <a:noFill/>
          <a:ln>
            <a:noFill/>
          </a:ln>
        </p:spPr>
        <p:txBody>
          <a:bodyPr spcFirstLastPara="1" wrap="square" lIns="0" tIns="34275" rIns="0" bIns="34275" anchor="t" anchorCtr="0">
            <a:normAutofit/>
          </a:bodyPr>
          <a:lstStyle>
            <a:lvl1pPr marL="457200" lvl="0" indent="-317500" algn="l" rtl="0">
              <a:lnSpc>
                <a:spcPct val="110000"/>
              </a:lnSpc>
              <a:spcBef>
                <a:spcPts val="900"/>
              </a:spcBef>
              <a:spcAft>
                <a:spcPts val="0"/>
              </a:spcAft>
              <a:buSzPts val="1400"/>
              <a:buChar char="●"/>
              <a:defRPr/>
            </a:lvl1pPr>
            <a:lvl2pPr marL="914400" lvl="1" indent="-317500" algn="l" rtl="0">
              <a:lnSpc>
                <a:spcPct val="100000"/>
              </a:lnSpc>
              <a:spcBef>
                <a:spcPts val="200"/>
              </a:spcBef>
              <a:spcAft>
                <a:spcPts val="0"/>
              </a:spcAft>
              <a:buClr>
                <a:srgbClr val="3F3F3F"/>
              </a:buClr>
              <a:buSzPts val="1400"/>
              <a:buChar char="○"/>
              <a:defRPr/>
            </a:lvl2pPr>
            <a:lvl3pPr marL="1371600" lvl="2" indent="-317500" algn="l" rtl="0">
              <a:lnSpc>
                <a:spcPct val="100000"/>
              </a:lnSpc>
              <a:spcBef>
                <a:spcPts val="300"/>
              </a:spcBef>
              <a:spcAft>
                <a:spcPts val="0"/>
              </a:spcAft>
              <a:buClr>
                <a:srgbClr val="3F3F3F"/>
              </a:buClr>
              <a:buSzPts val="1400"/>
              <a:buChar char="■"/>
              <a:defRPr/>
            </a:lvl3pPr>
            <a:lvl4pPr marL="1828800" lvl="3" indent="-317500" algn="l" rtl="0">
              <a:lnSpc>
                <a:spcPct val="100000"/>
              </a:lnSpc>
              <a:spcBef>
                <a:spcPts val="300"/>
              </a:spcBef>
              <a:spcAft>
                <a:spcPts val="0"/>
              </a:spcAft>
              <a:buClr>
                <a:srgbClr val="3F3F3F"/>
              </a:buClr>
              <a:buSzPts val="1400"/>
              <a:buChar char="●"/>
              <a:defRPr/>
            </a:lvl4pPr>
            <a:lvl5pPr marL="2286000" lvl="4" indent="-317500" algn="l" rtl="0">
              <a:lnSpc>
                <a:spcPct val="100000"/>
              </a:lnSpc>
              <a:spcBef>
                <a:spcPts val="300"/>
              </a:spcBef>
              <a:spcAft>
                <a:spcPts val="0"/>
              </a:spcAft>
              <a:buClr>
                <a:srgbClr val="3F3F3F"/>
              </a:buClr>
              <a:buSzPts val="1400"/>
              <a:buChar char="○"/>
              <a:defRPr/>
            </a:lvl5pPr>
            <a:lvl6pPr marL="2743200" lvl="5" indent="-317500" algn="l" rtl="0">
              <a:lnSpc>
                <a:spcPct val="90000"/>
              </a:lnSpc>
              <a:spcBef>
                <a:spcPts val="300"/>
              </a:spcBef>
              <a:spcAft>
                <a:spcPts val="0"/>
              </a:spcAft>
              <a:buSzPts val="1400"/>
              <a:buChar char="■"/>
              <a:defRPr/>
            </a:lvl6pPr>
            <a:lvl7pPr marL="3200400" lvl="6" indent="-317500" algn="l" rtl="0">
              <a:lnSpc>
                <a:spcPct val="90000"/>
              </a:lnSpc>
              <a:spcBef>
                <a:spcPts val="300"/>
              </a:spcBef>
              <a:spcAft>
                <a:spcPts val="0"/>
              </a:spcAft>
              <a:buSzPts val="1400"/>
              <a:buChar char="●"/>
              <a:defRPr/>
            </a:lvl7pPr>
            <a:lvl8pPr marL="3657600" lvl="7" indent="-317500" algn="l" rtl="0">
              <a:lnSpc>
                <a:spcPct val="90000"/>
              </a:lnSpc>
              <a:spcBef>
                <a:spcPts val="300"/>
              </a:spcBef>
              <a:spcAft>
                <a:spcPts val="0"/>
              </a:spcAft>
              <a:buSzPts val="1400"/>
              <a:buChar char="○"/>
              <a:defRPr/>
            </a:lvl8pPr>
            <a:lvl9pPr marL="4114800" lvl="8" indent="-317500" algn="l" rtl="0">
              <a:lnSpc>
                <a:spcPct val="90000"/>
              </a:lnSpc>
              <a:spcBef>
                <a:spcPts val="300"/>
              </a:spcBef>
              <a:spcAft>
                <a:spcPts val="300"/>
              </a:spcAft>
              <a:buSzPts val="1400"/>
              <a:buChar char="■"/>
              <a:defRPr/>
            </a:lvl9pPr>
          </a:lstStyle>
          <a:p>
            <a:endParaRPr/>
          </a:p>
        </p:txBody>
      </p:sp>
      <p:sp>
        <p:nvSpPr>
          <p:cNvPr id="53" name="Google Shape;53;p13"/>
          <p:cNvSpPr txBox="1">
            <a:spLocks noGrp="1"/>
          </p:cNvSpPr>
          <p:nvPr>
            <p:ph type="dt" idx="10"/>
          </p:nvPr>
        </p:nvSpPr>
        <p:spPr>
          <a:xfrm>
            <a:off x="6163819" y="4835128"/>
            <a:ext cx="1938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822959" y="4835128"/>
            <a:ext cx="51138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8245187" y="4835128"/>
            <a:ext cx="585000" cy="273900"/>
          </a:xfrm>
          <a:prstGeom prst="rect">
            <a:avLst/>
          </a:prstGeom>
          <a:noFill/>
          <a:ln>
            <a:noFill/>
          </a:ln>
        </p:spPr>
        <p:txBody>
          <a:bodyPr spcFirstLastPara="1" wrap="square" lIns="68575" tIns="34275" rIns="68575" bIns="34275" anchor="ctr" anchorCtr="0">
            <a:norm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ja"/>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1VjARvuqbd8"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2.png"/><Relationship Id="rId25" Type="http://schemas.openxmlformats.org/officeDocument/2006/relationships/image" Target="../media/image52.png"/><Relationship Id="rId2" Type="http://schemas.openxmlformats.org/officeDocument/2006/relationships/notesSlide" Target="../notesSlides/notesSlide20.xml"/><Relationship Id="rId16" Type="http://schemas.openxmlformats.org/officeDocument/2006/relationships/image" Target="../media/image44.png"/><Relationship Id="rId20"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1.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0.png"/><Relationship Id="rId10" Type="http://schemas.openxmlformats.org/officeDocument/2006/relationships/image" Target="../media/image38.png"/><Relationship Id="rId19" Type="http://schemas.openxmlformats.org/officeDocument/2006/relationships/image" Target="../media/image46.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
        <p:cNvGrpSpPr/>
        <p:nvPr/>
      </p:nvGrpSpPr>
      <p:grpSpPr>
        <a:xfrm>
          <a:off x="0" y="0"/>
          <a:ext cx="0" cy="0"/>
          <a:chOff x="0" y="0"/>
          <a:chExt cx="0" cy="0"/>
        </a:xfrm>
      </p:grpSpPr>
      <p:sp>
        <p:nvSpPr>
          <p:cNvPr id="60" name="Google Shape;60;p14"/>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dirty="0">
              <a:solidFill>
                <a:srgbClr val="FFFFFF"/>
              </a:solidFill>
              <a:latin typeface="Arial"/>
              <a:ea typeface="Arial"/>
              <a:cs typeface="Arial"/>
              <a:sym typeface="Arial"/>
            </a:endParaRPr>
          </a:p>
        </p:txBody>
      </p:sp>
      <p:sp>
        <p:nvSpPr>
          <p:cNvPr id="61" name="Google Shape;61;p14"/>
          <p:cNvSpPr txBox="1">
            <a:spLocks noGrp="1"/>
          </p:cNvSpPr>
          <p:nvPr>
            <p:ph type="ctrTitle"/>
          </p:nvPr>
        </p:nvSpPr>
        <p:spPr>
          <a:xfrm>
            <a:off x="5047500" y="479323"/>
            <a:ext cx="3609900" cy="1989708"/>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rgbClr val="262626"/>
              </a:buClr>
              <a:buSzPts val="6000"/>
              <a:buFont typeface="Geo"/>
              <a:buNone/>
            </a:pPr>
            <a:r>
              <a:rPr lang="ja" dirty="0"/>
              <a:t>LEAP </a:t>
            </a:r>
            <a:endParaRPr dirty="0"/>
          </a:p>
        </p:txBody>
      </p:sp>
      <p:sp>
        <p:nvSpPr>
          <p:cNvPr id="62" name="Google Shape;62;p14"/>
          <p:cNvSpPr txBox="1">
            <a:spLocks noGrp="1"/>
          </p:cNvSpPr>
          <p:nvPr>
            <p:ph type="subTitle" idx="1"/>
          </p:nvPr>
        </p:nvSpPr>
        <p:spPr>
          <a:xfrm>
            <a:off x="5047499" y="2566763"/>
            <a:ext cx="3859200" cy="929100"/>
          </a:xfrm>
          <a:prstGeom prst="rect">
            <a:avLst/>
          </a:prstGeom>
          <a:noFill/>
          <a:ln>
            <a:noFill/>
          </a:ln>
        </p:spPr>
        <p:txBody>
          <a:bodyPr spcFirstLastPara="1" wrap="square" lIns="68575" tIns="34275" rIns="68575" bIns="34275" anchor="t" anchorCtr="0">
            <a:normAutofit lnSpcReduction="10000"/>
          </a:bodyPr>
          <a:lstStyle/>
          <a:p>
            <a:pPr marL="0" lvl="0" indent="0" algn="l" rtl="0">
              <a:lnSpc>
                <a:spcPct val="110000"/>
              </a:lnSpc>
              <a:spcBef>
                <a:spcPts val="0"/>
              </a:spcBef>
              <a:spcAft>
                <a:spcPts val="0"/>
              </a:spcAft>
              <a:buSzPts val="1800"/>
              <a:buNone/>
            </a:pPr>
            <a:r>
              <a:rPr lang="ja" dirty="0">
                <a:solidFill>
                  <a:srgbClr val="4C94AC"/>
                </a:solidFill>
              </a:rPr>
              <a:t>e-QMS :Cloud Quality Management System</a:t>
            </a:r>
            <a:endParaRPr dirty="0"/>
          </a:p>
        </p:txBody>
      </p:sp>
      <p:cxnSp>
        <p:nvCxnSpPr>
          <p:cNvPr id="63" name="Google Shape;63;p14"/>
          <p:cNvCxnSpPr/>
          <p:nvPr/>
        </p:nvCxnSpPr>
        <p:spPr>
          <a:xfrm>
            <a:off x="5047499" y="2469031"/>
            <a:ext cx="3291900" cy="0"/>
          </a:xfrm>
          <a:prstGeom prst="straightConnector1">
            <a:avLst/>
          </a:prstGeom>
          <a:noFill/>
          <a:ln w="12700" cap="flat" cmpd="sng">
            <a:solidFill>
              <a:srgbClr val="3F3F3F"/>
            </a:solidFill>
            <a:prstDash val="solid"/>
            <a:round/>
            <a:headEnd type="none" w="sm" len="sm"/>
            <a:tailEnd type="none" w="sm" len="sm"/>
          </a:ln>
        </p:spPr>
      </p:cxnSp>
      <p:sp>
        <p:nvSpPr>
          <p:cNvPr id="64" name="Google Shape;64;p14"/>
          <p:cNvSpPr txBox="1"/>
          <p:nvPr/>
        </p:nvSpPr>
        <p:spPr>
          <a:xfrm>
            <a:off x="354180" y="4836473"/>
            <a:ext cx="1725000" cy="206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ja" sz="700" b="0" i="0" u="none" strike="noStrike" cap="none">
                <a:solidFill>
                  <a:srgbClr val="A5A5A5"/>
                </a:solidFill>
                <a:latin typeface="Arial"/>
                <a:ea typeface="Arial"/>
                <a:cs typeface="Arial"/>
                <a:sym typeface="Arial"/>
              </a:rPr>
              <a:t>©202</a:t>
            </a:r>
            <a:r>
              <a:rPr lang="ja" sz="700">
                <a:solidFill>
                  <a:srgbClr val="A5A5A5"/>
                </a:solidFill>
              </a:rPr>
              <a:t>2</a:t>
            </a:r>
            <a:r>
              <a:rPr lang="ja" sz="700" b="0" i="0" u="none" strike="noStrike" cap="none">
                <a:solidFill>
                  <a:srgbClr val="A5A5A5"/>
                </a:solidFill>
                <a:latin typeface="Arial"/>
                <a:ea typeface="Arial"/>
                <a:cs typeface="Arial"/>
                <a:sym typeface="Arial"/>
              </a:rPr>
              <a:t> CGI KK, ALL RIGHTS RESERVED</a:t>
            </a:r>
            <a:endParaRPr sz="1100"/>
          </a:p>
        </p:txBody>
      </p:sp>
      <p:pic>
        <p:nvPicPr>
          <p:cNvPr id="65" name="Google Shape;65;p14"/>
          <p:cNvPicPr preferRelativeResize="0"/>
          <p:nvPr/>
        </p:nvPicPr>
        <p:blipFill>
          <a:blip r:embed="rId3">
            <a:alphaModFix/>
          </a:blip>
          <a:stretch>
            <a:fillRect/>
          </a:stretch>
        </p:blipFill>
        <p:spPr>
          <a:xfrm>
            <a:off x="164075" y="4039589"/>
            <a:ext cx="2435476" cy="529550"/>
          </a:xfrm>
          <a:prstGeom prst="rect">
            <a:avLst/>
          </a:prstGeom>
          <a:noFill/>
          <a:ln>
            <a:noFill/>
          </a:ln>
        </p:spPr>
      </p:pic>
      <p:grpSp>
        <p:nvGrpSpPr>
          <p:cNvPr id="66" name="Google Shape;66;p14"/>
          <p:cNvGrpSpPr/>
          <p:nvPr/>
        </p:nvGrpSpPr>
        <p:grpSpPr>
          <a:xfrm>
            <a:off x="-9525" y="-28575"/>
            <a:ext cx="4984900" cy="3800850"/>
            <a:chOff x="-9525" y="-28575"/>
            <a:chExt cx="4984900" cy="3800850"/>
          </a:xfrm>
        </p:grpSpPr>
        <p:sp>
          <p:nvSpPr>
            <p:cNvPr id="67" name="Google Shape;67;p14"/>
            <p:cNvSpPr/>
            <p:nvPr/>
          </p:nvSpPr>
          <p:spPr>
            <a:xfrm>
              <a:off x="-9525" y="-28575"/>
              <a:ext cx="4958675" cy="3793175"/>
            </a:xfrm>
            <a:custGeom>
              <a:avLst/>
              <a:gdLst/>
              <a:ahLst/>
              <a:cxnLst/>
              <a:rect l="l" t="t" r="r" b="b"/>
              <a:pathLst>
                <a:path w="198347" h="151727" extrusionOk="0">
                  <a:moveTo>
                    <a:pt x="126119" y="105326"/>
                  </a:moveTo>
                  <a:lnTo>
                    <a:pt x="154573" y="117583"/>
                  </a:lnTo>
                  <a:lnTo>
                    <a:pt x="198347" y="151727"/>
                  </a:lnTo>
                  <a:lnTo>
                    <a:pt x="0" y="151257"/>
                  </a:lnTo>
                  <a:lnTo>
                    <a:pt x="0" y="762"/>
                  </a:lnTo>
                  <a:lnTo>
                    <a:pt x="172212" y="0"/>
                  </a:lnTo>
                  <a:lnTo>
                    <a:pt x="172082" y="20404"/>
                  </a:lnTo>
                  <a:lnTo>
                    <a:pt x="168580" y="27845"/>
                  </a:lnTo>
                  <a:lnTo>
                    <a:pt x="156761" y="51484"/>
                  </a:lnTo>
                  <a:lnTo>
                    <a:pt x="127870" y="68993"/>
                  </a:lnTo>
                  <a:lnTo>
                    <a:pt x="123930" y="74684"/>
                  </a:lnTo>
                  <a:lnTo>
                    <a:pt x="136625" y="93945"/>
                  </a:lnTo>
                  <a:lnTo>
                    <a:pt x="127432" y="88692"/>
                  </a:lnTo>
                  <a:lnTo>
                    <a:pt x="119553" y="94383"/>
                  </a:lnTo>
                  <a:close/>
                </a:path>
              </a:pathLst>
            </a:custGeom>
            <a:solidFill>
              <a:srgbClr val="4C94AC"/>
            </a:solidFill>
            <a:ln>
              <a:noFill/>
            </a:ln>
            <a:effectLst>
              <a:outerShdw blurRad="57150" dist="19050" dir="5400000" algn="bl" rotWithShape="0">
                <a:srgbClr val="000000">
                  <a:alpha val="50000"/>
                </a:srgbClr>
              </a:outerShdw>
            </a:effectLst>
          </p:spPr>
        </p:sp>
        <p:pic>
          <p:nvPicPr>
            <p:cNvPr id="68" name="Google Shape;68;p14"/>
            <p:cNvPicPr preferRelativeResize="0"/>
            <p:nvPr/>
          </p:nvPicPr>
          <p:blipFill>
            <a:blip r:embed="rId4">
              <a:alphaModFix/>
            </a:blip>
            <a:stretch>
              <a:fillRect/>
            </a:stretch>
          </p:blipFill>
          <p:spPr>
            <a:xfrm>
              <a:off x="1451450" y="412525"/>
              <a:ext cx="3523925" cy="3359750"/>
            </a:xfrm>
            <a:prstGeom prst="rect">
              <a:avLst/>
            </a:prstGeom>
            <a:noFill/>
            <a:ln>
              <a:noFill/>
            </a:ln>
            <a:effectLst>
              <a:outerShdw blurRad="57150" dist="19050" dir="5400000" algn="bl" rotWithShape="0">
                <a:srgbClr val="000000">
                  <a:alpha val="50000"/>
                </a:srgbClr>
              </a:outerShdw>
            </a:effectLst>
          </p:spPr>
        </p:pic>
      </p:grpSp>
      <p:pic>
        <p:nvPicPr>
          <p:cNvPr id="69" name="Google Shape;69;p14"/>
          <p:cNvPicPr preferRelativeResize="0"/>
          <p:nvPr/>
        </p:nvPicPr>
        <p:blipFill>
          <a:blip r:embed="rId5">
            <a:alphaModFix/>
          </a:blip>
          <a:stretch>
            <a:fillRect/>
          </a:stretch>
        </p:blipFill>
        <p:spPr>
          <a:xfrm>
            <a:off x="2599550" y="4039600"/>
            <a:ext cx="2225646" cy="529550"/>
          </a:xfrm>
          <a:prstGeom prst="rect">
            <a:avLst/>
          </a:prstGeom>
          <a:noFill/>
          <a:ln>
            <a:noFill/>
          </a:ln>
        </p:spPr>
      </p:pic>
      <p:sp>
        <p:nvSpPr>
          <p:cNvPr id="2" name="TextBox 1">
            <a:extLst>
              <a:ext uri="{FF2B5EF4-FFF2-40B4-BE49-F238E27FC236}">
                <a16:creationId xmlns:a16="http://schemas.microsoft.com/office/drawing/2014/main" id="{C21C1777-5A03-2A43-837A-22CC0B778E8E}"/>
              </a:ext>
            </a:extLst>
          </p:cNvPr>
          <p:cNvSpPr txBox="1"/>
          <p:nvPr/>
        </p:nvSpPr>
        <p:spPr>
          <a:xfrm>
            <a:off x="5444274" y="4058629"/>
            <a:ext cx="2816352" cy="800219"/>
          </a:xfrm>
          <a:prstGeom prst="rect">
            <a:avLst/>
          </a:prstGeom>
          <a:noFill/>
        </p:spPr>
        <p:txBody>
          <a:bodyPr wrap="square" rtlCol="0">
            <a:spAutoFit/>
          </a:bodyPr>
          <a:lstStyle/>
          <a:p>
            <a:r>
              <a:rPr lang="en-US" sz="3200" b="1" dirty="0">
                <a:solidFill>
                  <a:srgbClr val="00B0F0"/>
                </a:solidFill>
                <a:latin typeface="Baloo Bhaijaan" panose="03080902040302020200" pitchFamily="66" charset="-78"/>
                <a:cs typeface="Baloo Bhaijaan" panose="03080902040302020200" pitchFamily="66" charset="-78"/>
              </a:rPr>
              <a:t>BASIC QMS</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822960" y="214952"/>
            <a:ext cx="7543800" cy="10881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endParaRPr/>
          </a:p>
        </p:txBody>
      </p:sp>
      <p:sp>
        <p:nvSpPr>
          <p:cNvPr id="140" name="Google Shape;140;p22"/>
          <p:cNvSpPr txBox="1">
            <a:spLocks noGrp="1"/>
          </p:cNvSpPr>
          <p:nvPr>
            <p:ph type="body" idx="1"/>
          </p:nvPr>
        </p:nvSpPr>
        <p:spPr>
          <a:xfrm>
            <a:off x="822960" y="1581151"/>
            <a:ext cx="7543800" cy="2820600"/>
          </a:xfrm>
          <a:prstGeom prst="rect">
            <a:avLst/>
          </a:prstGeom>
        </p:spPr>
        <p:txBody>
          <a:bodyPr spcFirstLastPara="1" wrap="square" lIns="0" tIns="34275" rIns="0" bIns="34275" anchor="t" anchorCtr="0">
            <a:normAutofit/>
          </a:bodyPr>
          <a:lstStyle/>
          <a:p>
            <a:pPr marL="0" lvl="0" indent="0" algn="l" rtl="0">
              <a:spcBef>
                <a:spcPts val="900"/>
              </a:spcBef>
              <a:spcAft>
                <a:spcPts val="200"/>
              </a:spcAft>
              <a:buNone/>
            </a:pPr>
            <a:r>
              <a:rPr lang="ja"/>
              <a:t>QMS</a:t>
            </a:r>
            <a:endParaRPr/>
          </a:p>
        </p:txBody>
      </p:sp>
      <p:sp>
        <p:nvSpPr>
          <p:cNvPr id="141" name="Google Shape;141;p22"/>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2" name="Google Shape;142;p22"/>
          <p:cNvSpPr txBox="1">
            <a:spLocks noGrp="1"/>
          </p:cNvSpPr>
          <p:nvPr>
            <p:ph type="ctrTitle" idx="4294967295"/>
          </p:nvPr>
        </p:nvSpPr>
        <p:spPr>
          <a:xfrm>
            <a:off x="5047500" y="479323"/>
            <a:ext cx="3609900" cy="26211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rgbClr val="262626"/>
              </a:buClr>
              <a:buSzPts val="6000"/>
              <a:buFont typeface="Geo"/>
              <a:buNone/>
            </a:pPr>
            <a:r>
              <a:rPr lang="ja"/>
              <a:t>Introducing LEAP</a:t>
            </a:r>
            <a:endParaRPr/>
          </a:p>
        </p:txBody>
      </p:sp>
      <p:sp>
        <p:nvSpPr>
          <p:cNvPr id="143" name="Google Shape;143;p22"/>
          <p:cNvSpPr txBox="1">
            <a:spLocks noGrp="1"/>
          </p:cNvSpPr>
          <p:nvPr>
            <p:ph type="subTitle" idx="4294967295"/>
          </p:nvPr>
        </p:nvSpPr>
        <p:spPr>
          <a:xfrm>
            <a:off x="5047499" y="3341716"/>
            <a:ext cx="3859200" cy="929100"/>
          </a:xfrm>
          <a:prstGeom prst="rect">
            <a:avLst/>
          </a:prstGeom>
          <a:noFill/>
          <a:ln>
            <a:noFill/>
          </a:ln>
        </p:spPr>
        <p:txBody>
          <a:bodyPr spcFirstLastPara="1" wrap="square" lIns="68575" tIns="34275" rIns="68575" bIns="34275" anchor="t" anchorCtr="0">
            <a:normAutofit/>
          </a:bodyPr>
          <a:lstStyle/>
          <a:p>
            <a:pPr marL="0" lvl="0" indent="0" algn="l" rtl="0">
              <a:lnSpc>
                <a:spcPct val="110000"/>
              </a:lnSpc>
              <a:spcBef>
                <a:spcPts val="0"/>
              </a:spcBef>
              <a:spcAft>
                <a:spcPts val="0"/>
              </a:spcAft>
              <a:buSzPts val="1800"/>
              <a:buNone/>
            </a:pPr>
            <a:r>
              <a:rPr lang="ja">
                <a:solidFill>
                  <a:srgbClr val="4C94AC"/>
                </a:solidFill>
              </a:rPr>
              <a:t>e-QMS Empowered</a:t>
            </a:r>
            <a:endParaRPr/>
          </a:p>
        </p:txBody>
      </p:sp>
      <p:cxnSp>
        <p:nvCxnSpPr>
          <p:cNvPr id="144" name="Google Shape;144;p22"/>
          <p:cNvCxnSpPr/>
          <p:nvPr/>
        </p:nvCxnSpPr>
        <p:spPr>
          <a:xfrm>
            <a:off x="5103790" y="3221065"/>
            <a:ext cx="3291900" cy="0"/>
          </a:xfrm>
          <a:prstGeom prst="straightConnector1">
            <a:avLst/>
          </a:prstGeom>
          <a:noFill/>
          <a:ln w="12700" cap="flat" cmpd="sng">
            <a:solidFill>
              <a:srgbClr val="3F3F3F"/>
            </a:solidFill>
            <a:prstDash val="solid"/>
            <a:round/>
            <a:headEnd type="none" w="sm" len="sm"/>
            <a:tailEnd type="none" w="sm" len="sm"/>
          </a:ln>
        </p:spPr>
      </p:cxnSp>
      <p:sp>
        <p:nvSpPr>
          <p:cNvPr id="145" name="Google Shape;145;p22"/>
          <p:cNvSpPr txBox="1"/>
          <p:nvPr/>
        </p:nvSpPr>
        <p:spPr>
          <a:xfrm>
            <a:off x="354180" y="4836473"/>
            <a:ext cx="1725000" cy="206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ja" sz="700" b="0" i="0" u="none" strike="noStrike" cap="none">
                <a:solidFill>
                  <a:srgbClr val="A5A5A5"/>
                </a:solidFill>
                <a:latin typeface="Arial"/>
                <a:ea typeface="Arial"/>
                <a:cs typeface="Arial"/>
                <a:sym typeface="Arial"/>
              </a:rPr>
              <a:t>©202</a:t>
            </a:r>
            <a:r>
              <a:rPr lang="ja" sz="700">
                <a:solidFill>
                  <a:srgbClr val="A5A5A5"/>
                </a:solidFill>
              </a:rPr>
              <a:t>2</a:t>
            </a:r>
            <a:r>
              <a:rPr lang="ja" sz="700" b="0" i="0" u="none" strike="noStrike" cap="none">
                <a:solidFill>
                  <a:srgbClr val="A5A5A5"/>
                </a:solidFill>
                <a:latin typeface="Arial"/>
                <a:ea typeface="Arial"/>
                <a:cs typeface="Arial"/>
                <a:sym typeface="Arial"/>
              </a:rPr>
              <a:t> CGI KK, ALL RIGHTS RESERVED</a:t>
            </a:r>
            <a:endParaRPr sz="1100"/>
          </a:p>
        </p:txBody>
      </p:sp>
      <p:pic>
        <p:nvPicPr>
          <p:cNvPr id="146" name="Google Shape;146;p22"/>
          <p:cNvPicPr preferRelativeResize="0"/>
          <p:nvPr/>
        </p:nvPicPr>
        <p:blipFill>
          <a:blip r:embed="rId3">
            <a:alphaModFix/>
          </a:blip>
          <a:stretch>
            <a:fillRect/>
          </a:stretch>
        </p:blipFill>
        <p:spPr>
          <a:xfrm>
            <a:off x="164075" y="4039589"/>
            <a:ext cx="2435476" cy="529550"/>
          </a:xfrm>
          <a:prstGeom prst="rect">
            <a:avLst/>
          </a:prstGeom>
          <a:noFill/>
          <a:ln>
            <a:noFill/>
          </a:ln>
        </p:spPr>
      </p:pic>
      <p:grpSp>
        <p:nvGrpSpPr>
          <p:cNvPr id="147" name="Google Shape;147;p22"/>
          <p:cNvGrpSpPr/>
          <p:nvPr/>
        </p:nvGrpSpPr>
        <p:grpSpPr>
          <a:xfrm>
            <a:off x="-9525" y="-28575"/>
            <a:ext cx="4984900" cy="3800850"/>
            <a:chOff x="-9525" y="-28575"/>
            <a:chExt cx="4984900" cy="3800850"/>
          </a:xfrm>
        </p:grpSpPr>
        <p:sp>
          <p:nvSpPr>
            <p:cNvPr id="148" name="Google Shape;148;p22"/>
            <p:cNvSpPr/>
            <p:nvPr/>
          </p:nvSpPr>
          <p:spPr>
            <a:xfrm>
              <a:off x="-9525" y="-28575"/>
              <a:ext cx="4958675" cy="3793175"/>
            </a:xfrm>
            <a:custGeom>
              <a:avLst/>
              <a:gdLst/>
              <a:ahLst/>
              <a:cxnLst/>
              <a:rect l="l" t="t" r="r" b="b"/>
              <a:pathLst>
                <a:path w="198347" h="151727" extrusionOk="0">
                  <a:moveTo>
                    <a:pt x="126119" y="105326"/>
                  </a:moveTo>
                  <a:lnTo>
                    <a:pt x="154573" y="117583"/>
                  </a:lnTo>
                  <a:lnTo>
                    <a:pt x="198347" y="151727"/>
                  </a:lnTo>
                  <a:lnTo>
                    <a:pt x="0" y="151257"/>
                  </a:lnTo>
                  <a:lnTo>
                    <a:pt x="0" y="762"/>
                  </a:lnTo>
                  <a:lnTo>
                    <a:pt x="172212" y="0"/>
                  </a:lnTo>
                  <a:lnTo>
                    <a:pt x="172082" y="20404"/>
                  </a:lnTo>
                  <a:lnTo>
                    <a:pt x="168580" y="27845"/>
                  </a:lnTo>
                  <a:lnTo>
                    <a:pt x="156761" y="51484"/>
                  </a:lnTo>
                  <a:lnTo>
                    <a:pt x="127870" y="68993"/>
                  </a:lnTo>
                  <a:lnTo>
                    <a:pt x="123930" y="74684"/>
                  </a:lnTo>
                  <a:lnTo>
                    <a:pt x="136625" y="93945"/>
                  </a:lnTo>
                  <a:lnTo>
                    <a:pt x="127432" y="88692"/>
                  </a:lnTo>
                  <a:lnTo>
                    <a:pt x="119553" y="94383"/>
                  </a:lnTo>
                  <a:close/>
                </a:path>
              </a:pathLst>
            </a:custGeom>
            <a:solidFill>
              <a:srgbClr val="4C94AC"/>
            </a:solidFill>
            <a:ln>
              <a:noFill/>
            </a:ln>
            <a:effectLst>
              <a:outerShdw blurRad="57150" dist="19050" dir="5400000" algn="bl" rotWithShape="0">
                <a:srgbClr val="000000">
                  <a:alpha val="50000"/>
                </a:srgbClr>
              </a:outerShdw>
            </a:effectLst>
          </p:spPr>
        </p:sp>
        <p:pic>
          <p:nvPicPr>
            <p:cNvPr id="149" name="Google Shape;149;p22"/>
            <p:cNvPicPr preferRelativeResize="0"/>
            <p:nvPr/>
          </p:nvPicPr>
          <p:blipFill>
            <a:blip r:embed="rId4">
              <a:alphaModFix/>
            </a:blip>
            <a:stretch>
              <a:fillRect/>
            </a:stretch>
          </p:blipFill>
          <p:spPr>
            <a:xfrm>
              <a:off x="1451450" y="412525"/>
              <a:ext cx="3523925" cy="3359750"/>
            </a:xfrm>
            <a:prstGeom prst="rect">
              <a:avLst/>
            </a:prstGeom>
            <a:noFill/>
            <a:ln>
              <a:noFill/>
            </a:ln>
            <a:effectLst>
              <a:outerShdw blurRad="57150" dist="19050" dir="5400000" algn="bl" rotWithShape="0">
                <a:srgbClr val="000000">
                  <a:alpha val="50000"/>
                </a:srgbClr>
              </a:outerShdw>
            </a:effectLst>
          </p:spPr>
        </p:pic>
      </p:grpSp>
      <p:pic>
        <p:nvPicPr>
          <p:cNvPr id="150" name="Google Shape;150;p22"/>
          <p:cNvPicPr preferRelativeResize="0"/>
          <p:nvPr/>
        </p:nvPicPr>
        <p:blipFill>
          <a:blip r:embed="rId5">
            <a:alphaModFix/>
          </a:blip>
          <a:stretch>
            <a:fillRect/>
          </a:stretch>
        </p:blipFill>
        <p:spPr>
          <a:xfrm>
            <a:off x="2599550" y="4039600"/>
            <a:ext cx="2225646" cy="529550"/>
          </a:xfrm>
          <a:prstGeom prst="rect">
            <a:avLst/>
          </a:prstGeom>
          <a:noFill/>
          <a:ln>
            <a:noFill/>
          </a:ln>
        </p:spPr>
      </p:pic>
      <p:sp>
        <p:nvSpPr>
          <p:cNvPr id="2" name="TextBox 1">
            <a:extLst>
              <a:ext uri="{FF2B5EF4-FFF2-40B4-BE49-F238E27FC236}">
                <a16:creationId xmlns:a16="http://schemas.microsoft.com/office/drawing/2014/main" id="{C6423DDB-732C-E345-8079-A747B3F2F93B}"/>
              </a:ext>
            </a:extLst>
          </p:cNvPr>
          <p:cNvSpPr txBox="1"/>
          <p:nvPr/>
        </p:nvSpPr>
        <p:spPr>
          <a:xfrm>
            <a:off x="5202936" y="4114800"/>
            <a:ext cx="2487168" cy="800219"/>
          </a:xfrm>
          <a:prstGeom prst="rect">
            <a:avLst/>
          </a:prstGeom>
          <a:noFill/>
        </p:spPr>
        <p:txBody>
          <a:bodyPr wrap="square" rtlCol="0">
            <a:spAutoFit/>
          </a:bodyPr>
          <a:lstStyle/>
          <a:p>
            <a:r>
              <a:rPr lang="en-US" sz="3200" b="1" dirty="0">
                <a:solidFill>
                  <a:srgbClr val="00B0F0"/>
                </a:solidFill>
                <a:latin typeface="Baloo Bhaijaan" panose="03080902040302020200" pitchFamily="66" charset="-78"/>
                <a:cs typeface="Baloo Bhaijaan" panose="03080902040302020200" pitchFamily="66" charset="-78"/>
              </a:rPr>
              <a:t>BASIC QMS</a:t>
            </a:r>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3" title="LEAP3 Reel 2019 en">
            <a:hlinkClick r:id="rId3"/>
          </p:cNvPr>
          <p:cNvPicPr preferRelativeResize="0"/>
          <p:nvPr/>
        </p:nvPicPr>
        <p:blipFill>
          <a:blip r:embed="rId4">
            <a:alphaModFix/>
          </a:blip>
          <a:stretch>
            <a:fillRect/>
          </a:stretch>
        </p:blipFill>
        <p:spPr>
          <a:xfrm>
            <a:off x="52388" y="-817943"/>
            <a:ext cx="9039226" cy="67793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10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4"/>
          <p:cNvSpPr/>
          <p:nvPr/>
        </p:nvSpPr>
        <p:spPr>
          <a:xfrm>
            <a:off x="-25" y="0"/>
            <a:ext cx="9144000" cy="5143500"/>
          </a:xfrm>
          <a:prstGeom prst="rect">
            <a:avLst/>
          </a:prstGeom>
          <a:solidFill>
            <a:srgbClr val="4C94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4"/>
          <p:cNvSpPr txBox="1">
            <a:spLocks noGrp="1"/>
          </p:cNvSpPr>
          <p:nvPr>
            <p:ph type="title"/>
          </p:nvPr>
        </p:nvSpPr>
        <p:spPr>
          <a:xfrm>
            <a:off x="1408176" y="428250"/>
            <a:ext cx="6528816" cy="5427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ltLang="ja" sz="3000" dirty="0">
                <a:solidFill>
                  <a:schemeClr val="lt1"/>
                </a:solidFill>
              </a:rPr>
              <a:t>LEAP is Your Quality  Manual</a:t>
            </a:r>
            <a:endParaRPr sz="3000" dirty="0">
              <a:solidFill>
                <a:schemeClr val="lt1"/>
              </a:solidFill>
            </a:endParaRPr>
          </a:p>
        </p:txBody>
      </p:sp>
      <p:pic>
        <p:nvPicPr>
          <p:cNvPr id="162" name="Google Shape;162;p24"/>
          <p:cNvPicPr preferRelativeResize="0"/>
          <p:nvPr/>
        </p:nvPicPr>
        <p:blipFill>
          <a:blip r:embed="rId3">
            <a:alphaModFix/>
          </a:blip>
          <a:stretch>
            <a:fillRect/>
          </a:stretch>
        </p:blipFill>
        <p:spPr>
          <a:xfrm>
            <a:off x="755570" y="970952"/>
            <a:ext cx="3627761" cy="3535650"/>
          </a:xfrm>
          <a:prstGeom prst="rect">
            <a:avLst/>
          </a:prstGeom>
          <a:noFill/>
          <a:ln>
            <a:noFill/>
          </a:ln>
          <a:effectLst>
            <a:outerShdw blurRad="57150" dist="19050" dir="5400000" algn="bl" rotWithShape="0">
              <a:srgbClr val="000000">
                <a:alpha val="50000"/>
              </a:srgbClr>
            </a:outerShdw>
          </a:effectLst>
        </p:spPr>
      </p:pic>
      <p:sp>
        <p:nvSpPr>
          <p:cNvPr id="163" name="Google Shape;163;p24"/>
          <p:cNvSpPr txBox="1"/>
          <p:nvPr/>
        </p:nvSpPr>
        <p:spPr>
          <a:xfrm>
            <a:off x="4572000" y="1137975"/>
            <a:ext cx="4219200" cy="2492960"/>
          </a:xfrm>
          <a:prstGeom prst="rect">
            <a:avLst/>
          </a:prstGeom>
          <a:noFill/>
          <a:ln>
            <a:noFill/>
          </a:ln>
        </p:spPr>
        <p:txBody>
          <a:bodyPr spcFirstLastPara="1" wrap="square" lIns="91425" tIns="91425" rIns="91425" bIns="91425" anchor="t" anchorCtr="0">
            <a:spAutoFit/>
          </a:bodyPr>
          <a:lstStyle/>
          <a:p>
            <a:pPr marL="457200" lvl="0" indent="-387350" algn="l" rtl="0">
              <a:spcBef>
                <a:spcPts val="0"/>
              </a:spcBef>
              <a:spcAft>
                <a:spcPts val="0"/>
              </a:spcAft>
              <a:buClr>
                <a:schemeClr val="lt1"/>
              </a:buClr>
              <a:buSzPts val="2500"/>
              <a:buFont typeface="Wingdings" pitchFamily="2" charset="2"/>
              <a:buChar char="Ø"/>
            </a:pPr>
            <a:r>
              <a:rPr lang="ja" sz="2500" dirty="0">
                <a:solidFill>
                  <a:schemeClr val="lt1"/>
                </a:solidFill>
              </a:rPr>
              <a:t>Project Manage</a:t>
            </a:r>
            <a:r>
              <a:rPr lang="en-US" altLang="ja" sz="2500" dirty="0">
                <a:solidFill>
                  <a:schemeClr val="lt1"/>
                </a:solidFill>
              </a:rPr>
              <a:t>r</a:t>
            </a:r>
            <a:r>
              <a:rPr lang="ja" sz="2500" dirty="0">
                <a:solidFill>
                  <a:schemeClr val="lt1"/>
                </a:solidFill>
              </a:rPr>
              <a:t> </a:t>
            </a:r>
            <a:endParaRPr sz="2500" dirty="0">
              <a:solidFill>
                <a:schemeClr val="lt1"/>
              </a:solidFill>
            </a:endParaRPr>
          </a:p>
          <a:p>
            <a:pPr marL="457200" lvl="0" indent="-387350" algn="l" rtl="0">
              <a:spcBef>
                <a:spcPts val="0"/>
              </a:spcBef>
              <a:spcAft>
                <a:spcPts val="0"/>
              </a:spcAft>
              <a:buClr>
                <a:schemeClr val="lt1"/>
              </a:buClr>
              <a:buSzPts val="2500"/>
              <a:buFont typeface="Wingdings" pitchFamily="2" charset="2"/>
              <a:buChar char="Ø"/>
            </a:pPr>
            <a:r>
              <a:rPr lang="ja" sz="2500" dirty="0">
                <a:solidFill>
                  <a:schemeClr val="lt1"/>
                </a:solidFill>
              </a:rPr>
              <a:t>Resource</a:t>
            </a:r>
            <a:r>
              <a:rPr lang="en-US" altLang="ja" sz="2500" dirty="0">
                <a:solidFill>
                  <a:schemeClr val="lt1"/>
                </a:solidFill>
              </a:rPr>
              <a:t> Library</a:t>
            </a:r>
            <a:endParaRPr sz="2500" dirty="0">
              <a:solidFill>
                <a:schemeClr val="lt1"/>
              </a:solidFill>
            </a:endParaRPr>
          </a:p>
          <a:p>
            <a:pPr marL="457200" lvl="0" indent="-387350" algn="l" rtl="0">
              <a:spcBef>
                <a:spcPts val="0"/>
              </a:spcBef>
              <a:spcAft>
                <a:spcPts val="0"/>
              </a:spcAft>
              <a:buClr>
                <a:schemeClr val="lt1"/>
              </a:buClr>
              <a:buSzPts val="2500"/>
              <a:buFont typeface="Wingdings" pitchFamily="2" charset="2"/>
              <a:buChar char="Ø"/>
            </a:pPr>
            <a:r>
              <a:rPr lang="en-US" altLang="ja" sz="2500" dirty="0">
                <a:solidFill>
                  <a:schemeClr val="lt1"/>
                </a:solidFill>
              </a:rPr>
              <a:t>Process Monitor</a:t>
            </a:r>
            <a:endParaRPr sz="2500" dirty="0">
              <a:solidFill>
                <a:schemeClr val="lt1"/>
              </a:solidFill>
            </a:endParaRPr>
          </a:p>
          <a:p>
            <a:pPr marL="457200" lvl="0" indent="-387350" algn="l" rtl="0">
              <a:spcBef>
                <a:spcPts val="0"/>
              </a:spcBef>
              <a:spcAft>
                <a:spcPts val="0"/>
              </a:spcAft>
              <a:buClr>
                <a:schemeClr val="lt1"/>
              </a:buClr>
              <a:buSzPts val="2500"/>
              <a:buFont typeface="Wingdings" pitchFamily="2" charset="2"/>
              <a:buChar char="Ø"/>
            </a:pPr>
            <a:r>
              <a:rPr lang="en-US" altLang="ja" sz="2500" dirty="0">
                <a:solidFill>
                  <a:schemeClr val="lt1"/>
                </a:solidFill>
              </a:rPr>
              <a:t>CAPA Manager</a:t>
            </a:r>
            <a:endParaRPr sz="2500" dirty="0">
              <a:solidFill>
                <a:schemeClr val="lt1"/>
              </a:solidFill>
            </a:endParaRPr>
          </a:p>
          <a:p>
            <a:pPr marL="457200" lvl="0" indent="-387350" algn="l" rtl="0">
              <a:spcBef>
                <a:spcPts val="0"/>
              </a:spcBef>
              <a:spcAft>
                <a:spcPts val="0"/>
              </a:spcAft>
              <a:buClr>
                <a:schemeClr val="lt1"/>
              </a:buClr>
              <a:buSzPts val="2500"/>
              <a:buFont typeface="Wingdings" pitchFamily="2" charset="2"/>
              <a:buChar char="Ø"/>
            </a:pPr>
            <a:r>
              <a:rPr lang="en-US" altLang="ja" sz="2500" dirty="0">
                <a:solidFill>
                  <a:schemeClr val="lt1"/>
                </a:solidFill>
              </a:rPr>
              <a:t>Document Manager</a:t>
            </a:r>
          </a:p>
          <a:p>
            <a:pPr marL="457200" lvl="0" indent="-387350" algn="l" rtl="0">
              <a:spcBef>
                <a:spcPts val="0"/>
              </a:spcBef>
              <a:spcAft>
                <a:spcPts val="0"/>
              </a:spcAft>
              <a:buClr>
                <a:schemeClr val="lt1"/>
              </a:buClr>
              <a:buSzPts val="2500"/>
              <a:buFont typeface="Wingdings" pitchFamily="2" charset="2"/>
              <a:buChar char="Ø"/>
            </a:pPr>
            <a:r>
              <a:rPr lang="en-US" sz="2500" dirty="0">
                <a:solidFill>
                  <a:schemeClr val="lt1"/>
                </a:solidFill>
              </a:rPr>
              <a:t>Performance Monitor</a:t>
            </a:r>
            <a:endParaRPr sz="1000" dirty="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A7E60-687F-4545-98BA-32484496509C}"/>
              </a:ext>
            </a:extLst>
          </p:cNvPr>
          <p:cNvSpPr>
            <a:spLocks noGrp="1"/>
          </p:cNvSpPr>
          <p:nvPr>
            <p:ph type="title"/>
          </p:nvPr>
        </p:nvSpPr>
        <p:spPr/>
        <p:txBody>
          <a:bodyPr/>
          <a:lstStyle/>
          <a:p>
            <a:r>
              <a:rPr lang="en-US" u="sng" dirty="0"/>
              <a:t>LEAP VERSIONS</a:t>
            </a:r>
          </a:p>
        </p:txBody>
      </p:sp>
      <p:sp>
        <p:nvSpPr>
          <p:cNvPr id="3" name="Text Placeholder 2">
            <a:extLst>
              <a:ext uri="{FF2B5EF4-FFF2-40B4-BE49-F238E27FC236}">
                <a16:creationId xmlns:a16="http://schemas.microsoft.com/office/drawing/2014/main" id="{145FA7B4-9805-9840-B506-34F68FD6ABF5}"/>
              </a:ext>
            </a:extLst>
          </p:cNvPr>
          <p:cNvSpPr>
            <a:spLocks noGrp="1"/>
          </p:cNvSpPr>
          <p:nvPr>
            <p:ph type="body" idx="1"/>
          </p:nvPr>
        </p:nvSpPr>
        <p:spPr/>
        <p:txBody>
          <a:bodyPr>
            <a:normAutofit/>
          </a:bodyPr>
          <a:lstStyle/>
          <a:p>
            <a:r>
              <a:rPr lang="en-US" sz="3200" dirty="0">
                <a:latin typeface="AkayaTelivigala" pitchFamily="2" charset="77"/>
                <a:cs typeface="AkayaTelivigala" pitchFamily="2" charset="77"/>
              </a:rPr>
              <a:t>LEAP – CAP</a:t>
            </a:r>
          </a:p>
          <a:p>
            <a:r>
              <a:rPr lang="en-US" sz="3200" dirty="0">
                <a:latin typeface="AkayaTelivigala" pitchFamily="2" charset="77"/>
                <a:cs typeface="AkayaTelivigala" pitchFamily="2" charset="77"/>
              </a:rPr>
              <a:t>LEAP – ISO15189 (2022)</a:t>
            </a:r>
          </a:p>
          <a:p>
            <a:r>
              <a:rPr lang="en-US" sz="3200" dirty="0">
                <a:latin typeface="AkayaTelivigala" pitchFamily="2" charset="77"/>
                <a:cs typeface="AkayaTelivigala" pitchFamily="2" charset="77"/>
              </a:rPr>
              <a:t>LEAP – BASIC CAP</a:t>
            </a:r>
          </a:p>
          <a:p>
            <a:r>
              <a:rPr lang="en-US" sz="3200" dirty="0">
                <a:latin typeface="AkayaTelivigala" pitchFamily="2" charset="77"/>
                <a:cs typeface="AkayaTelivigala" pitchFamily="2" charset="77"/>
              </a:rPr>
              <a:t>LEAP – BASIC ISO</a:t>
            </a:r>
          </a:p>
        </p:txBody>
      </p:sp>
    </p:spTree>
    <p:extLst>
      <p:ext uri="{BB962C8B-B14F-4D97-AF65-F5344CB8AC3E}">
        <p14:creationId xmlns:p14="http://schemas.microsoft.com/office/powerpoint/2010/main" val="3370717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21036-62EA-B140-B163-51E332803186}"/>
              </a:ext>
            </a:extLst>
          </p:cNvPr>
          <p:cNvSpPr>
            <a:spLocks noGrp="1"/>
          </p:cNvSpPr>
          <p:nvPr>
            <p:ph type="title"/>
          </p:nvPr>
        </p:nvSpPr>
        <p:spPr/>
        <p:txBody>
          <a:bodyPr/>
          <a:lstStyle/>
          <a:p>
            <a:r>
              <a:rPr lang="en-US" dirty="0"/>
              <a:t>Fundamental LEAP Concepts</a:t>
            </a:r>
          </a:p>
        </p:txBody>
      </p:sp>
      <p:sp>
        <p:nvSpPr>
          <p:cNvPr id="3" name="Text Placeholder 2">
            <a:extLst>
              <a:ext uri="{FF2B5EF4-FFF2-40B4-BE49-F238E27FC236}">
                <a16:creationId xmlns:a16="http://schemas.microsoft.com/office/drawing/2014/main" id="{C164C509-2B98-D94F-B546-BB8389794AC0}"/>
              </a:ext>
            </a:extLst>
          </p:cNvPr>
          <p:cNvSpPr>
            <a:spLocks noGrp="1"/>
          </p:cNvSpPr>
          <p:nvPr>
            <p:ph type="body" idx="1"/>
          </p:nvPr>
        </p:nvSpPr>
        <p:spPr/>
        <p:txBody>
          <a:bodyPr/>
          <a:lstStyle/>
          <a:p>
            <a:pPr>
              <a:buFont typeface="Wingdings" pitchFamily="2" charset="2"/>
              <a:buChar char="Ø"/>
            </a:pPr>
            <a:r>
              <a:rPr lang="en-US" dirty="0"/>
              <a:t>Project Logic Flow</a:t>
            </a:r>
          </a:p>
          <a:p>
            <a:pPr>
              <a:buFont typeface="Wingdings" pitchFamily="2" charset="2"/>
              <a:buChar char="Ø"/>
            </a:pPr>
            <a:r>
              <a:rPr lang="en-US" dirty="0"/>
              <a:t>Family of Standards (FOS)</a:t>
            </a:r>
          </a:p>
          <a:p>
            <a:pPr>
              <a:buFont typeface="Wingdings" pitchFamily="2" charset="2"/>
              <a:buChar char="Ø"/>
            </a:pPr>
            <a:r>
              <a:rPr lang="en-US" dirty="0"/>
              <a:t>5 Tasks process for each FOS</a:t>
            </a:r>
          </a:p>
          <a:p>
            <a:pPr>
              <a:buFont typeface="Wingdings" pitchFamily="2" charset="2"/>
              <a:buChar char="Ø"/>
            </a:pPr>
            <a:r>
              <a:rPr lang="en-US" dirty="0"/>
              <a:t>Actionable Content Library</a:t>
            </a:r>
          </a:p>
          <a:p>
            <a:pPr>
              <a:buFont typeface="Wingdings" pitchFamily="2" charset="2"/>
              <a:buChar char="Ø"/>
            </a:pPr>
            <a:r>
              <a:rPr lang="en-US" dirty="0"/>
              <a:t>My Tasks</a:t>
            </a:r>
          </a:p>
          <a:p>
            <a:pPr>
              <a:buFont typeface="Wingdings" pitchFamily="2" charset="2"/>
              <a:buChar char="Ø"/>
            </a:pPr>
            <a:r>
              <a:rPr lang="en-US" dirty="0"/>
              <a:t>My Maintenance Tasks</a:t>
            </a:r>
          </a:p>
          <a:p>
            <a:endParaRPr lang="en-US" dirty="0"/>
          </a:p>
          <a:p>
            <a:endParaRPr lang="en-US" dirty="0"/>
          </a:p>
        </p:txBody>
      </p:sp>
    </p:spTree>
    <p:extLst>
      <p:ext uri="{BB962C8B-B14F-4D97-AF65-F5344CB8AC3E}">
        <p14:creationId xmlns:p14="http://schemas.microsoft.com/office/powerpoint/2010/main" val="3073324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6"/>
          <p:cNvSpPr txBox="1">
            <a:spLocks noGrp="1"/>
          </p:cNvSpPr>
          <p:nvPr>
            <p:ph type="title"/>
          </p:nvPr>
        </p:nvSpPr>
        <p:spPr>
          <a:xfrm>
            <a:off x="617220" y="161214"/>
            <a:ext cx="5658000" cy="8160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endParaRPr/>
          </a:p>
        </p:txBody>
      </p:sp>
      <p:sp>
        <p:nvSpPr>
          <p:cNvPr id="207" name="Google Shape;207;p36"/>
          <p:cNvSpPr txBox="1">
            <a:spLocks noGrp="1"/>
          </p:cNvSpPr>
          <p:nvPr>
            <p:ph type="body" idx="1"/>
          </p:nvPr>
        </p:nvSpPr>
        <p:spPr>
          <a:xfrm>
            <a:off x="617220" y="1185863"/>
            <a:ext cx="5658000" cy="2115600"/>
          </a:xfrm>
          <a:prstGeom prst="rect">
            <a:avLst/>
          </a:prstGeom>
        </p:spPr>
        <p:txBody>
          <a:bodyPr spcFirstLastPara="1" wrap="square" lIns="0" tIns="34275" rIns="0" bIns="34275" anchor="t" anchorCtr="0">
            <a:normAutofit/>
          </a:bodyPr>
          <a:lstStyle/>
          <a:p>
            <a:pPr marL="0" lvl="0" indent="0" algn="l" rtl="0">
              <a:spcBef>
                <a:spcPts val="900"/>
              </a:spcBef>
              <a:spcAft>
                <a:spcPts val="200"/>
              </a:spcAft>
              <a:buNone/>
            </a:pPr>
            <a:endParaRPr/>
          </a:p>
        </p:txBody>
      </p:sp>
      <p:sp>
        <p:nvSpPr>
          <p:cNvPr id="208" name="Google Shape;208;p36"/>
          <p:cNvSpPr txBox="1">
            <a:spLocks noGrp="1"/>
          </p:cNvSpPr>
          <p:nvPr>
            <p:ph type="sldNum" idx="12"/>
          </p:nvPr>
        </p:nvSpPr>
        <p:spPr>
          <a:xfrm>
            <a:off x="6183890" y="3626346"/>
            <a:ext cx="438900" cy="205500"/>
          </a:xfrm>
          <a:prstGeom prst="rect">
            <a:avLst/>
          </a:prstGeom>
        </p:spPr>
        <p:txBody>
          <a:bodyPr spcFirstLastPara="1" wrap="square" lIns="68575" tIns="34275" rIns="68575" bIns="34275" anchor="ctr" anchorCtr="0">
            <a:normAutofit fontScale="92500" lnSpcReduction="10000"/>
          </a:bodyPr>
          <a:lstStyle/>
          <a:p>
            <a:pPr marL="0" lvl="0" indent="0" algn="l" rtl="0">
              <a:spcBef>
                <a:spcPts val="0"/>
              </a:spcBef>
              <a:spcAft>
                <a:spcPts val="0"/>
              </a:spcAft>
              <a:buClr>
                <a:srgbClr val="000000"/>
              </a:buClr>
              <a:buFont typeface="Arial"/>
              <a:buNone/>
            </a:pPr>
            <a:fld id="{00000000-1234-1234-1234-123412341234}" type="slidenum">
              <a:rPr lang="en"/>
              <a:t>15</a:t>
            </a:fld>
            <a:endParaRPr/>
          </a:p>
        </p:txBody>
      </p:sp>
      <p:pic>
        <p:nvPicPr>
          <p:cNvPr id="209" name="Google Shape;209;p36"/>
          <p:cNvPicPr preferRelativeResize="0"/>
          <p:nvPr/>
        </p:nvPicPr>
        <p:blipFill>
          <a:blip r:embed="rId3">
            <a:alphaModFix/>
          </a:blip>
          <a:stretch>
            <a:fillRect/>
          </a:stretch>
        </p:blipFill>
        <p:spPr>
          <a:xfrm>
            <a:off x="0" y="-143178"/>
            <a:ext cx="9144000" cy="5286678"/>
          </a:xfrm>
          <a:prstGeom prst="rect">
            <a:avLst/>
          </a:prstGeom>
          <a:noFill/>
          <a:ln>
            <a:noFill/>
          </a:ln>
        </p:spPr>
      </p:pic>
      <p:sp>
        <p:nvSpPr>
          <p:cNvPr id="210" name="Google Shape;210;p36"/>
          <p:cNvSpPr txBox="1"/>
          <p:nvPr/>
        </p:nvSpPr>
        <p:spPr>
          <a:xfrm rot="-1567">
            <a:off x="3342666" y="3891696"/>
            <a:ext cx="658200" cy="5388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300" b="1">
                <a:latin typeface="Comic Sans MS"/>
                <a:ea typeface="Comic Sans MS"/>
                <a:cs typeface="Comic Sans MS"/>
                <a:sym typeface="Comic Sans MS"/>
              </a:rPr>
              <a:t>THE</a:t>
            </a:r>
            <a:br>
              <a:rPr lang="en" sz="1300" b="1">
                <a:latin typeface="Comic Sans MS"/>
                <a:ea typeface="Comic Sans MS"/>
                <a:cs typeface="Comic Sans MS"/>
                <a:sym typeface="Comic Sans MS"/>
              </a:rPr>
            </a:br>
            <a:r>
              <a:rPr lang="en" sz="1300" b="1">
                <a:latin typeface="Comic Sans MS"/>
                <a:ea typeface="Comic Sans MS"/>
                <a:cs typeface="Comic Sans MS"/>
                <a:sym typeface="Comic Sans MS"/>
              </a:rPr>
              <a:t>RULE</a:t>
            </a:r>
            <a:endParaRPr sz="1300" b="1">
              <a:latin typeface="Comic Sans MS"/>
              <a:ea typeface="Comic Sans MS"/>
              <a:cs typeface="Comic Sans MS"/>
              <a:sym typeface="Comic Sans MS"/>
            </a:endParaRPr>
          </a:p>
        </p:txBody>
      </p:sp>
      <p:sp>
        <p:nvSpPr>
          <p:cNvPr id="211" name="Google Shape;211;p36"/>
          <p:cNvSpPr txBox="1"/>
          <p:nvPr/>
        </p:nvSpPr>
        <p:spPr>
          <a:xfrm rot="-736">
            <a:off x="3679567" y="3021475"/>
            <a:ext cx="1400700" cy="3078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100" b="1">
                <a:latin typeface="Comic Sans MS"/>
                <a:ea typeface="Comic Sans MS"/>
                <a:cs typeface="Comic Sans MS"/>
                <a:sym typeface="Comic Sans MS"/>
              </a:rPr>
              <a:t>INTERNALISE</a:t>
            </a:r>
            <a:endParaRPr sz="1100" b="1">
              <a:latin typeface="Comic Sans MS"/>
              <a:ea typeface="Comic Sans MS"/>
              <a:cs typeface="Comic Sans MS"/>
              <a:sym typeface="Comic Sans MS"/>
            </a:endParaRPr>
          </a:p>
        </p:txBody>
      </p:sp>
      <p:sp>
        <p:nvSpPr>
          <p:cNvPr id="212" name="Google Shape;212;p36"/>
          <p:cNvSpPr txBox="1"/>
          <p:nvPr/>
        </p:nvSpPr>
        <p:spPr>
          <a:xfrm rot="-736">
            <a:off x="4928342" y="1981763"/>
            <a:ext cx="1400700" cy="4773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100" b="1">
                <a:latin typeface="Comic Sans MS"/>
                <a:ea typeface="Comic Sans MS"/>
                <a:cs typeface="Comic Sans MS"/>
                <a:sym typeface="Comic Sans MS"/>
              </a:rPr>
              <a:t>HOW </a:t>
            </a:r>
            <a:endParaRPr sz="1100" b="1">
              <a:latin typeface="Comic Sans MS"/>
              <a:ea typeface="Comic Sans MS"/>
              <a:cs typeface="Comic Sans MS"/>
              <a:sym typeface="Comic Sans MS"/>
            </a:endParaRPr>
          </a:p>
          <a:p>
            <a:pPr marL="0" lvl="0" indent="0" algn="ctr" rtl="0">
              <a:spcBef>
                <a:spcPts val="0"/>
              </a:spcBef>
              <a:spcAft>
                <a:spcPts val="0"/>
              </a:spcAft>
              <a:buNone/>
            </a:pPr>
            <a:r>
              <a:rPr lang="en" sz="1100" b="1">
                <a:latin typeface="Comic Sans MS"/>
                <a:ea typeface="Comic Sans MS"/>
                <a:cs typeface="Comic Sans MS"/>
                <a:sym typeface="Comic Sans MS"/>
              </a:rPr>
              <a:t>TO IMPLEMENT</a:t>
            </a:r>
            <a:endParaRPr sz="1100" b="1">
              <a:latin typeface="Comic Sans MS"/>
              <a:ea typeface="Comic Sans MS"/>
              <a:cs typeface="Comic Sans MS"/>
              <a:sym typeface="Comic Sans MS"/>
            </a:endParaRPr>
          </a:p>
        </p:txBody>
      </p:sp>
      <p:sp>
        <p:nvSpPr>
          <p:cNvPr id="213" name="Google Shape;213;p36"/>
          <p:cNvSpPr txBox="1"/>
          <p:nvPr/>
        </p:nvSpPr>
        <p:spPr>
          <a:xfrm rot="-736">
            <a:off x="5807267" y="891419"/>
            <a:ext cx="1400700" cy="4773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100" b="1">
                <a:latin typeface="Comic Sans MS"/>
                <a:ea typeface="Comic Sans MS"/>
                <a:cs typeface="Comic Sans MS"/>
                <a:sym typeface="Comic Sans MS"/>
              </a:rPr>
              <a:t>EVIDENCE &amp; </a:t>
            </a:r>
            <a:br>
              <a:rPr lang="en" sz="1100" b="1">
                <a:latin typeface="Comic Sans MS"/>
                <a:ea typeface="Comic Sans MS"/>
                <a:cs typeface="Comic Sans MS"/>
                <a:sym typeface="Comic Sans MS"/>
              </a:rPr>
            </a:br>
            <a:r>
              <a:rPr lang="en" sz="1100" b="1">
                <a:latin typeface="Comic Sans MS"/>
                <a:ea typeface="Comic Sans MS"/>
                <a:cs typeface="Comic Sans MS"/>
                <a:sym typeface="Comic Sans MS"/>
              </a:rPr>
              <a:t>GUIDANCE</a:t>
            </a:r>
            <a:endParaRPr sz="1100" b="1">
              <a:latin typeface="Comic Sans MS"/>
              <a:ea typeface="Comic Sans MS"/>
              <a:cs typeface="Comic Sans MS"/>
              <a:sym typeface="Comic Sans MS"/>
            </a:endParaRPr>
          </a:p>
        </p:txBody>
      </p:sp>
      <p:sp>
        <p:nvSpPr>
          <p:cNvPr id="214" name="Google Shape;214;p36"/>
          <p:cNvSpPr/>
          <p:nvPr/>
        </p:nvSpPr>
        <p:spPr>
          <a:xfrm>
            <a:off x="319650" y="3811575"/>
            <a:ext cx="2136000" cy="6513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400" b="1">
                <a:solidFill>
                  <a:srgbClr val="5A939C"/>
                </a:solidFill>
              </a:rPr>
              <a:t>Standards</a:t>
            </a:r>
            <a:endParaRPr sz="1400" b="1">
              <a:solidFill>
                <a:srgbClr val="5A939C"/>
              </a:solidFill>
            </a:endParaRPr>
          </a:p>
        </p:txBody>
      </p:sp>
      <p:sp>
        <p:nvSpPr>
          <p:cNvPr id="215" name="Google Shape;215;p36"/>
          <p:cNvSpPr/>
          <p:nvPr/>
        </p:nvSpPr>
        <p:spPr>
          <a:xfrm>
            <a:off x="1302544" y="2826672"/>
            <a:ext cx="2136000" cy="6513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400" b="1">
                <a:solidFill>
                  <a:srgbClr val="5A939C"/>
                </a:solidFill>
              </a:rPr>
              <a:t>Policies</a:t>
            </a:r>
            <a:endParaRPr sz="1400" b="1">
              <a:solidFill>
                <a:srgbClr val="5A939C"/>
              </a:solidFill>
            </a:endParaRPr>
          </a:p>
        </p:txBody>
      </p:sp>
      <p:sp>
        <p:nvSpPr>
          <p:cNvPr id="216" name="Google Shape;216;p36"/>
          <p:cNvSpPr/>
          <p:nvPr/>
        </p:nvSpPr>
        <p:spPr>
          <a:xfrm>
            <a:off x="2329031" y="1841747"/>
            <a:ext cx="2136000" cy="6513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400" b="1">
                <a:solidFill>
                  <a:srgbClr val="5A939C"/>
                </a:solidFill>
              </a:rPr>
              <a:t>Procedures</a:t>
            </a:r>
            <a:endParaRPr sz="1400" b="1">
              <a:solidFill>
                <a:srgbClr val="5A939C"/>
              </a:solidFill>
            </a:endParaRPr>
          </a:p>
        </p:txBody>
      </p:sp>
      <p:sp>
        <p:nvSpPr>
          <p:cNvPr id="217" name="Google Shape;217;p36"/>
          <p:cNvSpPr/>
          <p:nvPr/>
        </p:nvSpPr>
        <p:spPr>
          <a:xfrm>
            <a:off x="3311925" y="804413"/>
            <a:ext cx="2136000" cy="6513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b="1">
                <a:solidFill>
                  <a:srgbClr val="5A939C"/>
                </a:solidFill>
              </a:rPr>
              <a:t>Evidence of Compliance</a:t>
            </a:r>
            <a:endParaRPr sz="1400" b="1">
              <a:solidFill>
                <a:srgbClr val="5A939C"/>
              </a:solidFill>
            </a:endParaRPr>
          </a:p>
        </p:txBody>
      </p:sp>
      <p:sp>
        <p:nvSpPr>
          <p:cNvPr id="218" name="Google Shape;218;p36"/>
          <p:cNvSpPr txBox="1"/>
          <p:nvPr/>
        </p:nvSpPr>
        <p:spPr>
          <a:xfrm>
            <a:off x="0" y="0"/>
            <a:ext cx="7086600" cy="595800"/>
          </a:xfrm>
          <a:prstGeom prst="rect">
            <a:avLst/>
          </a:prstGeom>
          <a:noFill/>
          <a:ln>
            <a:noFill/>
          </a:ln>
        </p:spPr>
        <p:txBody>
          <a:bodyPr spcFirstLastPara="1" wrap="square" lIns="68575" tIns="68575" rIns="68575" bIns="68575" anchor="t" anchorCtr="0">
            <a:spAutoFit/>
          </a:bodyPr>
          <a:lstStyle/>
          <a:p>
            <a:pPr marL="0" lvl="0" indent="0" algn="l" rtl="0">
              <a:lnSpc>
                <a:spcPct val="90000"/>
              </a:lnSpc>
              <a:spcBef>
                <a:spcPts val="0"/>
              </a:spcBef>
              <a:spcAft>
                <a:spcPts val="0"/>
              </a:spcAft>
              <a:buNone/>
            </a:pPr>
            <a:r>
              <a:rPr lang="en" sz="3300">
                <a:solidFill>
                  <a:srgbClr val="4C94AC"/>
                </a:solidFill>
              </a:rPr>
              <a:t>LEAP Underlying Logic Flow</a:t>
            </a:r>
            <a:endParaRPr sz="3300">
              <a:solidFill>
                <a:srgbClr val="4C94AC"/>
              </a:solidFill>
            </a:endParaRPr>
          </a:p>
        </p:txBody>
      </p:sp>
    </p:spTree>
    <p:extLst>
      <p:ext uri="{BB962C8B-B14F-4D97-AF65-F5344CB8AC3E}">
        <p14:creationId xmlns:p14="http://schemas.microsoft.com/office/powerpoint/2010/main" val="2839560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7"/>
          <p:cNvSpPr/>
          <p:nvPr/>
        </p:nvSpPr>
        <p:spPr>
          <a:xfrm>
            <a:off x="628875" y="1383550"/>
            <a:ext cx="5194500" cy="3609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7"/>
          <p:cNvSpPr/>
          <p:nvPr/>
        </p:nvSpPr>
        <p:spPr>
          <a:xfrm>
            <a:off x="4256869" y="0"/>
            <a:ext cx="1629000" cy="518100"/>
          </a:xfrm>
          <a:prstGeom prst="round2SameRect">
            <a:avLst>
              <a:gd name="adj1" fmla="val 16667"/>
              <a:gd name="adj2" fmla="val 0"/>
            </a:avLst>
          </a:prstGeom>
          <a:solidFill>
            <a:srgbClr val="3C78D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lt1"/>
                </a:solidFill>
              </a:rPr>
              <a:t>Transparency Accountability </a:t>
            </a:r>
            <a:endParaRPr>
              <a:solidFill>
                <a:schemeClr val="lt1"/>
              </a:solidFill>
            </a:endParaRPr>
          </a:p>
        </p:txBody>
      </p:sp>
      <p:sp>
        <p:nvSpPr>
          <p:cNvPr id="195" name="Google Shape;195;p27"/>
          <p:cNvSpPr/>
          <p:nvPr/>
        </p:nvSpPr>
        <p:spPr>
          <a:xfrm>
            <a:off x="2627825" y="0"/>
            <a:ext cx="1629000" cy="518100"/>
          </a:xfrm>
          <a:prstGeom prst="round2SameRect">
            <a:avLst>
              <a:gd name="adj1" fmla="val 16667"/>
              <a:gd name="adj2" fmla="val 0"/>
            </a:avLst>
          </a:pr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lt1"/>
                </a:solidFill>
              </a:rPr>
              <a:t>Education Reference</a:t>
            </a:r>
            <a:endParaRPr>
              <a:solidFill>
                <a:schemeClr val="lt1"/>
              </a:solidFill>
            </a:endParaRPr>
          </a:p>
        </p:txBody>
      </p:sp>
      <p:sp>
        <p:nvSpPr>
          <p:cNvPr id="196" name="Google Shape;196;p27"/>
          <p:cNvSpPr/>
          <p:nvPr/>
        </p:nvSpPr>
        <p:spPr>
          <a:xfrm>
            <a:off x="7514956" y="0"/>
            <a:ext cx="1629000" cy="518100"/>
          </a:xfrm>
          <a:prstGeom prst="round2SameRect">
            <a:avLst>
              <a:gd name="adj1" fmla="val 16667"/>
              <a:gd name="adj2" fmla="val 0"/>
            </a:avLst>
          </a:prstGeom>
          <a:solidFill>
            <a:srgbClr val="A4C2F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lt1"/>
                </a:solidFill>
              </a:rPr>
              <a:t>Be Inspection</a:t>
            </a:r>
            <a:endParaRPr>
              <a:solidFill>
                <a:schemeClr val="lt1"/>
              </a:solidFill>
            </a:endParaRPr>
          </a:p>
          <a:p>
            <a:pPr marL="0" lvl="0" indent="0" algn="ctr" rtl="0">
              <a:spcBef>
                <a:spcPts val="0"/>
              </a:spcBef>
              <a:spcAft>
                <a:spcPts val="0"/>
              </a:spcAft>
              <a:buNone/>
            </a:pPr>
            <a:r>
              <a:rPr lang="ja">
                <a:solidFill>
                  <a:schemeClr val="lt1"/>
                </a:solidFill>
              </a:rPr>
              <a:t>Ready</a:t>
            </a:r>
            <a:endParaRPr>
              <a:solidFill>
                <a:schemeClr val="lt1"/>
              </a:solidFill>
            </a:endParaRPr>
          </a:p>
        </p:txBody>
      </p:sp>
      <p:sp>
        <p:nvSpPr>
          <p:cNvPr id="197" name="Google Shape;197;p27"/>
          <p:cNvSpPr/>
          <p:nvPr/>
        </p:nvSpPr>
        <p:spPr>
          <a:xfrm>
            <a:off x="5885912" y="0"/>
            <a:ext cx="1629000" cy="518100"/>
          </a:xfrm>
          <a:prstGeom prst="round2SameRect">
            <a:avLst>
              <a:gd name="adj1" fmla="val 16667"/>
              <a:gd name="adj2" fmla="val 0"/>
            </a:avLst>
          </a:prstGeom>
          <a:solidFill>
            <a:srgbClr val="9FC5E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lt1"/>
                </a:solidFill>
              </a:rPr>
              <a:t>Build QMS</a:t>
            </a:r>
            <a:endParaRPr>
              <a:solidFill>
                <a:schemeClr val="lt1"/>
              </a:solidFill>
            </a:endParaRPr>
          </a:p>
          <a:p>
            <a:pPr marL="0" lvl="0" indent="0" algn="ctr" rtl="0">
              <a:spcBef>
                <a:spcPts val="0"/>
              </a:spcBef>
              <a:spcAft>
                <a:spcPts val="0"/>
              </a:spcAft>
              <a:buNone/>
            </a:pPr>
            <a:r>
              <a:rPr lang="ja">
                <a:solidFill>
                  <a:schemeClr val="lt1"/>
                </a:solidFill>
              </a:rPr>
              <a:t>Habit</a:t>
            </a:r>
            <a:endParaRPr>
              <a:solidFill>
                <a:schemeClr val="lt1"/>
              </a:solidFill>
            </a:endParaRPr>
          </a:p>
        </p:txBody>
      </p:sp>
      <p:sp>
        <p:nvSpPr>
          <p:cNvPr id="198" name="Google Shape;198;p27"/>
          <p:cNvSpPr/>
          <p:nvPr/>
        </p:nvSpPr>
        <p:spPr>
          <a:xfrm>
            <a:off x="0" y="0"/>
            <a:ext cx="2686500" cy="605100"/>
          </a:xfrm>
          <a:prstGeom prst="round2SameRect">
            <a:avLst>
              <a:gd name="adj1" fmla="val 16667"/>
              <a:gd name="adj2" fmla="val 0"/>
            </a:avLst>
          </a:prstGeom>
          <a:solidFill>
            <a:srgbClr val="4C94A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chemeClr val="lt1"/>
                </a:solidFill>
              </a:rPr>
              <a:t>Project Management</a:t>
            </a:r>
            <a:endParaRPr sz="1800">
              <a:solidFill>
                <a:schemeClr val="lt1"/>
              </a:solidFill>
            </a:endParaRPr>
          </a:p>
        </p:txBody>
      </p:sp>
      <p:sp>
        <p:nvSpPr>
          <p:cNvPr id="199" name="Google Shape;199;p27"/>
          <p:cNvSpPr/>
          <p:nvPr/>
        </p:nvSpPr>
        <p:spPr>
          <a:xfrm>
            <a:off x="6048450" y="887588"/>
            <a:ext cx="2543100" cy="4007100"/>
          </a:xfrm>
          <a:prstGeom prst="rect">
            <a:avLst/>
          </a:prstGeom>
          <a:solidFill>
            <a:srgbClr val="FFFFFF">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7"/>
          <p:cNvSpPr txBox="1"/>
          <p:nvPr/>
        </p:nvSpPr>
        <p:spPr>
          <a:xfrm>
            <a:off x="6131394" y="850625"/>
            <a:ext cx="27612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2000">
                <a:solidFill>
                  <a:schemeClr val="lt1"/>
                </a:solidFill>
              </a:rPr>
              <a:t>LEAP mimics the PDCA cycle for continuous improvement</a:t>
            </a:r>
            <a:endParaRPr sz="1500">
              <a:solidFill>
                <a:schemeClr val="lt1"/>
              </a:solidFill>
            </a:endParaRPr>
          </a:p>
        </p:txBody>
      </p:sp>
      <p:grpSp>
        <p:nvGrpSpPr>
          <p:cNvPr id="201" name="Google Shape;201;p27"/>
          <p:cNvGrpSpPr/>
          <p:nvPr/>
        </p:nvGrpSpPr>
        <p:grpSpPr>
          <a:xfrm>
            <a:off x="0" y="518100"/>
            <a:ext cx="9144002" cy="5143502"/>
            <a:chOff x="0" y="518100"/>
            <a:chExt cx="9144002" cy="5143502"/>
          </a:xfrm>
        </p:grpSpPr>
        <p:sp>
          <p:nvSpPr>
            <p:cNvPr id="202" name="Google Shape;202;p27"/>
            <p:cNvSpPr/>
            <p:nvPr/>
          </p:nvSpPr>
          <p:spPr>
            <a:xfrm>
              <a:off x="0" y="518100"/>
              <a:ext cx="9144000" cy="4625400"/>
            </a:xfrm>
            <a:prstGeom prst="rect">
              <a:avLst/>
            </a:prstGeom>
            <a:solidFill>
              <a:srgbClr val="4C94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3" name="Google Shape;203;p27"/>
            <p:cNvPicPr preferRelativeResize="0"/>
            <p:nvPr/>
          </p:nvPicPr>
          <p:blipFill>
            <a:blip r:embed="rId3">
              <a:alphaModFix amt="20000"/>
            </a:blip>
            <a:stretch>
              <a:fillRect/>
            </a:stretch>
          </p:blipFill>
          <p:spPr>
            <a:xfrm>
              <a:off x="3866521" y="518100"/>
              <a:ext cx="5277481" cy="5143502"/>
            </a:xfrm>
            <a:prstGeom prst="rect">
              <a:avLst/>
            </a:prstGeom>
            <a:noFill/>
            <a:ln>
              <a:noFill/>
            </a:ln>
          </p:spPr>
        </p:pic>
      </p:grpSp>
      <p:sp>
        <p:nvSpPr>
          <p:cNvPr id="204" name="Google Shape;204;p27"/>
          <p:cNvSpPr/>
          <p:nvPr/>
        </p:nvSpPr>
        <p:spPr>
          <a:xfrm>
            <a:off x="628875" y="869150"/>
            <a:ext cx="7962600" cy="404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 name="Google Shape;205;p27"/>
          <p:cNvPicPr preferRelativeResize="0"/>
          <p:nvPr/>
        </p:nvPicPr>
        <p:blipFill>
          <a:blip r:embed="rId4">
            <a:alphaModFix/>
          </a:blip>
          <a:stretch>
            <a:fillRect/>
          </a:stretch>
        </p:blipFill>
        <p:spPr>
          <a:xfrm>
            <a:off x="2876762" y="1877800"/>
            <a:ext cx="3669576" cy="2621400"/>
          </a:xfrm>
          <a:prstGeom prst="rect">
            <a:avLst/>
          </a:prstGeom>
          <a:noFill/>
          <a:ln>
            <a:noFill/>
          </a:ln>
        </p:spPr>
      </p:pic>
      <p:sp>
        <p:nvSpPr>
          <p:cNvPr id="206" name="Google Shape;206;p27"/>
          <p:cNvSpPr txBox="1"/>
          <p:nvPr/>
        </p:nvSpPr>
        <p:spPr>
          <a:xfrm>
            <a:off x="629000" y="1043575"/>
            <a:ext cx="7962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2000" b="1">
                <a:solidFill>
                  <a:schemeClr val="accent5"/>
                </a:solidFill>
              </a:rPr>
              <a:t>Extensive standards converted to logical bite-sized projects</a:t>
            </a:r>
            <a:endParaRPr sz="1500" b="1">
              <a:solidFill>
                <a:schemeClr val="accent5"/>
              </a:solidFill>
            </a:endParaRPr>
          </a:p>
        </p:txBody>
      </p:sp>
      <p:grpSp>
        <p:nvGrpSpPr>
          <p:cNvPr id="207" name="Google Shape;207;p27"/>
          <p:cNvGrpSpPr/>
          <p:nvPr/>
        </p:nvGrpSpPr>
        <p:grpSpPr>
          <a:xfrm>
            <a:off x="1871316" y="1608374"/>
            <a:ext cx="5477974" cy="2962977"/>
            <a:chOff x="-1519725" y="1779150"/>
            <a:chExt cx="4692859" cy="2621408"/>
          </a:xfrm>
        </p:grpSpPr>
        <p:pic>
          <p:nvPicPr>
            <p:cNvPr id="208" name="Google Shape;208;p27"/>
            <p:cNvPicPr preferRelativeResize="0"/>
            <p:nvPr/>
          </p:nvPicPr>
          <p:blipFill>
            <a:blip r:embed="rId5">
              <a:alphaModFix/>
            </a:blip>
            <a:stretch>
              <a:fillRect/>
            </a:stretch>
          </p:blipFill>
          <p:spPr>
            <a:xfrm>
              <a:off x="-1519725" y="1779150"/>
              <a:ext cx="4692859" cy="2621399"/>
            </a:xfrm>
            <a:prstGeom prst="rect">
              <a:avLst/>
            </a:prstGeom>
            <a:noFill/>
            <a:ln>
              <a:noFill/>
            </a:ln>
          </p:spPr>
        </p:pic>
        <p:sp>
          <p:nvSpPr>
            <p:cNvPr id="209" name="Google Shape;209;p27"/>
            <p:cNvSpPr txBox="1"/>
            <p:nvPr/>
          </p:nvSpPr>
          <p:spPr>
            <a:xfrm>
              <a:off x="44641" y="4046558"/>
              <a:ext cx="1563900" cy="354000"/>
            </a:xfrm>
            <a:prstGeom prst="rect">
              <a:avLst/>
            </a:prstGeom>
            <a:solidFill>
              <a:srgbClr val="ABE0E6"/>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ja" b="1">
                  <a:solidFill>
                    <a:schemeClr val="dk1"/>
                  </a:solidFill>
                </a:rPr>
                <a:t>Family of Standard</a:t>
              </a:r>
              <a:endParaRPr b="1">
                <a:solidFill>
                  <a:schemeClr val="dk1"/>
                </a:solidFil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8"/>
          <p:cNvSpPr/>
          <p:nvPr/>
        </p:nvSpPr>
        <p:spPr>
          <a:xfrm>
            <a:off x="4256869" y="0"/>
            <a:ext cx="1629000" cy="518100"/>
          </a:xfrm>
          <a:prstGeom prst="round2SameRect">
            <a:avLst>
              <a:gd name="adj1" fmla="val 16667"/>
              <a:gd name="adj2" fmla="val 0"/>
            </a:avLst>
          </a:prstGeom>
          <a:solidFill>
            <a:srgbClr val="3C78D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lt1"/>
                </a:solidFill>
              </a:rPr>
              <a:t>Transparency Accountability </a:t>
            </a:r>
            <a:endParaRPr>
              <a:solidFill>
                <a:schemeClr val="lt1"/>
              </a:solidFill>
            </a:endParaRPr>
          </a:p>
        </p:txBody>
      </p:sp>
      <p:sp>
        <p:nvSpPr>
          <p:cNvPr id="215" name="Google Shape;215;p28"/>
          <p:cNvSpPr/>
          <p:nvPr/>
        </p:nvSpPr>
        <p:spPr>
          <a:xfrm>
            <a:off x="2627825" y="0"/>
            <a:ext cx="1629000" cy="518100"/>
          </a:xfrm>
          <a:prstGeom prst="round2SameRect">
            <a:avLst>
              <a:gd name="adj1" fmla="val 16667"/>
              <a:gd name="adj2" fmla="val 0"/>
            </a:avLst>
          </a:pr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lt1"/>
                </a:solidFill>
              </a:rPr>
              <a:t>Education Reference</a:t>
            </a:r>
            <a:endParaRPr>
              <a:solidFill>
                <a:schemeClr val="lt1"/>
              </a:solidFill>
            </a:endParaRPr>
          </a:p>
        </p:txBody>
      </p:sp>
      <p:sp>
        <p:nvSpPr>
          <p:cNvPr id="216" name="Google Shape;216;p28"/>
          <p:cNvSpPr/>
          <p:nvPr/>
        </p:nvSpPr>
        <p:spPr>
          <a:xfrm>
            <a:off x="7514956" y="0"/>
            <a:ext cx="1629000" cy="518100"/>
          </a:xfrm>
          <a:prstGeom prst="round2SameRect">
            <a:avLst>
              <a:gd name="adj1" fmla="val 16667"/>
              <a:gd name="adj2" fmla="val 0"/>
            </a:avLst>
          </a:prstGeom>
          <a:solidFill>
            <a:srgbClr val="A4C2F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lt1"/>
                </a:solidFill>
              </a:rPr>
              <a:t>Be Inspection</a:t>
            </a:r>
            <a:endParaRPr>
              <a:solidFill>
                <a:schemeClr val="lt1"/>
              </a:solidFill>
            </a:endParaRPr>
          </a:p>
          <a:p>
            <a:pPr marL="0" lvl="0" indent="0" algn="ctr" rtl="0">
              <a:spcBef>
                <a:spcPts val="0"/>
              </a:spcBef>
              <a:spcAft>
                <a:spcPts val="0"/>
              </a:spcAft>
              <a:buNone/>
            </a:pPr>
            <a:r>
              <a:rPr lang="ja">
                <a:solidFill>
                  <a:schemeClr val="lt1"/>
                </a:solidFill>
              </a:rPr>
              <a:t>Ready</a:t>
            </a:r>
            <a:endParaRPr>
              <a:solidFill>
                <a:schemeClr val="lt1"/>
              </a:solidFill>
            </a:endParaRPr>
          </a:p>
        </p:txBody>
      </p:sp>
      <p:sp>
        <p:nvSpPr>
          <p:cNvPr id="217" name="Google Shape;217;p28"/>
          <p:cNvSpPr/>
          <p:nvPr/>
        </p:nvSpPr>
        <p:spPr>
          <a:xfrm>
            <a:off x="5885912" y="0"/>
            <a:ext cx="1629000" cy="518100"/>
          </a:xfrm>
          <a:prstGeom prst="round2SameRect">
            <a:avLst>
              <a:gd name="adj1" fmla="val 16667"/>
              <a:gd name="adj2" fmla="val 0"/>
            </a:avLst>
          </a:prstGeom>
          <a:solidFill>
            <a:srgbClr val="9FC5E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lt1"/>
                </a:solidFill>
              </a:rPr>
              <a:t>Build QMS</a:t>
            </a:r>
            <a:endParaRPr>
              <a:solidFill>
                <a:schemeClr val="lt1"/>
              </a:solidFill>
            </a:endParaRPr>
          </a:p>
          <a:p>
            <a:pPr marL="0" lvl="0" indent="0" algn="ctr" rtl="0">
              <a:spcBef>
                <a:spcPts val="0"/>
              </a:spcBef>
              <a:spcAft>
                <a:spcPts val="0"/>
              </a:spcAft>
              <a:buNone/>
            </a:pPr>
            <a:r>
              <a:rPr lang="ja">
                <a:solidFill>
                  <a:schemeClr val="lt1"/>
                </a:solidFill>
              </a:rPr>
              <a:t>Habit</a:t>
            </a:r>
            <a:endParaRPr>
              <a:solidFill>
                <a:schemeClr val="lt1"/>
              </a:solidFill>
            </a:endParaRPr>
          </a:p>
        </p:txBody>
      </p:sp>
      <p:sp>
        <p:nvSpPr>
          <p:cNvPr id="218" name="Google Shape;218;p28"/>
          <p:cNvSpPr/>
          <p:nvPr/>
        </p:nvSpPr>
        <p:spPr>
          <a:xfrm>
            <a:off x="0" y="0"/>
            <a:ext cx="2686500" cy="605100"/>
          </a:xfrm>
          <a:prstGeom prst="round2SameRect">
            <a:avLst>
              <a:gd name="adj1" fmla="val 16667"/>
              <a:gd name="adj2" fmla="val 0"/>
            </a:avLst>
          </a:prstGeom>
          <a:solidFill>
            <a:srgbClr val="4C94A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chemeClr val="lt1"/>
                </a:solidFill>
              </a:rPr>
              <a:t>Project Management</a:t>
            </a:r>
            <a:endParaRPr sz="1800">
              <a:solidFill>
                <a:schemeClr val="lt1"/>
              </a:solidFill>
            </a:endParaRPr>
          </a:p>
        </p:txBody>
      </p:sp>
      <p:sp>
        <p:nvSpPr>
          <p:cNvPr id="219" name="Google Shape;219;p28"/>
          <p:cNvSpPr/>
          <p:nvPr/>
        </p:nvSpPr>
        <p:spPr>
          <a:xfrm>
            <a:off x="0" y="518100"/>
            <a:ext cx="9144000" cy="4625400"/>
          </a:xfrm>
          <a:prstGeom prst="rect">
            <a:avLst/>
          </a:prstGeom>
          <a:solidFill>
            <a:srgbClr val="4C94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0" name="Google Shape;220;p28"/>
          <p:cNvPicPr preferRelativeResize="0"/>
          <p:nvPr/>
        </p:nvPicPr>
        <p:blipFill>
          <a:blip r:embed="rId3">
            <a:alphaModFix amt="20000"/>
          </a:blip>
          <a:stretch>
            <a:fillRect/>
          </a:stretch>
        </p:blipFill>
        <p:spPr>
          <a:xfrm>
            <a:off x="3866521" y="518100"/>
            <a:ext cx="5277481" cy="5143502"/>
          </a:xfrm>
          <a:prstGeom prst="rect">
            <a:avLst/>
          </a:prstGeom>
          <a:noFill/>
          <a:ln>
            <a:noFill/>
          </a:ln>
        </p:spPr>
      </p:pic>
      <p:sp>
        <p:nvSpPr>
          <p:cNvPr id="221" name="Google Shape;221;p28"/>
          <p:cNvSpPr/>
          <p:nvPr/>
        </p:nvSpPr>
        <p:spPr>
          <a:xfrm>
            <a:off x="628875" y="1025850"/>
            <a:ext cx="7828500" cy="3806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28"/>
          <p:cNvGrpSpPr/>
          <p:nvPr/>
        </p:nvGrpSpPr>
        <p:grpSpPr>
          <a:xfrm>
            <a:off x="1684450" y="2396375"/>
            <a:ext cx="5717348" cy="2280226"/>
            <a:chOff x="289100" y="2551725"/>
            <a:chExt cx="5717348" cy="2280226"/>
          </a:xfrm>
        </p:grpSpPr>
        <p:pic>
          <p:nvPicPr>
            <p:cNvPr id="223" name="Google Shape;223;p28"/>
            <p:cNvPicPr preferRelativeResize="0"/>
            <p:nvPr/>
          </p:nvPicPr>
          <p:blipFill rotWithShape="1">
            <a:blip r:embed="rId4">
              <a:alphaModFix/>
            </a:blip>
            <a:srcRect l="31306" t="15533" r="30398"/>
            <a:stretch/>
          </p:blipFill>
          <p:spPr>
            <a:xfrm>
              <a:off x="2035938" y="2551725"/>
              <a:ext cx="2394141" cy="2280226"/>
            </a:xfrm>
            <a:prstGeom prst="rect">
              <a:avLst/>
            </a:prstGeom>
            <a:noFill/>
            <a:ln>
              <a:noFill/>
            </a:ln>
          </p:spPr>
        </p:pic>
        <p:sp>
          <p:nvSpPr>
            <p:cNvPr id="224" name="Google Shape;224;p28"/>
            <p:cNvSpPr txBox="1"/>
            <p:nvPr/>
          </p:nvSpPr>
          <p:spPr>
            <a:xfrm>
              <a:off x="4442273" y="4005705"/>
              <a:ext cx="1003500" cy="307800"/>
            </a:xfrm>
            <a:prstGeom prst="rect">
              <a:avLst/>
            </a:prstGeom>
            <a:noFill/>
            <a:ln>
              <a:noFill/>
            </a:ln>
          </p:spPr>
          <p:txBody>
            <a:bodyPr spcFirstLastPara="1" wrap="square" lIns="68575" tIns="68575" rIns="68575" bIns="68575" anchor="t" anchorCtr="0">
              <a:spAutoFit/>
            </a:bodyPr>
            <a:lstStyle/>
            <a:p>
              <a:pPr marL="152400" lvl="1" indent="0" algn="l" rtl="0">
                <a:lnSpc>
                  <a:spcPct val="120000"/>
                </a:lnSpc>
                <a:spcBef>
                  <a:spcPts val="0"/>
                </a:spcBef>
                <a:spcAft>
                  <a:spcPts val="0"/>
                </a:spcAft>
                <a:buNone/>
              </a:pPr>
              <a:r>
                <a:rPr lang="ja" sz="1100">
                  <a:solidFill>
                    <a:srgbClr val="3F3F3F"/>
                  </a:solidFill>
                </a:rPr>
                <a:t>Education</a:t>
              </a:r>
              <a:endParaRPr sz="1100">
                <a:solidFill>
                  <a:schemeClr val="dk1"/>
                </a:solidFill>
              </a:endParaRPr>
            </a:p>
          </p:txBody>
        </p:sp>
        <p:sp>
          <p:nvSpPr>
            <p:cNvPr id="225" name="Google Shape;225;p28"/>
            <p:cNvSpPr txBox="1"/>
            <p:nvPr/>
          </p:nvSpPr>
          <p:spPr>
            <a:xfrm>
              <a:off x="4468048" y="3165350"/>
              <a:ext cx="1538400" cy="510900"/>
            </a:xfrm>
            <a:prstGeom prst="rect">
              <a:avLst/>
            </a:prstGeom>
            <a:noFill/>
            <a:ln>
              <a:noFill/>
            </a:ln>
          </p:spPr>
          <p:txBody>
            <a:bodyPr spcFirstLastPara="1" wrap="square" lIns="68575" tIns="68575" rIns="68575" bIns="68575" anchor="t" anchorCtr="0">
              <a:spAutoFit/>
            </a:bodyPr>
            <a:lstStyle/>
            <a:p>
              <a:pPr marL="152400" lvl="1" indent="0" algn="l" rtl="0">
                <a:lnSpc>
                  <a:spcPct val="120000"/>
                </a:lnSpc>
                <a:spcBef>
                  <a:spcPts val="0"/>
                </a:spcBef>
                <a:spcAft>
                  <a:spcPts val="0"/>
                </a:spcAft>
                <a:buNone/>
              </a:pPr>
              <a:r>
                <a:rPr lang="ja" sz="1100">
                  <a:solidFill>
                    <a:srgbClr val="3F3F3F"/>
                  </a:solidFill>
                </a:rPr>
                <a:t>Setting up Maintenance</a:t>
              </a:r>
              <a:endParaRPr sz="1100">
                <a:solidFill>
                  <a:schemeClr val="dk1"/>
                </a:solidFill>
              </a:endParaRPr>
            </a:p>
          </p:txBody>
        </p:sp>
        <p:sp>
          <p:nvSpPr>
            <p:cNvPr id="226" name="Google Shape;226;p28"/>
            <p:cNvSpPr txBox="1"/>
            <p:nvPr/>
          </p:nvSpPr>
          <p:spPr>
            <a:xfrm>
              <a:off x="4335179" y="3955607"/>
              <a:ext cx="295200" cy="4080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rgbClr val="65727F"/>
                </a:buClr>
                <a:buSzPts val="2200"/>
                <a:buFont typeface="Arial"/>
                <a:buNone/>
              </a:pPr>
              <a:r>
                <a:rPr lang="ja" sz="2200" b="1">
                  <a:solidFill>
                    <a:srgbClr val="65727F"/>
                  </a:solidFill>
                </a:rPr>
                <a:t>2</a:t>
              </a:r>
              <a:endParaRPr sz="2200" b="1">
                <a:solidFill>
                  <a:srgbClr val="65727F"/>
                </a:solidFill>
                <a:latin typeface="Arial"/>
                <a:ea typeface="Arial"/>
                <a:cs typeface="Arial"/>
                <a:sym typeface="Arial"/>
              </a:endParaRPr>
            </a:p>
          </p:txBody>
        </p:sp>
        <p:sp>
          <p:nvSpPr>
            <p:cNvPr id="227" name="Google Shape;227;p28"/>
            <p:cNvSpPr txBox="1"/>
            <p:nvPr/>
          </p:nvSpPr>
          <p:spPr>
            <a:xfrm>
              <a:off x="4355979" y="3197761"/>
              <a:ext cx="295200" cy="4080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rgbClr val="65727F"/>
                </a:buClr>
                <a:buSzPts val="2200"/>
                <a:buFont typeface="Arial"/>
                <a:buNone/>
              </a:pPr>
              <a:r>
                <a:rPr lang="ja" sz="2200" b="1">
                  <a:solidFill>
                    <a:srgbClr val="65727F"/>
                  </a:solidFill>
                </a:rPr>
                <a:t>4</a:t>
              </a:r>
              <a:endParaRPr sz="2200" b="1">
                <a:solidFill>
                  <a:srgbClr val="65727F"/>
                </a:solidFill>
                <a:latin typeface="Arial"/>
                <a:ea typeface="Arial"/>
                <a:cs typeface="Arial"/>
                <a:sym typeface="Arial"/>
              </a:endParaRPr>
            </a:p>
          </p:txBody>
        </p:sp>
        <p:sp>
          <p:nvSpPr>
            <p:cNvPr id="228" name="Google Shape;228;p28"/>
            <p:cNvSpPr txBox="1"/>
            <p:nvPr/>
          </p:nvSpPr>
          <p:spPr>
            <a:xfrm>
              <a:off x="465050" y="4098116"/>
              <a:ext cx="1538400" cy="307800"/>
            </a:xfrm>
            <a:prstGeom prst="rect">
              <a:avLst/>
            </a:prstGeom>
            <a:noFill/>
            <a:ln>
              <a:noFill/>
            </a:ln>
          </p:spPr>
          <p:txBody>
            <a:bodyPr spcFirstLastPara="1" wrap="square" lIns="68575" tIns="68575" rIns="68575" bIns="68575" anchor="t" anchorCtr="0">
              <a:spAutoFit/>
            </a:bodyPr>
            <a:lstStyle/>
            <a:p>
              <a:pPr marL="0" lvl="0" indent="0" algn="r" rtl="0">
                <a:spcBef>
                  <a:spcPts val="0"/>
                </a:spcBef>
                <a:spcAft>
                  <a:spcPts val="0"/>
                </a:spcAft>
                <a:buNone/>
              </a:pPr>
              <a:r>
                <a:rPr lang="ja" sz="1100">
                  <a:solidFill>
                    <a:srgbClr val="3F3F3F"/>
                  </a:solidFill>
                </a:rPr>
                <a:t>Customization</a:t>
              </a:r>
              <a:endParaRPr sz="1100">
                <a:solidFill>
                  <a:srgbClr val="3F3F3F"/>
                </a:solidFill>
              </a:endParaRPr>
            </a:p>
          </p:txBody>
        </p:sp>
        <p:sp>
          <p:nvSpPr>
            <p:cNvPr id="229" name="Google Shape;229;p28"/>
            <p:cNvSpPr txBox="1"/>
            <p:nvPr/>
          </p:nvSpPr>
          <p:spPr>
            <a:xfrm>
              <a:off x="289100" y="3681960"/>
              <a:ext cx="1538400" cy="307800"/>
            </a:xfrm>
            <a:prstGeom prst="rect">
              <a:avLst/>
            </a:prstGeom>
            <a:noFill/>
            <a:ln>
              <a:noFill/>
            </a:ln>
          </p:spPr>
          <p:txBody>
            <a:bodyPr spcFirstLastPara="1" wrap="square" lIns="68575" tIns="68575" rIns="68575" bIns="68575" anchor="t" anchorCtr="0">
              <a:spAutoFit/>
            </a:bodyPr>
            <a:lstStyle/>
            <a:p>
              <a:pPr marL="0" lvl="1" indent="0" algn="r" rtl="0">
                <a:spcBef>
                  <a:spcPts val="300"/>
                </a:spcBef>
                <a:spcAft>
                  <a:spcPts val="0"/>
                </a:spcAft>
                <a:buNone/>
              </a:pPr>
              <a:r>
                <a:rPr lang="ja" sz="1100">
                  <a:solidFill>
                    <a:srgbClr val="3F3F3F"/>
                  </a:solidFill>
                </a:rPr>
                <a:t>Budget</a:t>
              </a:r>
              <a:endParaRPr sz="1000"/>
            </a:p>
          </p:txBody>
        </p:sp>
        <p:sp>
          <p:nvSpPr>
            <p:cNvPr id="230" name="Google Shape;230;p28"/>
            <p:cNvSpPr txBox="1"/>
            <p:nvPr/>
          </p:nvSpPr>
          <p:spPr>
            <a:xfrm>
              <a:off x="1883687" y="4048020"/>
              <a:ext cx="295200" cy="4080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rgbClr val="65727F"/>
                </a:buClr>
                <a:buSzPts val="2200"/>
                <a:buFont typeface="Arial"/>
                <a:buNone/>
              </a:pPr>
              <a:r>
                <a:rPr lang="ja" sz="2200" b="1">
                  <a:solidFill>
                    <a:srgbClr val="65727F"/>
                  </a:solidFill>
                  <a:latin typeface="Arial"/>
                  <a:ea typeface="Arial"/>
                  <a:cs typeface="Arial"/>
                  <a:sym typeface="Arial"/>
                </a:rPr>
                <a:t>1</a:t>
              </a:r>
              <a:endParaRPr sz="2200" b="1">
                <a:solidFill>
                  <a:srgbClr val="65727F"/>
                </a:solidFill>
                <a:latin typeface="Arial"/>
                <a:ea typeface="Arial"/>
                <a:cs typeface="Arial"/>
                <a:sym typeface="Arial"/>
              </a:endParaRPr>
            </a:p>
          </p:txBody>
        </p:sp>
        <p:sp>
          <p:nvSpPr>
            <p:cNvPr id="231" name="Google Shape;231;p28"/>
            <p:cNvSpPr txBox="1"/>
            <p:nvPr/>
          </p:nvSpPr>
          <p:spPr>
            <a:xfrm>
              <a:off x="1749862" y="3657953"/>
              <a:ext cx="295200" cy="4080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rgbClr val="65727F"/>
                </a:buClr>
                <a:buSzPts val="2200"/>
                <a:buFont typeface="Arial"/>
                <a:buNone/>
              </a:pPr>
              <a:r>
                <a:rPr lang="ja" sz="2200" b="1">
                  <a:solidFill>
                    <a:srgbClr val="65727F"/>
                  </a:solidFill>
                </a:rPr>
                <a:t>3</a:t>
              </a:r>
              <a:endParaRPr sz="2200" b="1">
                <a:solidFill>
                  <a:srgbClr val="65727F"/>
                </a:solidFill>
                <a:latin typeface="Arial"/>
                <a:ea typeface="Arial"/>
                <a:cs typeface="Arial"/>
                <a:sym typeface="Arial"/>
              </a:endParaRPr>
            </a:p>
          </p:txBody>
        </p:sp>
        <p:sp>
          <p:nvSpPr>
            <p:cNvPr id="232" name="Google Shape;232;p28"/>
            <p:cNvSpPr txBox="1"/>
            <p:nvPr/>
          </p:nvSpPr>
          <p:spPr>
            <a:xfrm>
              <a:off x="345284" y="2943876"/>
              <a:ext cx="1538400" cy="477300"/>
            </a:xfrm>
            <a:prstGeom prst="rect">
              <a:avLst/>
            </a:prstGeom>
            <a:noFill/>
            <a:ln>
              <a:noFill/>
            </a:ln>
          </p:spPr>
          <p:txBody>
            <a:bodyPr spcFirstLastPara="1" wrap="square" lIns="68575" tIns="68575" rIns="68575" bIns="68575" anchor="t" anchorCtr="0">
              <a:spAutoFit/>
            </a:bodyPr>
            <a:lstStyle/>
            <a:p>
              <a:pPr marL="0" lvl="1" indent="0" algn="r" rtl="0">
                <a:spcBef>
                  <a:spcPts val="300"/>
                </a:spcBef>
                <a:spcAft>
                  <a:spcPts val="0"/>
                </a:spcAft>
                <a:buNone/>
              </a:pPr>
              <a:r>
                <a:rPr lang="ja" sz="1100">
                  <a:solidFill>
                    <a:srgbClr val="3F3F3F"/>
                  </a:solidFill>
                </a:rPr>
                <a:t>Master Evidence Consolidation</a:t>
              </a:r>
              <a:endParaRPr sz="1000"/>
            </a:p>
          </p:txBody>
        </p:sp>
        <p:sp>
          <p:nvSpPr>
            <p:cNvPr id="233" name="Google Shape;233;p28"/>
            <p:cNvSpPr txBox="1"/>
            <p:nvPr/>
          </p:nvSpPr>
          <p:spPr>
            <a:xfrm>
              <a:off x="1749839" y="2941985"/>
              <a:ext cx="295200" cy="4080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rgbClr val="65727F"/>
                </a:buClr>
                <a:buSzPts val="2200"/>
                <a:buFont typeface="Arial"/>
                <a:buNone/>
              </a:pPr>
              <a:r>
                <a:rPr lang="ja" sz="2200" b="1">
                  <a:solidFill>
                    <a:srgbClr val="65727F"/>
                  </a:solidFill>
                </a:rPr>
                <a:t>5</a:t>
              </a:r>
              <a:endParaRPr sz="2200" b="1">
                <a:solidFill>
                  <a:srgbClr val="65727F"/>
                </a:solidFill>
                <a:latin typeface="Arial"/>
                <a:ea typeface="Arial"/>
                <a:cs typeface="Arial"/>
                <a:sym typeface="Arial"/>
              </a:endParaRPr>
            </a:p>
          </p:txBody>
        </p:sp>
      </p:grpSp>
      <p:sp>
        <p:nvSpPr>
          <p:cNvPr id="234" name="Google Shape;234;p28"/>
          <p:cNvSpPr txBox="1"/>
          <p:nvPr/>
        </p:nvSpPr>
        <p:spPr>
          <a:xfrm>
            <a:off x="2036550" y="1226913"/>
            <a:ext cx="5070900" cy="1031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2000" b="1">
                <a:solidFill>
                  <a:schemeClr val="accent5"/>
                </a:solidFill>
              </a:rPr>
              <a:t>The 5 Task Process for Effective QMS Building </a:t>
            </a:r>
            <a:endParaRPr sz="2000" b="1">
              <a:solidFill>
                <a:schemeClr val="accent5"/>
              </a:solidFill>
            </a:endParaRPr>
          </a:p>
          <a:p>
            <a:pPr marL="0" lvl="0" indent="0" algn="ctr" rtl="0">
              <a:spcBef>
                <a:spcPts val="0"/>
              </a:spcBef>
              <a:spcAft>
                <a:spcPts val="0"/>
              </a:spcAft>
              <a:buNone/>
            </a:pPr>
            <a:r>
              <a:rPr lang="ja" sz="1500">
                <a:solidFill>
                  <a:schemeClr val="accent5"/>
                </a:solidFill>
              </a:rPr>
              <a:t>for a consistent and streamlined approach</a:t>
            </a:r>
            <a:endParaRPr sz="1500">
              <a:solidFill>
                <a:schemeClr val="accent5"/>
              </a:solidFill>
            </a:endParaRPr>
          </a:p>
        </p:txBody>
      </p:sp>
      <p:pic>
        <p:nvPicPr>
          <p:cNvPr id="235" name="Google Shape;235;p28"/>
          <p:cNvPicPr preferRelativeResize="0"/>
          <p:nvPr/>
        </p:nvPicPr>
        <p:blipFill rotWithShape="1">
          <a:blip r:embed="rId5">
            <a:alphaModFix/>
          </a:blip>
          <a:srcRect l="59135" t="44668" r="30398" b="48375"/>
          <a:stretch/>
        </p:blipFill>
        <p:spPr>
          <a:xfrm rot="10800000">
            <a:off x="3543206" y="4002940"/>
            <a:ext cx="555197" cy="19461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03CB8-4682-424F-83BE-EC85DE715B87}"/>
              </a:ext>
            </a:extLst>
          </p:cNvPr>
          <p:cNvSpPr>
            <a:spLocks noGrp="1"/>
          </p:cNvSpPr>
          <p:nvPr>
            <p:ph type="title"/>
          </p:nvPr>
        </p:nvSpPr>
        <p:spPr/>
        <p:txBody>
          <a:bodyPr/>
          <a:lstStyle/>
          <a:p>
            <a:r>
              <a:rPr lang="en-US" dirty="0"/>
              <a:t>Each FOS Contains a Content Library</a:t>
            </a:r>
          </a:p>
        </p:txBody>
      </p:sp>
      <p:sp>
        <p:nvSpPr>
          <p:cNvPr id="3" name="Text Placeholder 2">
            <a:extLst>
              <a:ext uri="{FF2B5EF4-FFF2-40B4-BE49-F238E27FC236}">
                <a16:creationId xmlns:a16="http://schemas.microsoft.com/office/drawing/2014/main" id="{629A8C5D-16FD-CA40-AA0E-A9F69F6739D5}"/>
              </a:ext>
            </a:extLst>
          </p:cNvPr>
          <p:cNvSpPr>
            <a:spLocks noGrp="1"/>
          </p:cNvSpPr>
          <p:nvPr>
            <p:ph type="body" idx="1"/>
          </p:nvPr>
        </p:nvSpPr>
        <p:spPr/>
        <p:txBody>
          <a:bodyPr/>
          <a:lstStyle/>
          <a:p>
            <a:r>
              <a:rPr lang="en-US" dirty="0"/>
              <a:t>An overview of all Standards and helpful hints</a:t>
            </a:r>
          </a:p>
          <a:p>
            <a:r>
              <a:rPr lang="en-US" dirty="0"/>
              <a:t>Templates of all required materials</a:t>
            </a:r>
          </a:p>
          <a:p>
            <a:r>
              <a:rPr lang="en-US" dirty="0"/>
              <a:t>Samples of all completed templates for customization</a:t>
            </a:r>
          </a:p>
          <a:p>
            <a:r>
              <a:rPr lang="en-US" dirty="0"/>
              <a:t>Education materials where applicable</a:t>
            </a:r>
          </a:p>
          <a:p>
            <a:endParaRPr lang="en-US" dirty="0"/>
          </a:p>
        </p:txBody>
      </p:sp>
    </p:spTree>
    <p:extLst>
      <p:ext uri="{BB962C8B-B14F-4D97-AF65-F5344CB8AC3E}">
        <p14:creationId xmlns:p14="http://schemas.microsoft.com/office/powerpoint/2010/main" val="1844937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9"/>
          <p:cNvSpPr/>
          <p:nvPr/>
        </p:nvSpPr>
        <p:spPr>
          <a:xfrm>
            <a:off x="4256869" y="0"/>
            <a:ext cx="1629000" cy="518100"/>
          </a:xfrm>
          <a:prstGeom prst="round2SameRect">
            <a:avLst>
              <a:gd name="adj1" fmla="val 16667"/>
              <a:gd name="adj2" fmla="val 0"/>
            </a:avLst>
          </a:prstGeom>
          <a:solidFill>
            <a:srgbClr val="3C78D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lt1"/>
                </a:solidFill>
              </a:rPr>
              <a:t>Transparency Accountability </a:t>
            </a:r>
            <a:endParaRPr>
              <a:solidFill>
                <a:schemeClr val="lt1"/>
              </a:solidFill>
            </a:endParaRPr>
          </a:p>
        </p:txBody>
      </p:sp>
      <p:sp>
        <p:nvSpPr>
          <p:cNvPr id="241" name="Google Shape;241;p29"/>
          <p:cNvSpPr/>
          <p:nvPr/>
        </p:nvSpPr>
        <p:spPr>
          <a:xfrm>
            <a:off x="0" y="0"/>
            <a:ext cx="1629000" cy="518100"/>
          </a:xfrm>
          <a:prstGeom prst="round2SameRect">
            <a:avLst>
              <a:gd name="adj1" fmla="val 16667"/>
              <a:gd name="adj2" fmla="val 0"/>
            </a:avLst>
          </a:prstGeom>
          <a:solidFill>
            <a:srgbClr val="4C94A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dirty="0">
                <a:solidFill>
                  <a:schemeClr val="lt1"/>
                </a:solidFill>
              </a:rPr>
              <a:t>Project</a:t>
            </a:r>
            <a:endParaRPr dirty="0">
              <a:solidFill>
                <a:schemeClr val="lt1"/>
              </a:solidFill>
            </a:endParaRPr>
          </a:p>
          <a:p>
            <a:pPr marL="0" lvl="0" indent="0" algn="ctr" rtl="0">
              <a:spcBef>
                <a:spcPts val="0"/>
              </a:spcBef>
              <a:spcAft>
                <a:spcPts val="0"/>
              </a:spcAft>
              <a:buNone/>
            </a:pPr>
            <a:r>
              <a:rPr lang="ja" dirty="0">
                <a:solidFill>
                  <a:schemeClr val="lt1"/>
                </a:solidFill>
              </a:rPr>
              <a:t>Management</a:t>
            </a:r>
            <a:endParaRPr dirty="0">
              <a:solidFill>
                <a:schemeClr val="lt1"/>
              </a:solidFill>
            </a:endParaRPr>
          </a:p>
        </p:txBody>
      </p:sp>
      <p:sp>
        <p:nvSpPr>
          <p:cNvPr id="242" name="Google Shape;242;p29"/>
          <p:cNvSpPr/>
          <p:nvPr/>
        </p:nvSpPr>
        <p:spPr>
          <a:xfrm>
            <a:off x="7514956" y="0"/>
            <a:ext cx="1629000" cy="518100"/>
          </a:xfrm>
          <a:prstGeom prst="round2SameRect">
            <a:avLst>
              <a:gd name="adj1" fmla="val 16667"/>
              <a:gd name="adj2" fmla="val 0"/>
            </a:avLst>
          </a:prstGeom>
          <a:solidFill>
            <a:srgbClr val="A4C2F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lt1"/>
                </a:solidFill>
              </a:rPr>
              <a:t>Be Inspection</a:t>
            </a:r>
            <a:endParaRPr>
              <a:solidFill>
                <a:schemeClr val="lt1"/>
              </a:solidFill>
            </a:endParaRPr>
          </a:p>
          <a:p>
            <a:pPr marL="0" lvl="0" indent="0" algn="ctr" rtl="0">
              <a:spcBef>
                <a:spcPts val="0"/>
              </a:spcBef>
              <a:spcAft>
                <a:spcPts val="0"/>
              </a:spcAft>
              <a:buNone/>
            </a:pPr>
            <a:r>
              <a:rPr lang="ja">
                <a:solidFill>
                  <a:schemeClr val="lt1"/>
                </a:solidFill>
              </a:rPr>
              <a:t>Ready</a:t>
            </a:r>
            <a:endParaRPr>
              <a:solidFill>
                <a:schemeClr val="lt1"/>
              </a:solidFill>
            </a:endParaRPr>
          </a:p>
        </p:txBody>
      </p:sp>
      <p:sp>
        <p:nvSpPr>
          <p:cNvPr id="243" name="Google Shape;243;p29"/>
          <p:cNvSpPr/>
          <p:nvPr/>
        </p:nvSpPr>
        <p:spPr>
          <a:xfrm>
            <a:off x="5885912" y="0"/>
            <a:ext cx="1629000" cy="518100"/>
          </a:xfrm>
          <a:prstGeom prst="round2SameRect">
            <a:avLst>
              <a:gd name="adj1" fmla="val 16667"/>
              <a:gd name="adj2" fmla="val 0"/>
            </a:avLst>
          </a:prstGeom>
          <a:solidFill>
            <a:srgbClr val="9FC5E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lt1"/>
                </a:solidFill>
              </a:rPr>
              <a:t>Build QMS</a:t>
            </a:r>
            <a:endParaRPr>
              <a:solidFill>
                <a:schemeClr val="lt1"/>
              </a:solidFill>
            </a:endParaRPr>
          </a:p>
          <a:p>
            <a:pPr marL="0" lvl="0" indent="0" algn="ctr" rtl="0">
              <a:spcBef>
                <a:spcPts val="0"/>
              </a:spcBef>
              <a:spcAft>
                <a:spcPts val="0"/>
              </a:spcAft>
              <a:buNone/>
            </a:pPr>
            <a:r>
              <a:rPr lang="ja">
                <a:solidFill>
                  <a:schemeClr val="lt1"/>
                </a:solidFill>
              </a:rPr>
              <a:t>Habit</a:t>
            </a:r>
            <a:endParaRPr>
              <a:solidFill>
                <a:schemeClr val="lt1"/>
              </a:solidFill>
            </a:endParaRPr>
          </a:p>
        </p:txBody>
      </p:sp>
      <p:sp>
        <p:nvSpPr>
          <p:cNvPr id="244" name="Google Shape;244;p29"/>
          <p:cNvSpPr/>
          <p:nvPr/>
        </p:nvSpPr>
        <p:spPr>
          <a:xfrm>
            <a:off x="1629000" y="0"/>
            <a:ext cx="2686500" cy="605100"/>
          </a:xfrm>
          <a:prstGeom prst="round2SameRect">
            <a:avLst>
              <a:gd name="adj1" fmla="val 16667"/>
              <a:gd name="adj2" fmla="val 0"/>
            </a:avLst>
          </a:pr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chemeClr val="lt1"/>
                </a:solidFill>
              </a:rPr>
              <a:t>Education &amp; Reference</a:t>
            </a:r>
            <a:endParaRPr sz="1800">
              <a:solidFill>
                <a:schemeClr val="lt1"/>
              </a:solidFill>
            </a:endParaRPr>
          </a:p>
        </p:txBody>
      </p:sp>
      <p:sp>
        <p:nvSpPr>
          <p:cNvPr id="245" name="Google Shape;245;p29"/>
          <p:cNvSpPr/>
          <p:nvPr/>
        </p:nvSpPr>
        <p:spPr>
          <a:xfrm>
            <a:off x="0" y="518100"/>
            <a:ext cx="9144000" cy="462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552325" y="828475"/>
            <a:ext cx="8025900" cy="4051800"/>
          </a:xfrm>
          <a:prstGeom prst="rect">
            <a:avLst/>
          </a:prstGeom>
          <a:solidFill>
            <a:srgbClr val="FFFFFF">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7" name="Google Shape;247;p29"/>
          <p:cNvPicPr preferRelativeResize="0"/>
          <p:nvPr/>
        </p:nvPicPr>
        <p:blipFill>
          <a:blip r:embed="rId3">
            <a:alphaModFix amt="20000"/>
          </a:blip>
          <a:stretch>
            <a:fillRect/>
          </a:stretch>
        </p:blipFill>
        <p:spPr>
          <a:xfrm>
            <a:off x="3866521" y="518100"/>
            <a:ext cx="5277481" cy="5143502"/>
          </a:xfrm>
          <a:prstGeom prst="rect">
            <a:avLst/>
          </a:prstGeom>
          <a:noFill/>
          <a:ln>
            <a:noFill/>
          </a:ln>
        </p:spPr>
      </p:pic>
      <p:grpSp>
        <p:nvGrpSpPr>
          <p:cNvPr id="248" name="Google Shape;248;p29"/>
          <p:cNvGrpSpPr/>
          <p:nvPr/>
        </p:nvGrpSpPr>
        <p:grpSpPr>
          <a:xfrm>
            <a:off x="1586368" y="1806882"/>
            <a:ext cx="5971263" cy="2822243"/>
            <a:chOff x="1586368" y="1806882"/>
            <a:chExt cx="5971263" cy="2822243"/>
          </a:xfrm>
        </p:grpSpPr>
        <p:sp>
          <p:nvSpPr>
            <p:cNvPr id="249" name="Google Shape;249;p29"/>
            <p:cNvSpPr/>
            <p:nvPr/>
          </p:nvSpPr>
          <p:spPr>
            <a:xfrm>
              <a:off x="1586368" y="1806882"/>
              <a:ext cx="1975401" cy="2822243"/>
            </a:xfrm>
            <a:prstGeom prst="rect">
              <a:avLst/>
            </a:prstGeom>
            <a:solidFill>
              <a:srgbClr val="0097A7">
                <a:alpha val="67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584299" y="1806882"/>
              <a:ext cx="1975401" cy="2822243"/>
            </a:xfrm>
            <a:prstGeom prst="rect">
              <a:avLst/>
            </a:prstGeom>
            <a:solidFill>
              <a:srgbClr val="0097A7">
                <a:alpha val="67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5582230" y="1806882"/>
              <a:ext cx="1975401" cy="2822243"/>
            </a:xfrm>
            <a:prstGeom prst="rect">
              <a:avLst/>
            </a:prstGeom>
            <a:solidFill>
              <a:srgbClr val="0097A7">
                <a:alpha val="67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txBox="1"/>
            <p:nvPr/>
          </p:nvSpPr>
          <p:spPr>
            <a:xfrm>
              <a:off x="1654284" y="1813432"/>
              <a:ext cx="1839392" cy="58493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600">
                  <a:solidFill>
                    <a:schemeClr val="lt1"/>
                  </a:solidFill>
                </a:rPr>
                <a:t>Overview </a:t>
              </a:r>
              <a:endParaRPr sz="1600">
                <a:solidFill>
                  <a:schemeClr val="lt1"/>
                </a:solidFill>
              </a:endParaRPr>
            </a:p>
            <a:p>
              <a:pPr marL="0" lvl="0" indent="0" algn="ctr" rtl="0">
                <a:spcBef>
                  <a:spcPts val="0"/>
                </a:spcBef>
                <a:spcAft>
                  <a:spcPts val="0"/>
                </a:spcAft>
                <a:buNone/>
              </a:pPr>
              <a:r>
                <a:rPr lang="ja" sz="1000">
                  <a:solidFill>
                    <a:schemeClr val="lt1"/>
                  </a:solidFill>
                </a:rPr>
                <a:t>of Standard</a:t>
              </a:r>
              <a:endParaRPr sz="1000">
                <a:solidFill>
                  <a:schemeClr val="lt1"/>
                </a:solidFill>
              </a:endParaRPr>
            </a:p>
          </p:txBody>
        </p:sp>
        <p:sp>
          <p:nvSpPr>
            <p:cNvPr id="253" name="Google Shape;253;p29"/>
            <p:cNvSpPr txBox="1"/>
            <p:nvPr/>
          </p:nvSpPr>
          <p:spPr>
            <a:xfrm>
              <a:off x="3652211" y="1813432"/>
              <a:ext cx="1839392" cy="60040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600">
                  <a:solidFill>
                    <a:schemeClr val="lt1"/>
                  </a:solidFill>
                </a:rPr>
                <a:t>Templates </a:t>
              </a:r>
              <a:endParaRPr sz="1600">
                <a:solidFill>
                  <a:schemeClr val="lt1"/>
                </a:solidFill>
              </a:endParaRPr>
            </a:p>
            <a:p>
              <a:pPr marL="0" lvl="0" indent="0" algn="ctr" rtl="0">
                <a:spcBef>
                  <a:spcPts val="0"/>
                </a:spcBef>
                <a:spcAft>
                  <a:spcPts val="0"/>
                </a:spcAft>
                <a:buNone/>
              </a:pPr>
              <a:r>
                <a:rPr lang="ja" sz="1100">
                  <a:solidFill>
                    <a:schemeClr val="lt1"/>
                  </a:solidFill>
                </a:rPr>
                <a:t>of all documentation</a:t>
              </a:r>
              <a:endParaRPr sz="1100">
                <a:solidFill>
                  <a:schemeClr val="lt1"/>
                </a:solidFill>
              </a:endParaRPr>
            </a:p>
          </p:txBody>
        </p:sp>
        <p:sp>
          <p:nvSpPr>
            <p:cNvPr id="254" name="Google Shape;254;p29"/>
            <p:cNvSpPr txBox="1"/>
            <p:nvPr/>
          </p:nvSpPr>
          <p:spPr>
            <a:xfrm>
              <a:off x="5650138" y="1813432"/>
              <a:ext cx="1839392" cy="60040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600">
                  <a:solidFill>
                    <a:schemeClr val="lt1"/>
                  </a:solidFill>
                </a:rPr>
                <a:t>Samples </a:t>
              </a:r>
              <a:endParaRPr sz="1600">
                <a:solidFill>
                  <a:schemeClr val="lt1"/>
                </a:solidFill>
              </a:endParaRPr>
            </a:p>
            <a:p>
              <a:pPr marL="0" lvl="0" indent="0" algn="ctr" rtl="0">
                <a:spcBef>
                  <a:spcPts val="0"/>
                </a:spcBef>
                <a:spcAft>
                  <a:spcPts val="0"/>
                </a:spcAft>
                <a:buNone/>
              </a:pPr>
              <a:r>
                <a:rPr lang="ja" sz="1100">
                  <a:solidFill>
                    <a:schemeClr val="lt1"/>
                  </a:solidFill>
                </a:rPr>
                <a:t>of all documentation</a:t>
              </a:r>
              <a:endParaRPr sz="1100">
                <a:solidFill>
                  <a:schemeClr val="lt1"/>
                </a:solidFill>
              </a:endParaRPr>
            </a:p>
          </p:txBody>
        </p:sp>
        <p:pic>
          <p:nvPicPr>
            <p:cNvPr id="255" name="Google Shape;255;p29"/>
            <p:cNvPicPr preferRelativeResize="0"/>
            <p:nvPr/>
          </p:nvPicPr>
          <p:blipFill>
            <a:blip r:embed="rId4">
              <a:alphaModFix/>
            </a:blip>
            <a:stretch>
              <a:fillRect/>
            </a:stretch>
          </p:blipFill>
          <p:spPr>
            <a:xfrm>
              <a:off x="1726300" y="2604973"/>
              <a:ext cx="1490616" cy="1903953"/>
            </a:xfrm>
            <a:prstGeom prst="rect">
              <a:avLst/>
            </a:prstGeom>
            <a:noFill/>
            <a:ln>
              <a:noFill/>
            </a:ln>
          </p:spPr>
        </p:pic>
        <p:pic>
          <p:nvPicPr>
            <p:cNvPr id="256" name="Google Shape;256;p29"/>
            <p:cNvPicPr preferRelativeResize="0"/>
            <p:nvPr/>
          </p:nvPicPr>
          <p:blipFill>
            <a:blip r:embed="rId5">
              <a:alphaModFix/>
            </a:blip>
            <a:stretch>
              <a:fillRect/>
            </a:stretch>
          </p:blipFill>
          <p:spPr>
            <a:xfrm>
              <a:off x="1878392" y="2500001"/>
              <a:ext cx="1490615" cy="1903254"/>
            </a:xfrm>
            <a:prstGeom prst="rect">
              <a:avLst/>
            </a:prstGeom>
            <a:noFill/>
            <a:ln>
              <a:noFill/>
            </a:ln>
          </p:spPr>
        </p:pic>
        <p:pic>
          <p:nvPicPr>
            <p:cNvPr id="257" name="Google Shape;257;p29"/>
            <p:cNvPicPr preferRelativeResize="0"/>
            <p:nvPr/>
          </p:nvPicPr>
          <p:blipFill>
            <a:blip r:embed="rId6">
              <a:alphaModFix/>
            </a:blip>
            <a:stretch>
              <a:fillRect/>
            </a:stretch>
          </p:blipFill>
          <p:spPr>
            <a:xfrm>
              <a:off x="2003234" y="2398375"/>
              <a:ext cx="1490615" cy="1895583"/>
            </a:xfrm>
            <a:prstGeom prst="rect">
              <a:avLst/>
            </a:prstGeom>
            <a:noFill/>
            <a:ln>
              <a:noFill/>
            </a:ln>
          </p:spPr>
        </p:pic>
        <p:pic>
          <p:nvPicPr>
            <p:cNvPr id="258" name="Google Shape;258;p29"/>
            <p:cNvPicPr preferRelativeResize="0"/>
            <p:nvPr/>
          </p:nvPicPr>
          <p:blipFill>
            <a:blip r:embed="rId7">
              <a:alphaModFix/>
            </a:blip>
            <a:stretch>
              <a:fillRect/>
            </a:stretch>
          </p:blipFill>
          <p:spPr>
            <a:xfrm>
              <a:off x="3717212" y="2664057"/>
              <a:ext cx="1265312" cy="1839231"/>
            </a:xfrm>
            <a:prstGeom prst="rect">
              <a:avLst/>
            </a:prstGeom>
            <a:noFill/>
            <a:ln>
              <a:noFill/>
            </a:ln>
          </p:spPr>
        </p:pic>
        <p:pic>
          <p:nvPicPr>
            <p:cNvPr id="259" name="Google Shape;259;p29"/>
            <p:cNvPicPr preferRelativeResize="0"/>
            <p:nvPr/>
          </p:nvPicPr>
          <p:blipFill>
            <a:blip r:embed="rId8">
              <a:alphaModFix/>
            </a:blip>
            <a:stretch>
              <a:fillRect/>
            </a:stretch>
          </p:blipFill>
          <p:spPr>
            <a:xfrm>
              <a:off x="3912244" y="2523796"/>
              <a:ext cx="1319870" cy="1912269"/>
            </a:xfrm>
            <a:prstGeom prst="rect">
              <a:avLst/>
            </a:prstGeom>
            <a:noFill/>
            <a:ln>
              <a:noFill/>
            </a:ln>
          </p:spPr>
        </p:pic>
        <p:pic>
          <p:nvPicPr>
            <p:cNvPr id="260" name="Google Shape;260;p29"/>
            <p:cNvPicPr preferRelativeResize="0"/>
            <p:nvPr/>
          </p:nvPicPr>
          <p:blipFill>
            <a:blip r:embed="rId7">
              <a:alphaModFix/>
            </a:blip>
            <a:stretch>
              <a:fillRect/>
            </a:stretch>
          </p:blipFill>
          <p:spPr>
            <a:xfrm>
              <a:off x="4106942" y="2399962"/>
              <a:ext cx="1319870" cy="1918556"/>
            </a:xfrm>
            <a:prstGeom prst="rect">
              <a:avLst/>
            </a:prstGeom>
            <a:noFill/>
            <a:ln>
              <a:noFill/>
            </a:ln>
          </p:spPr>
        </p:pic>
        <p:pic>
          <p:nvPicPr>
            <p:cNvPr id="261" name="Google Shape;261;p29"/>
            <p:cNvPicPr preferRelativeResize="0"/>
            <p:nvPr/>
          </p:nvPicPr>
          <p:blipFill>
            <a:blip r:embed="rId9">
              <a:alphaModFix/>
            </a:blip>
            <a:stretch>
              <a:fillRect/>
            </a:stretch>
          </p:blipFill>
          <p:spPr>
            <a:xfrm>
              <a:off x="5650148" y="2790756"/>
              <a:ext cx="1342164" cy="1713331"/>
            </a:xfrm>
            <a:prstGeom prst="rect">
              <a:avLst/>
            </a:prstGeom>
            <a:noFill/>
            <a:ln>
              <a:noFill/>
            </a:ln>
          </p:spPr>
        </p:pic>
        <p:pic>
          <p:nvPicPr>
            <p:cNvPr id="262" name="Google Shape;262;p29"/>
            <p:cNvPicPr preferRelativeResize="0"/>
            <p:nvPr/>
          </p:nvPicPr>
          <p:blipFill>
            <a:blip r:embed="rId10">
              <a:alphaModFix/>
            </a:blip>
            <a:stretch>
              <a:fillRect/>
            </a:stretch>
          </p:blipFill>
          <p:spPr>
            <a:xfrm>
              <a:off x="5815304" y="2569680"/>
              <a:ext cx="1449775" cy="1826557"/>
            </a:xfrm>
            <a:prstGeom prst="rect">
              <a:avLst/>
            </a:prstGeom>
            <a:noFill/>
            <a:ln>
              <a:noFill/>
            </a:ln>
          </p:spPr>
        </p:pic>
        <p:pic>
          <p:nvPicPr>
            <p:cNvPr id="263" name="Google Shape;263;p29"/>
            <p:cNvPicPr preferRelativeResize="0"/>
            <p:nvPr/>
          </p:nvPicPr>
          <p:blipFill>
            <a:blip r:embed="rId11">
              <a:alphaModFix/>
            </a:blip>
            <a:stretch>
              <a:fillRect/>
            </a:stretch>
          </p:blipFill>
          <p:spPr>
            <a:xfrm>
              <a:off x="6039773" y="2399162"/>
              <a:ext cx="1449775" cy="1827888"/>
            </a:xfrm>
            <a:prstGeom prst="rect">
              <a:avLst/>
            </a:prstGeom>
            <a:noFill/>
            <a:ln>
              <a:noFill/>
            </a:ln>
          </p:spPr>
        </p:pic>
      </p:grpSp>
      <p:sp>
        <p:nvSpPr>
          <p:cNvPr id="264" name="Google Shape;264;p29"/>
          <p:cNvSpPr txBox="1"/>
          <p:nvPr/>
        </p:nvSpPr>
        <p:spPr>
          <a:xfrm>
            <a:off x="1745250" y="1037375"/>
            <a:ext cx="56535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2300" b="1">
                <a:solidFill>
                  <a:schemeClr val="lt1"/>
                </a:solidFill>
              </a:rPr>
              <a:t>Over 1,700 Resources and Growing…</a:t>
            </a:r>
            <a:endParaRPr sz="2300" b="1">
              <a:solidFill>
                <a:schemeClr val="lt1"/>
              </a:solidFill>
            </a:endParaRPr>
          </a:p>
          <a:p>
            <a:pPr marL="0" lvl="0" indent="0" algn="ctr" rtl="0">
              <a:spcBef>
                <a:spcPts val="0"/>
              </a:spcBef>
              <a:spcAft>
                <a:spcPts val="0"/>
              </a:spcAft>
              <a:buNone/>
            </a:pPr>
            <a:endParaRPr sz="15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p:nvPr/>
        </p:nvSpPr>
        <p:spPr>
          <a:xfrm>
            <a:off x="-25" y="0"/>
            <a:ext cx="9144000" cy="5143500"/>
          </a:xfrm>
          <a:prstGeom prst="rect">
            <a:avLst/>
          </a:prstGeom>
          <a:solidFill>
            <a:srgbClr val="4C94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oogle Shape;75;p15"/>
          <p:cNvPicPr preferRelativeResize="0"/>
          <p:nvPr/>
        </p:nvPicPr>
        <p:blipFill>
          <a:blip r:embed="rId3">
            <a:alphaModFix/>
          </a:blip>
          <a:stretch>
            <a:fillRect/>
          </a:stretch>
        </p:blipFill>
        <p:spPr>
          <a:xfrm>
            <a:off x="5364045" y="183777"/>
            <a:ext cx="3627761" cy="3535650"/>
          </a:xfrm>
          <a:prstGeom prst="rect">
            <a:avLst/>
          </a:prstGeom>
          <a:noFill/>
          <a:ln>
            <a:noFill/>
          </a:ln>
          <a:effectLst>
            <a:outerShdw blurRad="57150" dist="19050" dir="5400000" algn="bl" rotWithShape="0">
              <a:srgbClr val="000000">
                <a:alpha val="50000"/>
              </a:srgbClr>
            </a:outerShdw>
          </a:effectLst>
        </p:spPr>
      </p:pic>
      <p:sp>
        <p:nvSpPr>
          <p:cNvPr id="76" name="Google Shape;76;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ja">
                <a:solidFill>
                  <a:schemeClr val="lt1"/>
                </a:solidFill>
              </a:rPr>
              <a:t>Agenda</a:t>
            </a:r>
            <a:endParaRPr>
              <a:solidFill>
                <a:schemeClr val="lt1"/>
              </a:solidFill>
            </a:endParaRPr>
          </a:p>
        </p:txBody>
      </p:sp>
      <p:sp>
        <p:nvSpPr>
          <p:cNvPr id="77" name="Google Shape;77;p15"/>
          <p:cNvSpPr txBox="1">
            <a:spLocks noGrp="1"/>
          </p:cNvSpPr>
          <p:nvPr>
            <p:ph type="body" idx="1"/>
          </p:nvPr>
        </p:nvSpPr>
        <p:spPr>
          <a:xfrm>
            <a:off x="372500" y="1142025"/>
            <a:ext cx="8520600" cy="3588000"/>
          </a:xfrm>
          <a:prstGeom prst="rect">
            <a:avLst/>
          </a:prstGeom>
          <a:solidFill>
            <a:srgbClr val="ABE0E6">
              <a:alpha val="22550"/>
            </a:srgbClr>
          </a:solidFill>
        </p:spPr>
        <p:txBody>
          <a:bodyPr spcFirstLastPara="1" wrap="square" lIns="91425" tIns="91425" rIns="91425" bIns="91425" anchor="t" anchorCtr="0">
            <a:normAutofit/>
          </a:bodyPr>
          <a:lstStyle/>
          <a:p>
            <a:pPr marL="457200" lvl="0" indent="-342900" algn="l" rtl="0">
              <a:spcBef>
                <a:spcPts val="0"/>
              </a:spcBef>
              <a:spcAft>
                <a:spcPts val="0"/>
              </a:spcAft>
              <a:buClr>
                <a:schemeClr val="lt1"/>
              </a:buClr>
              <a:buSzPts val="1800"/>
              <a:buAutoNum type="arabicPeriod"/>
            </a:pPr>
            <a:r>
              <a:rPr lang="ja">
                <a:solidFill>
                  <a:schemeClr val="lt1"/>
                </a:solidFill>
              </a:rPr>
              <a:t>Quality Management System (QMS)</a:t>
            </a:r>
            <a:endParaRPr>
              <a:solidFill>
                <a:schemeClr val="lt1"/>
              </a:solidFill>
            </a:endParaRPr>
          </a:p>
          <a:p>
            <a:pPr marL="914400" lvl="1" indent="-311150" algn="l" rtl="0">
              <a:spcBef>
                <a:spcPts val="0"/>
              </a:spcBef>
              <a:spcAft>
                <a:spcPts val="0"/>
              </a:spcAft>
              <a:buClr>
                <a:schemeClr val="lt1"/>
              </a:buClr>
              <a:buSzPts val="1300"/>
              <a:buChar char="●"/>
            </a:pPr>
            <a:r>
              <a:rPr lang="ja" sz="1800">
                <a:solidFill>
                  <a:schemeClr val="lt1"/>
                </a:solidFill>
              </a:rPr>
              <a:t>Components </a:t>
            </a:r>
            <a:endParaRPr sz="1800">
              <a:solidFill>
                <a:schemeClr val="lt1"/>
              </a:solidFill>
            </a:endParaRPr>
          </a:p>
          <a:p>
            <a:pPr marL="914400" lvl="1" indent="-311150" algn="l" rtl="0">
              <a:spcBef>
                <a:spcPts val="0"/>
              </a:spcBef>
              <a:spcAft>
                <a:spcPts val="0"/>
              </a:spcAft>
              <a:buClr>
                <a:schemeClr val="lt1"/>
              </a:buClr>
              <a:buSzPts val="1300"/>
              <a:buChar char="●"/>
            </a:pPr>
            <a:r>
              <a:rPr lang="ja" sz="1800">
                <a:solidFill>
                  <a:schemeClr val="lt1"/>
                </a:solidFill>
              </a:rPr>
              <a:t>Objectives </a:t>
            </a:r>
            <a:endParaRPr sz="1800">
              <a:solidFill>
                <a:schemeClr val="lt1"/>
              </a:solidFill>
            </a:endParaRPr>
          </a:p>
          <a:p>
            <a:pPr marL="914400" lvl="1" indent="-311150" algn="l" rtl="0">
              <a:spcBef>
                <a:spcPts val="0"/>
              </a:spcBef>
              <a:spcAft>
                <a:spcPts val="0"/>
              </a:spcAft>
              <a:buClr>
                <a:schemeClr val="lt1"/>
              </a:buClr>
              <a:buSzPts val="1300"/>
              <a:buChar char="●"/>
            </a:pPr>
            <a:r>
              <a:rPr lang="ja" sz="1800">
                <a:solidFill>
                  <a:schemeClr val="lt1"/>
                </a:solidFill>
              </a:rPr>
              <a:t>Challenges</a:t>
            </a:r>
            <a:endParaRPr sz="1800">
              <a:solidFill>
                <a:schemeClr val="lt1"/>
              </a:solidFill>
            </a:endParaRPr>
          </a:p>
          <a:p>
            <a:pPr marL="457200" lvl="0" indent="-342900" algn="l" rtl="0">
              <a:spcBef>
                <a:spcPts val="0"/>
              </a:spcBef>
              <a:spcAft>
                <a:spcPts val="0"/>
              </a:spcAft>
              <a:buClr>
                <a:schemeClr val="lt1"/>
              </a:buClr>
              <a:buSzPts val="1800"/>
              <a:buAutoNum type="arabicPeriod"/>
            </a:pPr>
            <a:r>
              <a:rPr lang="ja">
                <a:solidFill>
                  <a:schemeClr val="lt1"/>
                </a:solidFill>
              </a:rPr>
              <a:t>LEAP (e-QMS)</a:t>
            </a:r>
            <a:endParaRPr>
              <a:solidFill>
                <a:schemeClr val="lt1"/>
              </a:solidFill>
            </a:endParaRPr>
          </a:p>
          <a:p>
            <a:pPr marL="914400" lvl="1" indent="-311150" algn="l" rtl="0">
              <a:spcBef>
                <a:spcPts val="0"/>
              </a:spcBef>
              <a:spcAft>
                <a:spcPts val="0"/>
              </a:spcAft>
              <a:buClr>
                <a:schemeClr val="lt1"/>
              </a:buClr>
              <a:buSzPts val="1300"/>
              <a:buChar char="●"/>
            </a:pPr>
            <a:r>
              <a:rPr lang="ja" sz="1800">
                <a:solidFill>
                  <a:schemeClr val="lt1"/>
                </a:solidFill>
              </a:rPr>
              <a:t>3min Video</a:t>
            </a:r>
            <a:endParaRPr sz="1800">
              <a:solidFill>
                <a:schemeClr val="lt1"/>
              </a:solidFill>
            </a:endParaRPr>
          </a:p>
          <a:p>
            <a:pPr marL="914400" lvl="1" indent="-311150" algn="l" rtl="0">
              <a:spcBef>
                <a:spcPts val="0"/>
              </a:spcBef>
              <a:spcAft>
                <a:spcPts val="0"/>
              </a:spcAft>
              <a:buClr>
                <a:schemeClr val="lt1"/>
              </a:buClr>
              <a:buSzPts val="1300"/>
              <a:buChar char="●"/>
            </a:pPr>
            <a:r>
              <a:rPr lang="ja" sz="1800">
                <a:solidFill>
                  <a:schemeClr val="lt1"/>
                </a:solidFill>
              </a:rPr>
              <a:t>How LEAP works</a:t>
            </a:r>
            <a:endParaRPr sz="1800">
              <a:solidFill>
                <a:schemeClr val="lt1"/>
              </a:solidFill>
            </a:endParaRPr>
          </a:p>
          <a:p>
            <a:pPr marL="914400" lvl="1" indent="-311150" algn="l" rtl="0">
              <a:spcBef>
                <a:spcPts val="0"/>
              </a:spcBef>
              <a:spcAft>
                <a:spcPts val="0"/>
              </a:spcAft>
              <a:buClr>
                <a:schemeClr val="lt1"/>
              </a:buClr>
              <a:buSzPts val="1300"/>
              <a:buChar char="●"/>
            </a:pPr>
            <a:r>
              <a:rPr lang="ja" sz="1800">
                <a:solidFill>
                  <a:schemeClr val="lt1"/>
                </a:solidFill>
              </a:rPr>
              <a:t>How LEAP helps your lab</a:t>
            </a:r>
            <a:endParaRPr sz="1800">
              <a:solidFill>
                <a:schemeClr val="lt1"/>
              </a:solidFill>
            </a:endParaRPr>
          </a:p>
          <a:p>
            <a:pPr marL="457200" lvl="0" indent="-342900" algn="l" rtl="0">
              <a:spcBef>
                <a:spcPts val="0"/>
              </a:spcBef>
              <a:spcAft>
                <a:spcPts val="0"/>
              </a:spcAft>
              <a:buClr>
                <a:schemeClr val="lt1"/>
              </a:buClr>
              <a:buSzPts val="1800"/>
              <a:buAutoNum type="arabicPeriod"/>
            </a:pPr>
            <a:r>
              <a:rPr lang="ja">
                <a:solidFill>
                  <a:schemeClr val="lt1"/>
                </a:solidFill>
              </a:rPr>
              <a:t>Message from the Author: </a:t>
            </a:r>
            <a:r>
              <a:rPr lang="ja" u="sng">
                <a:solidFill>
                  <a:schemeClr val="lt1"/>
                </a:solidFill>
              </a:rPr>
              <a:t>Common Sense Implementation of QMS in the Clinical Laboratory</a:t>
            </a:r>
            <a:r>
              <a:rPr lang="ja">
                <a:solidFill>
                  <a:schemeClr val="lt1"/>
                </a:solidFill>
              </a:rPr>
              <a:t>, </a:t>
            </a:r>
            <a:r>
              <a:rPr lang="ja" i="1">
                <a:solidFill>
                  <a:schemeClr val="lt1"/>
                </a:solidFill>
              </a:rPr>
              <a:t>A Software Guided Approach</a:t>
            </a:r>
            <a:r>
              <a:rPr lang="ja">
                <a:solidFill>
                  <a:schemeClr val="lt1"/>
                </a:solidFill>
              </a:rPr>
              <a:t>.</a:t>
            </a:r>
            <a:endParaRPr>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0"/>
          <p:cNvSpPr/>
          <p:nvPr/>
        </p:nvSpPr>
        <p:spPr>
          <a:xfrm>
            <a:off x="7514956" y="0"/>
            <a:ext cx="1629000" cy="518100"/>
          </a:xfrm>
          <a:prstGeom prst="round2SameRect">
            <a:avLst>
              <a:gd name="adj1" fmla="val 16667"/>
              <a:gd name="adj2" fmla="val 0"/>
            </a:avLst>
          </a:prstGeom>
          <a:solidFill>
            <a:srgbClr val="A4C2F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lt1"/>
                </a:solidFill>
              </a:rPr>
              <a:t>Be Inspection</a:t>
            </a:r>
            <a:endParaRPr>
              <a:solidFill>
                <a:schemeClr val="lt1"/>
              </a:solidFill>
            </a:endParaRPr>
          </a:p>
          <a:p>
            <a:pPr marL="0" lvl="0" indent="0" algn="ctr" rtl="0">
              <a:spcBef>
                <a:spcPts val="0"/>
              </a:spcBef>
              <a:spcAft>
                <a:spcPts val="0"/>
              </a:spcAft>
              <a:buNone/>
            </a:pPr>
            <a:r>
              <a:rPr lang="ja">
                <a:solidFill>
                  <a:schemeClr val="lt1"/>
                </a:solidFill>
              </a:rPr>
              <a:t>Ready</a:t>
            </a:r>
            <a:endParaRPr>
              <a:solidFill>
                <a:schemeClr val="lt1"/>
              </a:solidFill>
            </a:endParaRPr>
          </a:p>
        </p:txBody>
      </p:sp>
      <p:sp>
        <p:nvSpPr>
          <p:cNvPr id="270" name="Google Shape;270;p30"/>
          <p:cNvSpPr/>
          <p:nvPr/>
        </p:nvSpPr>
        <p:spPr>
          <a:xfrm>
            <a:off x="5885912" y="0"/>
            <a:ext cx="1629000" cy="518100"/>
          </a:xfrm>
          <a:prstGeom prst="round2SameRect">
            <a:avLst>
              <a:gd name="adj1" fmla="val 16667"/>
              <a:gd name="adj2" fmla="val 0"/>
            </a:avLst>
          </a:prstGeom>
          <a:solidFill>
            <a:srgbClr val="9FC5E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lt1"/>
                </a:solidFill>
              </a:rPr>
              <a:t>Build QMS</a:t>
            </a:r>
            <a:endParaRPr>
              <a:solidFill>
                <a:schemeClr val="lt1"/>
              </a:solidFill>
            </a:endParaRPr>
          </a:p>
          <a:p>
            <a:pPr marL="0" lvl="0" indent="0" algn="ctr" rtl="0">
              <a:spcBef>
                <a:spcPts val="0"/>
              </a:spcBef>
              <a:spcAft>
                <a:spcPts val="0"/>
              </a:spcAft>
              <a:buNone/>
            </a:pPr>
            <a:r>
              <a:rPr lang="ja">
                <a:solidFill>
                  <a:schemeClr val="lt1"/>
                </a:solidFill>
              </a:rPr>
              <a:t>Habit</a:t>
            </a:r>
            <a:endParaRPr>
              <a:solidFill>
                <a:schemeClr val="lt1"/>
              </a:solidFill>
            </a:endParaRPr>
          </a:p>
        </p:txBody>
      </p:sp>
      <p:sp>
        <p:nvSpPr>
          <p:cNvPr id="271" name="Google Shape;271;p30"/>
          <p:cNvSpPr/>
          <p:nvPr/>
        </p:nvSpPr>
        <p:spPr>
          <a:xfrm>
            <a:off x="1629000" y="0"/>
            <a:ext cx="1629000" cy="518100"/>
          </a:xfrm>
          <a:prstGeom prst="round2SameRect">
            <a:avLst>
              <a:gd name="adj1" fmla="val 16667"/>
              <a:gd name="adj2" fmla="val 0"/>
            </a:avLst>
          </a:pr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lt1"/>
                </a:solidFill>
              </a:rPr>
              <a:t>Education Reference</a:t>
            </a:r>
            <a:endParaRPr>
              <a:solidFill>
                <a:schemeClr val="lt1"/>
              </a:solidFill>
            </a:endParaRPr>
          </a:p>
        </p:txBody>
      </p:sp>
      <p:sp>
        <p:nvSpPr>
          <p:cNvPr id="272" name="Google Shape;272;p30"/>
          <p:cNvSpPr/>
          <p:nvPr/>
        </p:nvSpPr>
        <p:spPr>
          <a:xfrm>
            <a:off x="0" y="0"/>
            <a:ext cx="1629000" cy="518100"/>
          </a:xfrm>
          <a:prstGeom prst="round2SameRect">
            <a:avLst>
              <a:gd name="adj1" fmla="val 16667"/>
              <a:gd name="adj2" fmla="val 0"/>
            </a:avLst>
          </a:prstGeom>
          <a:solidFill>
            <a:srgbClr val="4C94A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lt1"/>
                </a:solidFill>
              </a:rPr>
              <a:t>Project</a:t>
            </a:r>
            <a:endParaRPr>
              <a:solidFill>
                <a:schemeClr val="lt1"/>
              </a:solidFill>
            </a:endParaRPr>
          </a:p>
          <a:p>
            <a:pPr marL="0" lvl="0" indent="0" algn="ctr" rtl="0">
              <a:spcBef>
                <a:spcPts val="0"/>
              </a:spcBef>
              <a:spcAft>
                <a:spcPts val="0"/>
              </a:spcAft>
              <a:buNone/>
            </a:pPr>
            <a:r>
              <a:rPr lang="ja">
                <a:solidFill>
                  <a:schemeClr val="lt1"/>
                </a:solidFill>
              </a:rPr>
              <a:t>Management</a:t>
            </a:r>
            <a:endParaRPr>
              <a:solidFill>
                <a:schemeClr val="lt1"/>
              </a:solidFill>
            </a:endParaRPr>
          </a:p>
        </p:txBody>
      </p:sp>
      <p:sp>
        <p:nvSpPr>
          <p:cNvPr id="273" name="Google Shape;273;p30"/>
          <p:cNvSpPr/>
          <p:nvPr/>
        </p:nvSpPr>
        <p:spPr>
          <a:xfrm>
            <a:off x="3258004" y="0"/>
            <a:ext cx="2628000" cy="518100"/>
          </a:xfrm>
          <a:prstGeom prst="round2SameRect">
            <a:avLst>
              <a:gd name="adj1" fmla="val 16667"/>
              <a:gd name="adj2" fmla="val 0"/>
            </a:avLst>
          </a:prstGeom>
          <a:solidFill>
            <a:srgbClr val="3C78D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chemeClr val="lt1"/>
                </a:solidFill>
              </a:rPr>
              <a:t>Transparency Accountability </a:t>
            </a:r>
            <a:endParaRPr sz="1800">
              <a:solidFill>
                <a:schemeClr val="lt1"/>
              </a:solidFill>
            </a:endParaRPr>
          </a:p>
        </p:txBody>
      </p:sp>
      <p:sp>
        <p:nvSpPr>
          <p:cNvPr id="274" name="Google Shape;274;p30"/>
          <p:cNvSpPr/>
          <p:nvPr/>
        </p:nvSpPr>
        <p:spPr>
          <a:xfrm>
            <a:off x="0" y="518100"/>
            <a:ext cx="9144000" cy="46254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5" name="Google Shape;275;p30"/>
          <p:cNvPicPr preferRelativeResize="0"/>
          <p:nvPr/>
        </p:nvPicPr>
        <p:blipFill>
          <a:blip r:embed="rId3">
            <a:alphaModFix amt="20000"/>
          </a:blip>
          <a:stretch>
            <a:fillRect/>
          </a:stretch>
        </p:blipFill>
        <p:spPr>
          <a:xfrm>
            <a:off x="3866521" y="518100"/>
            <a:ext cx="5277481" cy="5143502"/>
          </a:xfrm>
          <a:prstGeom prst="rect">
            <a:avLst/>
          </a:prstGeom>
          <a:noFill/>
          <a:ln>
            <a:noFill/>
          </a:ln>
        </p:spPr>
      </p:pic>
      <p:sp>
        <p:nvSpPr>
          <p:cNvPr id="276" name="Google Shape;276;p30"/>
          <p:cNvSpPr/>
          <p:nvPr/>
        </p:nvSpPr>
        <p:spPr>
          <a:xfrm>
            <a:off x="628875" y="927750"/>
            <a:ext cx="8007000" cy="3806100"/>
          </a:xfrm>
          <a:prstGeom prst="rect">
            <a:avLst/>
          </a:prstGeom>
          <a:solidFill>
            <a:srgbClr val="FFFFFF">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0"/>
          <p:cNvSpPr txBox="1"/>
          <p:nvPr/>
        </p:nvSpPr>
        <p:spPr>
          <a:xfrm>
            <a:off x="1904375" y="927750"/>
            <a:ext cx="49362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2000">
                <a:solidFill>
                  <a:schemeClr val="lt1"/>
                </a:solidFill>
              </a:rPr>
              <a:t>Monitor QMS building</a:t>
            </a:r>
            <a:endParaRPr sz="2000">
              <a:solidFill>
                <a:schemeClr val="lt1"/>
              </a:solidFill>
            </a:endParaRPr>
          </a:p>
          <a:p>
            <a:pPr marL="0" lvl="0" indent="0" algn="ctr" rtl="0">
              <a:spcBef>
                <a:spcPts val="0"/>
              </a:spcBef>
              <a:spcAft>
                <a:spcPts val="0"/>
              </a:spcAft>
              <a:buNone/>
            </a:pPr>
            <a:r>
              <a:rPr lang="ja" sz="1500">
                <a:solidFill>
                  <a:schemeClr val="lt1"/>
                </a:solidFill>
              </a:rPr>
              <a:t>by department, person and standard grouping</a:t>
            </a:r>
            <a:endParaRPr sz="1500">
              <a:solidFill>
                <a:schemeClr val="lt1"/>
              </a:solidFill>
            </a:endParaRPr>
          </a:p>
        </p:txBody>
      </p:sp>
      <p:pic>
        <p:nvPicPr>
          <p:cNvPr id="278" name="Google Shape;278;p30"/>
          <p:cNvPicPr preferRelativeResize="0"/>
          <p:nvPr/>
        </p:nvPicPr>
        <p:blipFill>
          <a:blip r:embed="rId4">
            <a:alphaModFix/>
          </a:blip>
          <a:stretch>
            <a:fillRect/>
          </a:stretch>
        </p:blipFill>
        <p:spPr>
          <a:xfrm>
            <a:off x="1621673" y="1651050"/>
            <a:ext cx="5900672" cy="30828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1"/>
          <p:cNvSpPr/>
          <p:nvPr/>
        </p:nvSpPr>
        <p:spPr>
          <a:xfrm>
            <a:off x="1913200" y="1327750"/>
            <a:ext cx="5320200" cy="3609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4" name="Google Shape;284;p31"/>
          <p:cNvPicPr preferRelativeResize="0"/>
          <p:nvPr/>
        </p:nvPicPr>
        <p:blipFill>
          <a:blip r:embed="rId3">
            <a:alphaModFix/>
          </a:blip>
          <a:stretch>
            <a:fillRect/>
          </a:stretch>
        </p:blipFill>
        <p:spPr>
          <a:xfrm>
            <a:off x="3446475" y="2152975"/>
            <a:ext cx="968121" cy="945150"/>
          </a:xfrm>
          <a:prstGeom prst="rect">
            <a:avLst/>
          </a:prstGeom>
          <a:noFill/>
          <a:ln>
            <a:noFill/>
          </a:ln>
        </p:spPr>
      </p:pic>
      <p:sp>
        <p:nvSpPr>
          <p:cNvPr id="285" name="Google Shape;285;p31"/>
          <p:cNvSpPr/>
          <p:nvPr/>
        </p:nvSpPr>
        <p:spPr>
          <a:xfrm>
            <a:off x="7514956" y="0"/>
            <a:ext cx="1629000" cy="518100"/>
          </a:xfrm>
          <a:prstGeom prst="round2SameRect">
            <a:avLst>
              <a:gd name="adj1" fmla="val 16667"/>
              <a:gd name="adj2" fmla="val 0"/>
            </a:avLst>
          </a:prstGeom>
          <a:solidFill>
            <a:srgbClr val="A4C2F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lt1"/>
                </a:solidFill>
              </a:rPr>
              <a:t>Be Inspection</a:t>
            </a:r>
            <a:endParaRPr>
              <a:solidFill>
                <a:schemeClr val="lt1"/>
              </a:solidFill>
            </a:endParaRPr>
          </a:p>
          <a:p>
            <a:pPr marL="0" lvl="0" indent="0" algn="ctr" rtl="0">
              <a:spcBef>
                <a:spcPts val="0"/>
              </a:spcBef>
              <a:spcAft>
                <a:spcPts val="0"/>
              </a:spcAft>
              <a:buNone/>
            </a:pPr>
            <a:r>
              <a:rPr lang="ja">
                <a:solidFill>
                  <a:schemeClr val="lt1"/>
                </a:solidFill>
              </a:rPr>
              <a:t>Ready</a:t>
            </a:r>
            <a:endParaRPr>
              <a:solidFill>
                <a:schemeClr val="lt1"/>
              </a:solidFill>
            </a:endParaRPr>
          </a:p>
        </p:txBody>
      </p:sp>
      <p:sp>
        <p:nvSpPr>
          <p:cNvPr id="286" name="Google Shape;286;p31"/>
          <p:cNvSpPr/>
          <p:nvPr/>
        </p:nvSpPr>
        <p:spPr>
          <a:xfrm>
            <a:off x="5885912" y="0"/>
            <a:ext cx="1629000" cy="518100"/>
          </a:xfrm>
          <a:prstGeom prst="round2SameRect">
            <a:avLst>
              <a:gd name="adj1" fmla="val 16667"/>
              <a:gd name="adj2" fmla="val 0"/>
            </a:avLst>
          </a:prstGeom>
          <a:solidFill>
            <a:srgbClr val="9FC5E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lt1"/>
                </a:solidFill>
              </a:rPr>
              <a:t>Build QMS</a:t>
            </a:r>
            <a:endParaRPr>
              <a:solidFill>
                <a:schemeClr val="lt1"/>
              </a:solidFill>
            </a:endParaRPr>
          </a:p>
          <a:p>
            <a:pPr marL="0" lvl="0" indent="0" algn="ctr" rtl="0">
              <a:spcBef>
                <a:spcPts val="0"/>
              </a:spcBef>
              <a:spcAft>
                <a:spcPts val="0"/>
              </a:spcAft>
              <a:buNone/>
            </a:pPr>
            <a:r>
              <a:rPr lang="ja">
                <a:solidFill>
                  <a:schemeClr val="lt1"/>
                </a:solidFill>
              </a:rPr>
              <a:t>Habit</a:t>
            </a:r>
            <a:endParaRPr>
              <a:solidFill>
                <a:schemeClr val="lt1"/>
              </a:solidFill>
            </a:endParaRPr>
          </a:p>
        </p:txBody>
      </p:sp>
      <p:sp>
        <p:nvSpPr>
          <p:cNvPr id="287" name="Google Shape;287;p31"/>
          <p:cNvSpPr/>
          <p:nvPr/>
        </p:nvSpPr>
        <p:spPr>
          <a:xfrm>
            <a:off x="1629000" y="0"/>
            <a:ext cx="1629000" cy="518100"/>
          </a:xfrm>
          <a:prstGeom prst="round2SameRect">
            <a:avLst>
              <a:gd name="adj1" fmla="val 16667"/>
              <a:gd name="adj2" fmla="val 0"/>
            </a:avLst>
          </a:pr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lt1"/>
                </a:solidFill>
              </a:rPr>
              <a:t>Education Reference</a:t>
            </a:r>
            <a:endParaRPr>
              <a:solidFill>
                <a:schemeClr val="lt1"/>
              </a:solidFill>
            </a:endParaRPr>
          </a:p>
        </p:txBody>
      </p:sp>
      <p:sp>
        <p:nvSpPr>
          <p:cNvPr id="288" name="Google Shape;288;p31"/>
          <p:cNvSpPr/>
          <p:nvPr/>
        </p:nvSpPr>
        <p:spPr>
          <a:xfrm>
            <a:off x="0" y="0"/>
            <a:ext cx="1629000" cy="518100"/>
          </a:xfrm>
          <a:prstGeom prst="round2SameRect">
            <a:avLst>
              <a:gd name="adj1" fmla="val 16667"/>
              <a:gd name="adj2" fmla="val 0"/>
            </a:avLst>
          </a:prstGeom>
          <a:solidFill>
            <a:srgbClr val="4C94A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lt1"/>
                </a:solidFill>
              </a:rPr>
              <a:t>Project</a:t>
            </a:r>
            <a:endParaRPr>
              <a:solidFill>
                <a:schemeClr val="lt1"/>
              </a:solidFill>
            </a:endParaRPr>
          </a:p>
          <a:p>
            <a:pPr marL="0" lvl="0" indent="0" algn="ctr" rtl="0">
              <a:spcBef>
                <a:spcPts val="0"/>
              </a:spcBef>
              <a:spcAft>
                <a:spcPts val="0"/>
              </a:spcAft>
              <a:buNone/>
            </a:pPr>
            <a:r>
              <a:rPr lang="ja">
                <a:solidFill>
                  <a:schemeClr val="lt1"/>
                </a:solidFill>
              </a:rPr>
              <a:t>Management</a:t>
            </a:r>
            <a:endParaRPr>
              <a:solidFill>
                <a:schemeClr val="lt1"/>
              </a:solidFill>
            </a:endParaRPr>
          </a:p>
        </p:txBody>
      </p:sp>
      <p:sp>
        <p:nvSpPr>
          <p:cNvPr id="289" name="Google Shape;289;p31"/>
          <p:cNvSpPr/>
          <p:nvPr/>
        </p:nvSpPr>
        <p:spPr>
          <a:xfrm>
            <a:off x="3258004" y="0"/>
            <a:ext cx="2628000" cy="518100"/>
          </a:xfrm>
          <a:prstGeom prst="round2SameRect">
            <a:avLst>
              <a:gd name="adj1" fmla="val 16667"/>
              <a:gd name="adj2" fmla="val 0"/>
            </a:avLst>
          </a:prstGeom>
          <a:solidFill>
            <a:srgbClr val="3C78D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chemeClr val="lt1"/>
                </a:solidFill>
              </a:rPr>
              <a:t>Transparency Accountability </a:t>
            </a:r>
            <a:endParaRPr sz="1800">
              <a:solidFill>
                <a:schemeClr val="lt1"/>
              </a:solidFill>
            </a:endParaRPr>
          </a:p>
        </p:txBody>
      </p:sp>
      <p:sp>
        <p:nvSpPr>
          <p:cNvPr id="290" name="Google Shape;290;p31"/>
          <p:cNvSpPr/>
          <p:nvPr/>
        </p:nvSpPr>
        <p:spPr>
          <a:xfrm>
            <a:off x="0" y="518100"/>
            <a:ext cx="9144000" cy="46254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1" name="Google Shape;291;p31"/>
          <p:cNvPicPr preferRelativeResize="0"/>
          <p:nvPr/>
        </p:nvPicPr>
        <p:blipFill>
          <a:blip r:embed="rId4">
            <a:alphaModFix amt="20000"/>
          </a:blip>
          <a:stretch>
            <a:fillRect/>
          </a:stretch>
        </p:blipFill>
        <p:spPr>
          <a:xfrm>
            <a:off x="3866521" y="518100"/>
            <a:ext cx="5277481" cy="5143502"/>
          </a:xfrm>
          <a:prstGeom prst="rect">
            <a:avLst/>
          </a:prstGeom>
          <a:noFill/>
          <a:ln>
            <a:noFill/>
          </a:ln>
        </p:spPr>
      </p:pic>
      <p:pic>
        <p:nvPicPr>
          <p:cNvPr id="292" name="Google Shape;292;p31"/>
          <p:cNvPicPr preferRelativeResize="0"/>
          <p:nvPr/>
        </p:nvPicPr>
        <p:blipFill>
          <a:blip r:embed="rId5">
            <a:alphaModFix/>
          </a:blip>
          <a:stretch>
            <a:fillRect/>
          </a:stretch>
        </p:blipFill>
        <p:spPr>
          <a:xfrm>
            <a:off x="5564589" y="2370470"/>
            <a:ext cx="305023" cy="667209"/>
          </a:xfrm>
          <a:prstGeom prst="rect">
            <a:avLst/>
          </a:prstGeom>
          <a:noFill/>
          <a:ln>
            <a:noFill/>
          </a:ln>
        </p:spPr>
      </p:pic>
      <p:sp>
        <p:nvSpPr>
          <p:cNvPr id="293" name="Google Shape;293;p31"/>
          <p:cNvSpPr/>
          <p:nvPr/>
        </p:nvSpPr>
        <p:spPr>
          <a:xfrm>
            <a:off x="552325" y="932050"/>
            <a:ext cx="8060400" cy="3975600"/>
          </a:xfrm>
          <a:prstGeom prst="rect">
            <a:avLst/>
          </a:prstGeom>
          <a:solidFill>
            <a:srgbClr val="FFFFFF">
              <a:alpha val="3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1"/>
          <p:cNvSpPr txBox="1"/>
          <p:nvPr/>
        </p:nvSpPr>
        <p:spPr>
          <a:xfrm>
            <a:off x="2103900" y="936838"/>
            <a:ext cx="49362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2000" b="1">
                <a:solidFill>
                  <a:schemeClr val="lt1"/>
                </a:solidFill>
              </a:rPr>
              <a:t>Tracking system for non-conformities</a:t>
            </a:r>
            <a:endParaRPr sz="1500" b="1">
              <a:solidFill>
                <a:schemeClr val="lt1"/>
              </a:solidFill>
            </a:endParaRPr>
          </a:p>
        </p:txBody>
      </p:sp>
      <p:grpSp>
        <p:nvGrpSpPr>
          <p:cNvPr id="295" name="Google Shape;295;p31"/>
          <p:cNvGrpSpPr/>
          <p:nvPr/>
        </p:nvGrpSpPr>
        <p:grpSpPr>
          <a:xfrm>
            <a:off x="1629010" y="1473333"/>
            <a:ext cx="6068957" cy="3318748"/>
            <a:chOff x="2380425" y="1265550"/>
            <a:chExt cx="6763576" cy="3817725"/>
          </a:xfrm>
        </p:grpSpPr>
        <p:pic>
          <p:nvPicPr>
            <p:cNvPr id="296" name="Google Shape;296;p31"/>
            <p:cNvPicPr preferRelativeResize="0"/>
            <p:nvPr/>
          </p:nvPicPr>
          <p:blipFill>
            <a:blip r:embed="rId6">
              <a:alphaModFix/>
            </a:blip>
            <a:stretch>
              <a:fillRect/>
            </a:stretch>
          </p:blipFill>
          <p:spPr>
            <a:xfrm>
              <a:off x="2380425" y="1265550"/>
              <a:ext cx="6763576" cy="3817725"/>
            </a:xfrm>
            <a:prstGeom prst="rect">
              <a:avLst/>
            </a:prstGeom>
            <a:noFill/>
            <a:ln w="19050" cap="flat" cmpd="sng">
              <a:solidFill>
                <a:schemeClr val="dk2"/>
              </a:solidFill>
              <a:prstDash val="solid"/>
              <a:round/>
              <a:headEnd type="none" w="sm" len="sm"/>
              <a:tailEnd type="none" w="sm" len="sm"/>
            </a:ln>
          </p:spPr>
        </p:pic>
        <p:pic>
          <p:nvPicPr>
            <p:cNvPr id="297" name="Google Shape;297;p31"/>
            <p:cNvPicPr preferRelativeResize="0"/>
            <p:nvPr/>
          </p:nvPicPr>
          <p:blipFill>
            <a:blip r:embed="rId3">
              <a:alphaModFix/>
            </a:blip>
            <a:stretch>
              <a:fillRect/>
            </a:stretch>
          </p:blipFill>
          <p:spPr>
            <a:xfrm>
              <a:off x="4479525" y="1588425"/>
              <a:ext cx="1169750" cy="1205150"/>
            </a:xfrm>
            <a:prstGeom prst="rect">
              <a:avLst/>
            </a:prstGeom>
            <a:noFill/>
            <a:ln>
              <a:noFill/>
            </a:ln>
          </p:spPr>
        </p:pic>
        <p:pic>
          <p:nvPicPr>
            <p:cNvPr id="298" name="Google Shape;298;p31"/>
            <p:cNvPicPr preferRelativeResize="0"/>
            <p:nvPr/>
          </p:nvPicPr>
          <p:blipFill>
            <a:blip r:embed="rId5">
              <a:alphaModFix/>
            </a:blip>
            <a:stretch>
              <a:fillRect/>
            </a:stretch>
          </p:blipFill>
          <p:spPr>
            <a:xfrm>
              <a:off x="7038775" y="1865750"/>
              <a:ext cx="368550" cy="850750"/>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2"/>
          <p:cNvSpPr/>
          <p:nvPr/>
        </p:nvSpPr>
        <p:spPr>
          <a:xfrm>
            <a:off x="7514956" y="0"/>
            <a:ext cx="1629000" cy="518100"/>
          </a:xfrm>
          <a:prstGeom prst="round2SameRect">
            <a:avLst>
              <a:gd name="adj1" fmla="val 16667"/>
              <a:gd name="adj2" fmla="val 0"/>
            </a:avLst>
          </a:prstGeom>
          <a:solidFill>
            <a:srgbClr val="A4C2F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lt1"/>
                </a:solidFill>
              </a:rPr>
              <a:t>Be Inspection</a:t>
            </a:r>
            <a:endParaRPr>
              <a:solidFill>
                <a:schemeClr val="lt1"/>
              </a:solidFill>
            </a:endParaRPr>
          </a:p>
          <a:p>
            <a:pPr marL="0" lvl="0" indent="0" algn="ctr" rtl="0">
              <a:spcBef>
                <a:spcPts val="0"/>
              </a:spcBef>
              <a:spcAft>
                <a:spcPts val="0"/>
              </a:spcAft>
              <a:buNone/>
            </a:pPr>
            <a:r>
              <a:rPr lang="ja">
                <a:solidFill>
                  <a:schemeClr val="lt1"/>
                </a:solidFill>
              </a:rPr>
              <a:t>Ready</a:t>
            </a:r>
            <a:endParaRPr>
              <a:solidFill>
                <a:schemeClr val="lt1"/>
              </a:solidFill>
            </a:endParaRPr>
          </a:p>
        </p:txBody>
      </p:sp>
      <p:sp>
        <p:nvSpPr>
          <p:cNvPr id="304" name="Google Shape;304;p32"/>
          <p:cNvSpPr/>
          <p:nvPr/>
        </p:nvSpPr>
        <p:spPr>
          <a:xfrm>
            <a:off x="1629000" y="0"/>
            <a:ext cx="1629000" cy="518100"/>
          </a:xfrm>
          <a:prstGeom prst="round2SameRect">
            <a:avLst>
              <a:gd name="adj1" fmla="val 16667"/>
              <a:gd name="adj2" fmla="val 0"/>
            </a:avLst>
          </a:pr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lt1"/>
                </a:solidFill>
              </a:rPr>
              <a:t>Education Reference</a:t>
            </a:r>
            <a:endParaRPr>
              <a:solidFill>
                <a:schemeClr val="lt1"/>
              </a:solidFill>
            </a:endParaRPr>
          </a:p>
        </p:txBody>
      </p:sp>
      <p:sp>
        <p:nvSpPr>
          <p:cNvPr id="305" name="Google Shape;305;p32"/>
          <p:cNvSpPr/>
          <p:nvPr/>
        </p:nvSpPr>
        <p:spPr>
          <a:xfrm>
            <a:off x="0" y="0"/>
            <a:ext cx="1629000" cy="518100"/>
          </a:xfrm>
          <a:prstGeom prst="round2SameRect">
            <a:avLst>
              <a:gd name="adj1" fmla="val 16667"/>
              <a:gd name="adj2" fmla="val 0"/>
            </a:avLst>
          </a:prstGeom>
          <a:solidFill>
            <a:srgbClr val="4C94A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lt1"/>
                </a:solidFill>
              </a:rPr>
              <a:t>Project</a:t>
            </a:r>
            <a:endParaRPr>
              <a:solidFill>
                <a:schemeClr val="lt1"/>
              </a:solidFill>
            </a:endParaRPr>
          </a:p>
          <a:p>
            <a:pPr marL="0" lvl="0" indent="0" algn="ctr" rtl="0">
              <a:spcBef>
                <a:spcPts val="0"/>
              </a:spcBef>
              <a:spcAft>
                <a:spcPts val="0"/>
              </a:spcAft>
              <a:buNone/>
            </a:pPr>
            <a:r>
              <a:rPr lang="ja">
                <a:solidFill>
                  <a:schemeClr val="lt1"/>
                </a:solidFill>
              </a:rPr>
              <a:t>Management</a:t>
            </a:r>
            <a:endParaRPr>
              <a:solidFill>
                <a:schemeClr val="lt1"/>
              </a:solidFill>
            </a:endParaRPr>
          </a:p>
        </p:txBody>
      </p:sp>
      <p:sp>
        <p:nvSpPr>
          <p:cNvPr id="306" name="Google Shape;306;p32"/>
          <p:cNvSpPr/>
          <p:nvPr/>
        </p:nvSpPr>
        <p:spPr>
          <a:xfrm>
            <a:off x="3257994" y="0"/>
            <a:ext cx="1629000" cy="518100"/>
          </a:xfrm>
          <a:prstGeom prst="round2SameRect">
            <a:avLst>
              <a:gd name="adj1" fmla="val 16667"/>
              <a:gd name="adj2" fmla="val 0"/>
            </a:avLst>
          </a:prstGeom>
          <a:solidFill>
            <a:srgbClr val="3C78D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lt1"/>
                </a:solidFill>
              </a:rPr>
              <a:t>Transparency Accountability </a:t>
            </a:r>
            <a:endParaRPr>
              <a:solidFill>
                <a:schemeClr val="lt1"/>
              </a:solidFill>
            </a:endParaRPr>
          </a:p>
        </p:txBody>
      </p:sp>
      <p:sp>
        <p:nvSpPr>
          <p:cNvPr id="307" name="Google Shape;307;p32"/>
          <p:cNvSpPr/>
          <p:nvPr/>
        </p:nvSpPr>
        <p:spPr>
          <a:xfrm>
            <a:off x="4887000" y="0"/>
            <a:ext cx="2628000" cy="571500"/>
          </a:xfrm>
          <a:prstGeom prst="round2SameRect">
            <a:avLst>
              <a:gd name="adj1" fmla="val 16667"/>
              <a:gd name="adj2" fmla="val 0"/>
            </a:avLst>
          </a:prstGeom>
          <a:solidFill>
            <a:srgbClr val="9FC5E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sz="1600" b="1">
                <a:solidFill>
                  <a:schemeClr val="lt1"/>
                </a:solidFill>
              </a:rPr>
              <a:t>Build QMS</a:t>
            </a:r>
            <a:endParaRPr sz="1600" b="1">
              <a:solidFill>
                <a:schemeClr val="lt1"/>
              </a:solidFill>
            </a:endParaRPr>
          </a:p>
          <a:p>
            <a:pPr marL="0" lvl="0" indent="0" algn="ctr" rtl="0">
              <a:spcBef>
                <a:spcPts val="0"/>
              </a:spcBef>
              <a:spcAft>
                <a:spcPts val="0"/>
              </a:spcAft>
              <a:buNone/>
            </a:pPr>
            <a:r>
              <a:rPr lang="ja" sz="1600" b="1">
                <a:solidFill>
                  <a:schemeClr val="lt1"/>
                </a:solidFill>
              </a:rPr>
              <a:t>Habit</a:t>
            </a:r>
            <a:endParaRPr sz="1600" b="1">
              <a:solidFill>
                <a:schemeClr val="lt1"/>
              </a:solidFill>
            </a:endParaRPr>
          </a:p>
        </p:txBody>
      </p:sp>
      <p:sp>
        <p:nvSpPr>
          <p:cNvPr id="308" name="Google Shape;308;p32"/>
          <p:cNvSpPr/>
          <p:nvPr/>
        </p:nvSpPr>
        <p:spPr>
          <a:xfrm>
            <a:off x="0" y="518100"/>
            <a:ext cx="9144000" cy="4625400"/>
          </a:xfrm>
          <a:prstGeom prst="rect">
            <a:avLst/>
          </a:prstGeom>
          <a:solidFill>
            <a:srgbClr val="9FC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9" name="Google Shape;309;p32"/>
          <p:cNvPicPr preferRelativeResize="0"/>
          <p:nvPr/>
        </p:nvPicPr>
        <p:blipFill>
          <a:blip r:embed="rId3">
            <a:alphaModFix amt="20000"/>
          </a:blip>
          <a:stretch>
            <a:fillRect/>
          </a:stretch>
        </p:blipFill>
        <p:spPr>
          <a:xfrm>
            <a:off x="3866521" y="518100"/>
            <a:ext cx="5277481" cy="5143502"/>
          </a:xfrm>
          <a:prstGeom prst="rect">
            <a:avLst/>
          </a:prstGeom>
          <a:noFill/>
          <a:ln>
            <a:noFill/>
          </a:ln>
        </p:spPr>
      </p:pic>
      <p:sp>
        <p:nvSpPr>
          <p:cNvPr id="310" name="Google Shape;310;p32"/>
          <p:cNvSpPr/>
          <p:nvPr/>
        </p:nvSpPr>
        <p:spPr>
          <a:xfrm>
            <a:off x="569575" y="966575"/>
            <a:ext cx="8060400" cy="3863700"/>
          </a:xfrm>
          <a:prstGeom prst="rect">
            <a:avLst/>
          </a:prstGeom>
          <a:solidFill>
            <a:srgbClr val="FFFFFF">
              <a:alpha val="3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2"/>
          <p:cNvSpPr txBox="1"/>
          <p:nvPr/>
        </p:nvSpPr>
        <p:spPr>
          <a:xfrm>
            <a:off x="2001900" y="1033875"/>
            <a:ext cx="51402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800" b="1">
                <a:solidFill>
                  <a:srgbClr val="4C94AC"/>
                </a:solidFill>
              </a:rPr>
              <a:t>Encourage regular QMS habits through prompts,progress monitoring, and integration of tasks to daily workflow</a:t>
            </a:r>
            <a:endParaRPr sz="1800" b="1">
              <a:solidFill>
                <a:srgbClr val="4C94AC"/>
              </a:solidFill>
            </a:endParaRPr>
          </a:p>
        </p:txBody>
      </p:sp>
      <p:pic>
        <p:nvPicPr>
          <p:cNvPr id="312" name="Google Shape;312;p32"/>
          <p:cNvPicPr preferRelativeResize="0"/>
          <p:nvPr/>
        </p:nvPicPr>
        <p:blipFill rotWithShape="1">
          <a:blip r:embed="rId4">
            <a:alphaModFix/>
          </a:blip>
          <a:srcRect t="49977"/>
          <a:stretch/>
        </p:blipFill>
        <p:spPr>
          <a:xfrm>
            <a:off x="936875" y="2125875"/>
            <a:ext cx="7270246" cy="24045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6"/>
          <p:cNvSpPr/>
          <p:nvPr/>
        </p:nvSpPr>
        <p:spPr>
          <a:xfrm>
            <a:off x="1629000" y="0"/>
            <a:ext cx="1629000" cy="518100"/>
          </a:xfrm>
          <a:prstGeom prst="round2SameRect">
            <a:avLst>
              <a:gd name="adj1" fmla="val 16667"/>
              <a:gd name="adj2" fmla="val 0"/>
            </a:avLst>
          </a:pr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Education Reference</a:t>
            </a:r>
            <a:endParaRPr>
              <a:solidFill>
                <a:schemeClr val="lt1"/>
              </a:solidFill>
            </a:endParaRPr>
          </a:p>
        </p:txBody>
      </p:sp>
      <p:sp>
        <p:nvSpPr>
          <p:cNvPr id="390" name="Google Shape;390;p46"/>
          <p:cNvSpPr/>
          <p:nvPr/>
        </p:nvSpPr>
        <p:spPr>
          <a:xfrm>
            <a:off x="0" y="0"/>
            <a:ext cx="1629000" cy="518100"/>
          </a:xfrm>
          <a:prstGeom prst="round2SameRect">
            <a:avLst>
              <a:gd name="adj1" fmla="val 16667"/>
              <a:gd name="adj2" fmla="val 0"/>
            </a:avLst>
          </a:prstGeom>
          <a:solidFill>
            <a:srgbClr val="4C94A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Project</a:t>
            </a:r>
            <a:endParaRPr>
              <a:solidFill>
                <a:schemeClr val="lt1"/>
              </a:solidFill>
            </a:endParaRPr>
          </a:p>
          <a:p>
            <a:pPr marL="0" lvl="0" indent="0" algn="ctr" rtl="0">
              <a:spcBef>
                <a:spcPts val="0"/>
              </a:spcBef>
              <a:spcAft>
                <a:spcPts val="0"/>
              </a:spcAft>
              <a:buNone/>
            </a:pPr>
            <a:r>
              <a:rPr lang="en">
                <a:solidFill>
                  <a:schemeClr val="lt1"/>
                </a:solidFill>
              </a:rPr>
              <a:t>Management</a:t>
            </a:r>
            <a:endParaRPr>
              <a:solidFill>
                <a:schemeClr val="lt1"/>
              </a:solidFill>
            </a:endParaRPr>
          </a:p>
        </p:txBody>
      </p:sp>
      <p:sp>
        <p:nvSpPr>
          <p:cNvPr id="391" name="Google Shape;391;p46"/>
          <p:cNvSpPr/>
          <p:nvPr/>
        </p:nvSpPr>
        <p:spPr>
          <a:xfrm>
            <a:off x="4887012" y="0"/>
            <a:ext cx="1629000" cy="518100"/>
          </a:xfrm>
          <a:prstGeom prst="round2SameRect">
            <a:avLst>
              <a:gd name="adj1" fmla="val 16667"/>
              <a:gd name="adj2" fmla="val 0"/>
            </a:avLst>
          </a:prstGeom>
          <a:solidFill>
            <a:srgbClr val="9FC5E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Build QMS</a:t>
            </a:r>
            <a:endParaRPr>
              <a:solidFill>
                <a:schemeClr val="lt1"/>
              </a:solidFill>
            </a:endParaRPr>
          </a:p>
          <a:p>
            <a:pPr marL="0" lvl="0" indent="0" algn="ctr" rtl="0">
              <a:spcBef>
                <a:spcPts val="0"/>
              </a:spcBef>
              <a:spcAft>
                <a:spcPts val="0"/>
              </a:spcAft>
              <a:buNone/>
            </a:pPr>
            <a:r>
              <a:rPr lang="en">
                <a:solidFill>
                  <a:schemeClr val="lt1"/>
                </a:solidFill>
              </a:rPr>
              <a:t>Habit</a:t>
            </a:r>
            <a:endParaRPr>
              <a:solidFill>
                <a:schemeClr val="lt1"/>
              </a:solidFill>
            </a:endParaRPr>
          </a:p>
        </p:txBody>
      </p:sp>
      <p:sp>
        <p:nvSpPr>
          <p:cNvPr id="392" name="Google Shape;392;p46"/>
          <p:cNvSpPr/>
          <p:nvPr/>
        </p:nvSpPr>
        <p:spPr>
          <a:xfrm>
            <a:off x="3257994" y="0"/>
            <a:ext cx="1629000" cy="518100"/>
          </a:xfrm>
          <a:prstGeom prst="round2SameRect">
            <a:avLst>
              <a:gd name="adj1" fmla="val 16667"/>
              <a:gd name="adj2" fmla="val 0"/>
            </a:avLst>
          </a:prstGeom>
          <a:solidFill>
            <a:srgbClr val="3C78D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Transparency Accountability </a:t>
            </a:r>
            <a:endParaRPr>
              <a:solidFill>
                <a:schemeClr val="lt1"/>
              </a:solidFill>
            </a:endParaRPr>
          </a:p>
        </p:txBody>
      </p:sp>
      <p:sp>
        <p:nvSpPr>
          <p:cNvPr id="393" name="Google Shape;393;p46"/>
          <p:cNvSpPr/>
          <p:nvPr/>
        </p:nvSpPr>
        <p:spPr>
          <a:xfrm>
            <a:off x="6516000" y="-26700"/>
            <a:ext cx="2628000" cy="571500"/>
          </a:xfrm>
          <a:prstGeom prst="round2SameRect">
            <a:avLst>
              <a:gd name="adj1" fmla="val 16667"/>
              <a:gd name="adj2" fmla="val 0"/>
            </a:avLst>
          </a:prstGeom>
          <a:solidFill>
            <a:srgbClr val="A4C2F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u="sng">
                <a:solidFill>
                  <a:schemeClr val="lt1"/>
                </a:solidFill>
              </a:rPr>
              <a:t>Be Inspection Ready</a:t>
            </a:r>
            <a:endParaRPr sz="1600" b="1" u="sng">
              <a:solidFill>
                <a:schemeClr val="lt1"/>
              </a:solidFill>
            </a:endParaRPr>
          </a:p>
        </p:txBody>
      </p:sp>
      <p:sp>
        <p:nvSpPr>
          <p:cNvPr id="394" name="Google Shape;394;p46"/>
          <p:cNvSpPr/>
          <p:nvPr/>
        </p:nvSpPr>
        <p:spPr>
          <a:xfrm>
            <a:off x="0" y="518100"/>
            <a:ext cx="9144000" cy="4625400"/>
          </a:xfrm>
          <a:prstGeom prst="rect">
            <a:avLst/>
          </a:pr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5" name="Google Shape;395;p46"/>
          <p:cNvPicPr preferRelativeResize="0"/>
          <p:nvPr/>
        </p:nvPicPr>
        <p:blipFill>
          <a:blip r:embed="rId3">
            <a:alphaModFix amt="20000"/>
          </a:blip>
          <a:stretch>
            <a:fillRect/>
          </a:stretch>
        </p:blipFill>
        <p:spPr>
          <a:xfrm>
            <a:off x="3866521" y="518100"/>
            <a:ext cx="5277481" cy="5143502"/>
          </a:xfrm>
          <a:prstGeom prst="rect">
            <a:avLst/>
          </a:prstGeom>
          <a:noFill/>
          <a:ln>
            <a:noFill/>
          </a:ln>
        </p:spPr>
      </p:pic>
      <p:sp>
        <p:nvSpPr>
          <p:cNvPr id="396" name="Google Shape;396;p46"/>
          <p:cNvSpPr/>
          <p:nvPr/>
        </p:nvSpPr>
        <p:spPr>
          <a:xfrm>
            <a:off x="569575" y="914775"/>
            <a:ext cx="7887900" cy="4031400"/>
          </a:xfrm>
          <a:prstGeom prst="rect">
            <a:avLst/>
          </a:prstGeom>
          <a:solidFill>
            <a:srgbClr val="FFFFFF">
              <a:alpha val="3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6"/>
          <p:cNvSpPr txBox="1"/>
          <p:nvPr/>
        </p:nvSpPr>
        <p:spPr>
          <a:xfrm>
            <a:off x="2103900" y="1039075"/>
            <a:ext cx="4936200" cy="80018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dirty="0">
                <a:solidFill>
                  <a:schemeClr val="lt1"/>
                </a:solidFill>
              </a:rPr>
              <a:t>Expedited Inspections Management Oversight </a:t>
            </a:r>
            <a:endParaRPr sz="1500" b="1" dirty="0">
              <a:solidFill>
                <a:schemeClr val="lt1"/>
              </a:solidFill>
            </a:endParaRPr>
          </a:p>
        </p:txBody>
      </p:sp>
      <p:pic>
        <p:nvPicPr>
          <p:cNvPr id="398" name="Google Shape;398;p46"/>
          <p:cNvPicPr preferRelativeResize="0"/>
          <p:nvPr/>
        </p:nvPicPr>
        <p:blipFill>
          <a:blip r:embed="rId4">
            <a:alphaModFix/>
          </a:blip>
          <a:stretch>
            <a:fillRect/>
          </a:stretch>
        </p:blipFill>
        <p:spPr>
          <a:xfrm>
            <a:off x="2045416" y="2482700"/>
            <a:ext cx="4936200" cy="1640245"/>
          </a:xfrm>
          <a:prstGeom prst="rect">
            <a:avLst/>
          </a:prstGeom>
          <a:noFill/>
          <a:ln>
            <a:noFill/>
          </a:ln>
        </p:spPr>
      </p:pic>
      <p:sp>
        <p:nvSpPr>
          <p:cNvPr id="399" name="Google Shape;399;p46"/>
          <p:cNvSpPr txBox="1"/>
          <p:nvPr/>
        </p:nvSpPr>
        <p:spPr>
          <a:xfrm>
            <a:off x="1988625" y="2025950"/>
            <a:ext cx="4936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rgbClr val="0097A7"/>
                </a:solidFill>
              </a:rPr>
              <a:t>For onsite, virtual and hybrid QMS </a:t>
            </a:r>
            <a:r>
              <a:rPr lang="en" sz="1800" dirty="0" err="1">
                <a:solidFill>
                  <a:srgbClr val="0097A7"/>
                </a:solidFill>
              </a:rPr>
              <a:t>Monotering</a:t>
            </a:r>
            <a:endParaRPr sz="1800" dirty="0">
              <a:solidFill>
                <a:srgbClr val="0097A7"/>
              </a:solidFill>
            </a:endParaRPr>
          </a:p>
        </p:txBody>
      </p:sp>
    </p:spTree>
    <p:extLst>
      <p:ext uri="{BB962C8B-B14F-4D97-AF65-F5344CB8AC3E}">
        <p14:creationId xmlns:p14="http://schemas.microsoft.com/office/powerpoint/2010/main" val="1061835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625C9-9B30-3A42-B6E9-61473CA30E2C}"/>
              </a:ext>
            </a:extLst>
          </p:cNvPr>
          <p:cNvSpPr>
            <a:spLocks noGrp="1"/>
          </p:cNvSpPr>
          <p:nvPr>
            <p:ph type="title"/>
          </p:nvPr>
        </p:nvSpPr>
        <p:spPr/>
        <p:txBody>
          <a:bodyPr/>
          <a:lstStyle/>
          <a:p>
            <a:r>
              <a:rPr lang="en-US" dirty="0"/>
              <a:t>LEAP Implementation</a:t>
            </a:r>
          </a:p>
        </p:txBody>
      </p:sp>
      <p:sp>
        <p:nvSpPr>
          <p:cNvPr id="3" name="Text Placeholder 2">
            <a:extLst>
              <a:ext uri="{FF2B5EF4-FFF2-40B4-BE49-F238E27FC236}">
                <a16:creationId xmlns:a16="http://schemas.microsoft.com/office/drawing/2014/main" id="{C8BD469F-877C-7848-93BE-65E54CDB899E}"/>
              </a:ext>
            </a:extLst>
          </p:cNvPr>
          <p:cNvSpPr>
            <a:spLocks noGrp="1"/>
          </p:cNvSpPr>
          <p:nvPr>
            <p:ph type="body" idx="1"/>
          </p:nvPr>
        </p:nvSpPr>
        <p:spPr/>
        <p:txBody>
          <a:bodyPr>
            <a:normAutofit fontScale="85000" lnSpcReduction="20000"/>
          </a:bodyPr>
          <a:lstStyle/>
          <a:p>
            <a:pPr marL="482600" indent="-342900">
              <a:buFont typeface="+mj-lt"/>
              <a:buAutoNum type="arabicParenR"/>
            </a:pPr>
            <a:r>
              <a:rPr lang="en-US" dirty="0"/>
              <a:t>CGI will create a custom LEAP instance just for your lab.</a:t>
            </a:r>
          </a:p>
          <a:p>
            <a:pPr lvl="1">
              <a:buFont typeface="Arial" panose="020B0604020202020204" pitchFamily="34" charset="0"/>
              <a:buChar char="•"/>
            </a:pPr>
            <a:r>
              <a:rPr lang="en-US" dirty="0"/>
              <a:t>Each member login and password</a:t>
            </a:r>
          </a:p>
          <a:p>
            <a:pPr marL="482600" indent="-342900">
              <a:buFont typeface="+mj-lt"/>
              <a:buAutoNum type="arabicParenR"/>
            </a:pPr>
            <a:r>
              <a:rPr lang="en-US" dirty="0"/>
              <a:t>All staff to complete on-line tutorial (1-2 hours)</a:t>
            </a:r>
          </a:p>
          <a:p>
            <a:pPr marL="482600" indent="-342900">
              <a:buFont typeface="+mj-lt"/>
              <a:buAutoNum type="arabicParenR"/>
            </a:pPr>
            <a:r>
              <a:rPr lang="en-US" dirty="0"/>
              <a:t>LEAP Academy</a:t>
            </a:r>
          </a:p>
          <a:p>
            <a:pPr marL="482600" indent="-342900">
              <a:buFont typeface="+mj-lt"/>
              <a:buAutoNum type="arabicParenR"/>
            </a:pPr>
            <a:r>
              <a:rPr lang="en-US" dirty="0"/>
              <a:t>Set up projects for all FOS’s</a:t>
            </a:r>
          </a:p>
          <a:p>
            <a:pPr marL="482600" indent="-342900">
              <a:buFont typeface="+mj-lt"/>
              <a:buAutoNum type="arabicParenR"/>
            </a:pPr>
            <a:r>
              <a:rPr lang="en-US" dirty="0"/>
              <a:t>On-line support</a:t>
            </a:r>
          </a:p>
          <a:p>
            <a:pPr marL="482600" indent="-342900">
              <a:buFont typeface="+mj-lt"/>
              <a:buAutoNum type="arabicParenR"/>
            </a:pPr>
            <a:r>
              <a:rPr lang="en-US" dirty="0"/>
              <a:t>Complete all Projects </a:t>
            </a:r>
          </a:p>
          <a:p>
            <a:pPr marL="482600" indent="-342900">
              <a:buFont typeface="+mj-lt"/>
              <a:buAutoNum type="arabicParenR"/>
            </a:pPr>
            <a:r>
              <a:rPr lang="en-US" dirty="0"/>
              <a:t>Maintain all Processes</a:t>
            </a:r>
          </a:p>
          <a:p>
            <a:pPr marL="482600" indent="-342900">
              <a:buFont typeface="+mj-lt"/>
              <a:buAutoNum type="arabicParenR"/>
            </a:pPr>
            <a:r>
              <a:rPr lang="en-US" dirty="0"/>
              <a:t>LEAP Basic Certificate of Accomplishment</a:t>
            </a:r>
          </a:p>
        </p:txBody>
      </p:sp>
    </p:spTree>
    <p:extLst>
      <p:ext uri="{BB962C8B-B14F-4D97-AF65-F5344CB8AC3E}">
        <p14:creationId xmlns:p14="http://schemas.microsoft.com/office/powerpoint/2010/main" val="4191004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A7F20-5E6A-C643-A7D6-95866F99D081}"/>
              </a:ext>
            </a:extLst>
          </p:cNvPr>
          <p:cNvSpPr>
            <a:spLocks noGrp="1"/>
          </p:cNvSpPr>
          <p:nvPr>
            <p:ph type="title"/>
          </p:nvPr>
        </p:nvSpPr>
        <p:spPr/>
        <p:txBody>
          <a:bodyPr/>
          <a:lstStyle/>
          <a:p>
            <a:r>
              <a:rPr lang="en-US" dirty="0"/>
              <a:t>LEAP Roles and Permission Levels</a:t>
            </a:r>
          </a:p>
        </p:txBody>
      </p:sp>
      <p:sp>
        <p:nvSpPr>
          <p:cNvPr id="3" name="Text Placeholder 2">
            <a:extLst>
              <a:ext uri="{FF2B5EF4-FFF2-40B4-BE49-F238E27FC236}">
                <a16:creationId xmlns:a16="http://schemas.microsoft.com/office/drawing/2014/main" id="{3AE93839-73F4-4941-9E42-D641B297DE0F}"/>
              </a:ext>
            </a:extLst>
          </p:cNvPr>
          <p:cNvSpPr>
            <a:spLocks noGrp="1"/>
          </p:cNvSpPr>
          <p:nvPr>
            <p:ph type="body" idx="1"/>
          </p:nvPr>
        </p:nvSpPr>
        <p:spPr/>
        <p:txBody>
          <a:bodyPr/>
          <a:lstStyle/>
          <a:p>
            <a:r>
              <a:rPr lang="en-US" dirty="0"/>
              <a:t>System Administrator (CGI Only)</a:t>
            </a:r>
          </a:p>
          <a:p>
            <a:r>
              <a:rPr lang="en-US" dirty="0"/>
              <a:t>Organization Manager</a:t>
            </a:r>
          </a:p>
          <a:p>
            <a:r>
              <a:rPr lang="en-US" dirty="0"/>
              <a:t>Consultant</a:t>
            </a:r>
          </a:p>
          <a:p>
            <a:r>
              <a:rPr lang="en-US" dirty="0"/>
              <a:t>Department Manager</a:t>
            </a:r>
          </a:p>
          <a:p>
            <a:r>
              <a:rPr lang="en-US" dirty="0"/>
              <a:t>Task Manager</a:t>
            </a:r>
          </a:p>
        </p:txBody>
      </p:sp>
    </p:spTree>
    <p:extLst>
      <p:ext uri="{BB962C8B-B14F-4D97-AF65-F5344CB8AC3E}">
        <p14:creationId xmlns:p14="http://schemas.microsoft.com/office/powerpoint/2010/main" val="3301142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48"/>
          <p:cNvPicPr preferRelativeResize="0"/>
          <p:nvPr/>
        </p:nvPicPr>
        <p:blipFill>
          <a:blip r:embed="rId3">
            <a:alphaModFix/>
          </a:blip>
          <a:stretch>
            <a:fillRect/>
          </a:stretch>
        </p:blipFill>
        <p:spPr>
          <a:xfrm>
            <a:off x="4890426" y="1947929"/>
            <a:ext cx="973550" cy="969212"/>
          </a:xfrm>
          <a:prstGeom prst="rect">
            <a:avLst/>
          </a:prstGeom>
          <a:noFill/>
          <a:ln>
            <a:noFill/>
          </a:ln>
        </p:spPr>
      </p:pic>
      <p:pic>
        <p:nvPicPr>
          <p:cNvPr id="416" name="Google Shape;416;p48"/>
          <p:cNvPicPr preferRelativeResize="0"/>
          <p:nvPr/>
        </p:nvPicPr>
        <p:blipFill>
          <a:blip r:embed="rId4">
            <a:alphaModFix/>
          </a:blip>
          <a:stretch>
            <a:fillRect/>
          </a:stretch>
        </p:blipFill>
        <p:spPr>
          <a:xfrm>
            <a:off x="5820375" y="2091588"/>
            <a:ext cx="1709900" cy="845093"/>
          </a:xfrm>
          <a:prstGeom prst="rect">
            <a:avLst/>
          </a:prstGeom>
          <a:noFill/>
          <a:ln>
            <a:noFill/>
          </a:ln>
        </p:spPr>
      </p:pic>
      <p:pic>
        <p:nvPicPr>
          <p:cNvPr id="417" name="Google Shape;417;p48"/>
          <p:cNvPicPr preferRelativeResize="0"/>
          <p:nvPr/>
        </p:nvPicPr>
        <p:blipFill rotWithShape="1">
          <a:blip r:embed="rId5">
            <a:alphaModFix/>
          </a:blip>
          <a:srcRect l="27713" t="12529" r="26942" b="11672"/>
          <a:stretch/>
        </p:blipFill>
        <p:spPr>
          <a:xfrm>
            <a:off x="8076700" y="2290775"/>
            <a:ext cx="831750" cy="831750"/>
          </a:xfrm>
          <a:prstGeom prst="rect">
            <a:avLst/>
          </a:prstGeom>
          <a:noFill/>
          <a:ln>
            <a:noFill/>
          </a:ln>
        </p:spPr>
      </p:pic>
      <p:pic>
        <p:nvPicPr>
          <p:cNvPr id="418" name="Google Shape;418;p48"/>
          <p:cNvPicPr preferRelativeResize="0"/>
          <p:nvPr/>
        </p:nvPicPr>
        <p:blipFill>
          <a:blip r:embed="rId6">
            <a:alphaModFix/>
          </a:blip>
          <a:stretch>
            <a:fillRect/>
          </a:stretch>
        </p:blipFill>
        <p:spPr>
          <a:xfrm>
            <a:off x="5894037" y="3113212"/>
            <a:ext cx="1179050" cy="883152"/>
          </a:xfrm>
          <a:prstGeom prst="rect">
            <a:avLst/>
          </a:prstGeom>
          <a:noFill/>
          <a:ln>
            <a:noFill/>
          </a:ln>
        </p:spPr>
      </p:pic>
      <p:pic>
        <p:nvPicPr>
          <p:cNvPr id="419" name="Google Shape;419;p48"/>
          <p:cNvPicPr preferRelativeResize="0"/>
          <p:nvPr/>
        </p:nvPicPr>
        <p:blipFill rotWithShape="1">
          <a:blip r:embed="rId7">
            <a:alphaModFix/>
          </a:blip>
          <a:srcRect l="24754" t="16587" r="18793" b="24571"/>
          <a:stretch/>
        </p:blipFill>
        <p:spPr>
          <a:xfrm>
            <a:off x="5155675" y="1179050"/>
            <a:ext cx="973550" cy="676525"/>
          </a:xfrm>
          <a:prstGeom prst="rect">
            <a:avLst/>
          </a:prstGeom>
          <a:noFill/>
          <a:ln>
            <a:noFill/>
          </a:ln>
        </p:spPr>
      </p:pic>
      <p:pic>
        <p:nvPicPr>
          <p:cNvPr id="420" name="Google Shape;420;p48"/>
          <p:cNvPicPr preferRelativeResize="0"/>
          <p:nvPr/>
        </p:nvPicPr>
        <p:blipFill>
          <a:blip r:embed="rId8">
            <a:alphaModFix/>
          </a:blip>
          <a:stretch>
            <a:fillRect/>
          </a:stretch>
        </p:blipFill>
        <p:spPr>
          <a:xfrm>
            <a:off x="5267363" y="102025"/>
            <a:ext cx="973550" cy="973550"/>
          </a:xfrm>
          <a:prstGeom prst="rect">
            <a:avLst/>
          </a:prstGeom>
          <a:noFill/>
          <a:ln>
            <a:noFill/>
          </a:ln>
        </p:spPr>
      </p:pic>
      <p:pic>
        <p:nvPicPr>
          <p:cNvPr id="421" name="Google Shape;421;p48"/>
          <p:cNvPicPr preferRelativeResize="0"/>
          <p:nvPr/>
        </p:nvPicPr>
        <p:blipFill rotWithShape="1">
          <a:blip r:embed="rId9">
            <a:alphaModFix/>
          </a:blip>
          <a:srcRect l="15760" r="17430"/>
          <a:stretch/>
        </p:blipFill>
        <p:spPr>
          <a:xfrm>
            <a:off x="4178138" y="1983688"/>
            <a:ext cx="787700" cy="897700"/>
          </a:xfrm>
          <a:prstGeom prst="rect">
            <a:avLst/>
          </a:prstGeom>
          <a:noFill/>
          <a:ln>
            <a:noFill/>
          </a:ln>
        </p:spPr>
      </p:pic>
      <p:pic>
        <p:nvPicPr>
          <p:cNvPr id="422" name="Google Shape;422;p48"/>
          <p:cNvPicPr preferRelativeResize="0"/>
          <p:nvPr/>
        </p:nvPicPr>
        <p:blipFill rotWithShape="1">
          <a:blip r:embed="rId10">
            <a:alphaModFix/>
          </a:blip>
          <a:srcRect t="28282" b="21820"/>
          <a:stretch/>
        </p:blipFill>
        <p:spPr>
          <a:xfrm>
            <a:off x="5183663" y="4100050"/>
            <a:ext cx="1063900" cy="530850"/>
          </a:xfrm>
          <a:prstGeom prst="rect">
            <a:avLst/>
          </a:prstGeom>
          <a:noFill/>
          <a:ln>
            <a:noFill/>
          </a:ln>
        </p:spPr>
      </p:pic>
      <p:sp>
        <p:nvSpPr>
          <p:cNvPr id="423" name="Google Shape;423;p48"/>
          <p:cNvSpPr/>
          <p:nvPr/>
        </p:nvSpPr>
        <p:spPr>
          <a:xfrm>
            <a:off x="0" y="100"/>
            <a:ext cx="5447600" cy="5132924"/>
          </a:xfrm>
          <a:custGeom>
            <a:avLst/>
            <a:gdLst/>
            <a:ahLst/>
            <a:cxnLst/>
            <a:rect l="l" t="t" r="r" b="b"/>
            <a:pathLst>
              <a:path w="198347" h="151727" extrusionOk="0">
                <a:moveTo>
                  <a:pt x="126119" y="105326"/>
                </a:moveTo>
                <a:lnTo>
                  <a:pt x="154573" y="117583"/>
                </a:lnTo>
                <a:lnTo>
                  <a:pt x="198347" y="151727"/>
                </a:lnTo>
                <a:lnTo>
                  <a:pt x="0" y="151257"/>
                </a:lnTo>
                <a:lnTo>
                  <a:pt x="0" y="762"/>
                </a:lnTo>
                <a:lnTo>
                  <a:pt x="172212" y="0"/>
                </a:lnTo>
                <a:lnTo>
                  <a:pt x="172082" y="20404"/>
                </a:lnTo>
                <a:lnTo>
                  <a:pt x="168580" y="27845"/>
                </a:lnTo>
                <a:lnTo>
                  <a:pt x="156761" y="51484"/>
                </a:lnTo>
                <a:lnTo>
                  <a:pt x="127870" y="68993"/>
                </a:lnTo>
                <a:lnTo>
                  <a:pt x="123930" y="74684"/>
                </a:lnTo>
                <a:lnTo>
                  <a:pt x="136625" y="93945"/>
                </a:lnTo>
                <a:lnTo>
                  <a:pt x="127432" y="88692"/>
                </a:lnTo>
                <a:lnTo>
                  <a:pt x="119553" y="94383"/>
                </a:lnTo>
                <a:close/>
              </a:path>
            </a:pathLst>
          </a:custGeom>
          <a:solidFill>
            <a:schemeClr val="accent5"/>
          </a:solidFill>
          <a:ln>
            <a:noFill/>
          </a:ln>
          <a:effectLst>
            <a:outerShdw blurRad="57150" dist="19050" dir="5400000" algn="bl" rotWithShape="0">
              <a:srgbClr val="000000">
                <a:alpha val="50000"/>
              </a:srgbClr>
            </a:outerShdw>
          </a:effectLst>
        </p:spPr>
      </p:sp>
      <p:pic>
        <p:nvPicPr>
          <p:cNvPr id="424" name="Google Shape;424;p48"/>
          <p:cNvPicPr preferRelativeResize="0"/>
          <p:nvPr/>
        </p:nvPicPr>
        <p:blipFill>
          <a:blip r:embed="rId11">
            <a:alphaModFix/>
          </a:blip>
          <a:stretch>
            <a:fillRect/>
          </a:stretch>
        </p:blipFill>
        <p:spPr>
          <a:xfrm>
            <a:off x="7604550" y="477950"/>
            <a:ext cx="1428750" cy="892969"/>
          </a:xfrm>
          <a:prstGeom prst="rect">
            <a:avLst/>
          </a:prstGeom>
          <a:noFill/>
          <a:ln>
            <a:noFill/>
          </a:ln>
        </p:spPr>
      </p:pic>
      <p:pic>
        <p:nvPicPr>
          <p:cNvPr id="425" name="Google Shape;425;p48"/>
          <p:cNvPicPr preferRelativeResize="0"/>
          <p:nvPr/>
        </p:nvPicPr>
        <p:blipFill>
          <a:blip r:embed="rId12">
            <a:alphaModFix/>
          </a:blip>
          <a:stretch>
            <a:fillRect/>
          </a:stretch>
        </p:blipFill>
        <p:spPr>
          <a:xfrm>
            <a:off x="6457562" y="0"/>
            <a:ext cx="1179050" cy="1179050"/>
          </a:xfrm>
          <a:prstGeom prst="rect">
            <a:avLst/>
          </a:prstGeom>
          <a:noFill/>
          <a:ln>
            <a:noFill/>
          </a:ln>
        </p:spPr>
      </p:pic>
      <p:pic>
        <p:nvPicPr>
          <p:cNvPr id="426" name="Google Shape;426;p48"/>
          <p:cNvPicPr preferRelativeResize="0"/>
          <p:nvPr/>
        </p:nvPicPr>
        <p:blipFill rotWithShape="1">
          <a:blip r:embed="rId13">
            <a:alphaModFix/>
          </a:blip>
          <a:srcRect l="14840" r="12874"/>
          <a:stretch/>
        </p:blipFill>
        <p:spPr>
          <a:xfrm>
            <a:off x="6384113" y="1075575"/>
            <a:ext cx="1325951" cy="917150"/>
          </a:xfrm>
          <a:prstGeom prst="rect">
            <a:avLst/>
          </a:prstGeom>
          <a:noFill/>
          <a:ln>
            <a:noFill/>
          </a:ln>
        </p:spPr>
      </p:pic>
      <p:pic>
        <p:nvPicPr>
          <p:cNvPr id="427" name="Google Shape;427;p48"/>
          <p:cNvPicPr preferRelativeResize="0"/>
          <p:nvPr/>
        </p:nvPicPr>
        <p:blipFill>
          <a:blip r:embed="rId14">
            <a:alphaModFix/>
          </a:blip>
          <a:stretch>
            <a:fillRect/>
          </a:stretch>
        </p:blipFill>
        <p:spPr>
          <a:xfrm>
            <a:off x="8201550" y="3626750"/>
            <a:ext cx="831750" cy="720850"/>
          </a:xfrm>
          <a:prstGeom prst="rect">
            <a:avLst/>
          </a:prstGeom>
          <a:noFill/>
          <a:ln>
            <a:noFill/>
          </a:ln>
        </p:spPr>
      </p:pic>
      <p:pic>
        <p:nvPicPr>
          <p:cNvPr id="428" name="Google Shape;428;p48"/>
          <p:cNvPicPr preferRelativeResize="0"/>
          <p:nvPr/>
        </p:nvPicPr>
        <p:blipFill>
          <a:blip r:embed="rId15">
            <a:alphaModFix/>
          </a:blip>
          <a:stretch>
            <a:fillRect/>
          </a:stretch>
        </p:blipFill>
        <p:spPr>
          <a:xfrm>
            <a:off x="4571998" y="2917143"/>
            <a:ext cx="1500651" cy="870381"/>
          </a:xfrm>
          <a:prstGeom prst="rect">
            <a:avLst/>
          </a:prstGeom>
          <a:noFill/>
          <a:ln>
            <a:noFill/>
          </a:ln>
        </p:spPr>
      </p:pic>
      <p:pic>
        <p:nvPicPr>
          <p:cNvPr id="429" name="Google Shape;429;p48"/>
          <p:cNvPicPr preferRelativeResize="0"/>
          <p:nvPr/>
        </p:nvPicPr>
        <p:blipFill rotWithShape="1">
          <a:blip r:embed="rId16">
            <a:alphaModFix/>
          </a:blip>
          <a:srcRect t="29458" b="25518"/>
          <a:stretch/>
        </p:blipFill>
        <p:spPr>
          <a:xfrm>
            <a:off x="7964950" y="9625"/>
            <a:ext cx="1179049" cy="530852"/>
          </a:xfrm>
          <a:prstGeom prst="rect">
            <a:avLst/>
          </a:prstGeom>
          <a:noFill/>
          <a:ln>
            <a:noFill/>
          </a:ln>
        </p:spPr>
      </p:pic>
      <p:pic>
        <p:nvPicPr>
          <p:cNvPr id="430" name="Google Shape;430;p48"/>
          <p:cNvPicPr preferRelativeResize="0"/>
          <p:nvPr/>
        </p:nvPicPr>
        <p:blipFill>
          <a:blip r:embed="rId17">
            <a:alphaModFix/>
          </a:blip>
          <a:stretch>
            <a:fillRect/>
          </a:stretch>
        </p:blipFill>
        <p:spPr>
          <a:xfrm>
            <a:off x="1227685" y="618323"/>
            <a:ext cx="4420411" cy="4546414"/>
          </a:xfrm>
          <a:prstGeom prst="rect">
            <a:avLst/>
          </a:prstGeom>
          <a:noFill/>
          <a:ln>
            <a:noFill/>
          </a:ln>
          <a:effectLst>
            <a:outerShdw blurRad="57150" dist="19050" dir="5400000" algn="bl" rotWithShape="0">
              <a:srgbClr val="000000">
                <a:alpha val="50000"/>
              </a:srgbClr>
            </a:outerShdw>
          </a:effectLst>
        </p:spPr>
      </p:pic>
      <p:pic>
        <p:nvPicPr>
          <p:cNvPr id="431" name="Google Shape;431;p48"/>
          <p:cNvPicPr preferRelativeResize="0"/>
          <p:nvPr/>
        </p:nvPicPr>
        <p:blipFill rotWithShape="1">
          <a:blip r:embed="rId18">
            <a:alphaModFix/>
          </a:blip>
          <a:srcRect l="22455" t="19698" r="20610" b="21164"/>
          <a:stretch/>
        </p:blipFill>
        <p:spPr>
          <a:xfrm>
            <a:off x="7540300" y="4428425"/>
            <a:ext cx="973524" cy="530851"/>
          </a:xfrm>
          <a:prstGeom prst="rect">
            <a:avLst/>
          </a:prstGeom>
          <a:noFill/>
          <a:ln>
            <a:noFill/>
          </a:ln>
        </p:spPr>
      </p:pic>
      <p:pic>
        <p:nvPicPr>
          <p:cNvPr id="432" name="Google Shape;432;p48"/>
          <p:cNvPicPr preferRelativeResize="0"/>
          <p:nvPr/>
        </p:nvPicPr>
        <p:blipFill>
          <a:blip r:embed="rId19">
            <a:alphaModFix/>
          </a:blip>
          <a:stretch>
            <a:fillRect/>
          </a:stretch>
        </p:blipFill>
        <p:spPr>
          <a:xfrm>
            <a:off x="8076700" y="1370913"/>
            <a:ext cx="831750" cy="831750"/>
          </a:xfrm>
          <a:prstGeom prst="rect">
            <a:avLst/>
          </a:prstGeom>
          <a:noFill/>
          <a:ln>
            <a:noFill/>
          </a:ln>
        </p:spPr>
      </p:pic>
      <p:pic>
        <p:nvPicPr>
          <p:cNvPr id="433" name="Google Shape;433;p48"/>
          <p:cNvPicPr preferRelativeResize="0"/>
          <p:nvPr/>
        </p:nvPicPr>
        <p:blipFill rotWithShape="1">
          <a:blip r:embed="rId20">
            <a:alphaModFix/>
          </a:blip>
          <a:srcRect l="8491" t="8903" b="23341"/>
          <a:stretch/>
        </p:blipFill>
        <p:spPr>
          <a:xfrm>
            <a:off x="6276675" y="4333425"/>
            <a:ext cx="973525" cy="720850"/>
          </a:xfrm>
          <a:prstGeom prst="rect">
            <a:avLst/>
          </a:prstGeom>
          <a:noFill/>
          <a:ln>
            <a:noFill/>
          </a:ln>
        </p:spPr>
      </p:pic>
      <p:pic>
        <p:nvPicPr>
          <p:cNvPr id="434" name="Google Shape;434;p48"/>
          <p:cNvPicPr preferRelativeResize="0"/>
          <p:nvPr/>
        </p:nvPicPr>
        <p:blipFill>
          <a:blip r:embed="rId21">
            <a:alphaModFix/>
          </a:blip>
          <a:stretch>
            <a:fillRect/>
          </a:stretch>
        </p:blipFill>
        <p:spPr>
          <a:xfrm>
            <a:off x="7058889" y="3244526"/>
            <a:ext cx="973550" cy="973550"/>
          </a:xfrm>
          <a:prstGeom prst="rect">
            <a:avLst/>
          </a:prstGeom>
          <a:noFill/>
          <a:ln>
            <a:noFill/>
          </a:ln>
        </p:spPr>
      </p:pic>
      <p:pic>
        <p:nvPicPr>
          <p:cNvPr id="435" name="Google Shape;435;p48"/>
          <p:cNvPicPr preferRelativeResize="0"/>
          <p:nvPr/>
        </p:nvPicPr>
        <p:blipFill>
          <a:blip r:embed="rId22">
            <a:alphaModFix/>
          </a:blip>
          <a:stretch>
            <a:fillRect/>
          </a:stretch>
        </p:blipFill>
        <p:spPr>
          <a:xfrm>
            <a:off x="120112" y="4562270"/>
            <a:ext cx="656192" cy="492000"/>
          </a:xfrm>
          <a:prstGeom prst="rect">
            <a:avLst/>
          </a:prstGeom>
          <a:noFill/>
          <a:ln>
            <a:noFill/>
          </a:ln>
        </p:spPr>
      </p:pic>
      <p:pic>
        <p:nvPicPr>
          <p:cNvPr id="436" name="Google Shape;436;p48"/>
          <p:cNvPicPr preferRelativeResize="0"/>
          <p:nvPr/>
        </p:nvPicPr>
        <p:blipFill>
          <a:blip r:embed="rId23">
            <a:alphaModFix/>
          </a:blip>
          <a:stretch>
            <a:fillRect/>
          </a:stretch>
        </p:blipFill>
        <p:spPr>
          <a:xfrm>
            <a:off x="872838" y="4562275"/>
            <a:ext cx="874656" cy="491999"/>
          </a:xfrm>
          <a:prstGeom prst="rect">
            <a:avLst/>
          </a:prstGeom>
          <a:noFill/>
          <a:ln>
            <a:noFill/>
          </a:ln>
        </p:spPr>
      </p:pic>
      <p:pic>
        <p:nvPicPr>
          <p:cNvPr id="437" name="Google Shape;437;p48"/>
          <p:cNvPicPr preferRelativeResize="0"/>
          <p:nvPr/>
        </p:nvPicPr>
        <p:blipFill>
          <a:blip r:embed="rId24">
            <a:alphaModFix/>
          </a:blip>
          <a:stretch>
            <a:fillRect/>
          </a:stretch>
        </p:blipFill>
        <p:spPr>
          <a:xfrm>
            <a:off x="1844013" y="4562275"/>
            <a:ext cx="759855" cy="492000"/>
          </a:xfrm>
          <a:prstGeom prst="rect">
            <a:avLst/>
          </a:prstGeom>
          <a:noFill/>
          <a:ln>
            <a:noFill/>
          </a:ln>
        </p:spPr>
      </p:pic>
      <p:pic>
        <p:nvPicPr>
          <p:cNvPr id="438" name="Google Shape;438;p48"/>
          <p:cNvPicPr preferRelativeResize="0"/>
          <p:nvPr/>
        </p:nvPicPr>
        <p:blipFill>
          <a:blip r:embed="rId25">
            <a:alphaModFix/>
          </a:blip>
          <a:stretch>
            <a:fillRect/>
          </a:stretch>
        </p:blipFill>
        <p:spPr>
          <a:xfrm>
            <a:off x="2700388" y="4562264"/>
            <a:ext cx="787704" cy="492000"/>
          </a:xfrm>
          <a:prstGeom prst="rect">
            <a:avLst/>
          </a:prstGeom>
          <a:noFill/>
          <a:ln>
            <a:noFill/>
          </a:ln>
        </p:spPr>
      </p:pic>
      <p:pic>
        <p:nvPicPr>
          <p:cNvPr id="439" name="Google Shape;439;p48"/>
          <p:cNvPicPr preferRelativeResize="0"/>
          <p:nvPr/>
        </p:nvPicPr>
        <p:blipFill>
          <a:blip r:embed="rId26">
            <a:alphaModFix/>
          </a:blip>
          <a:stretch>
            <a:fillRect/>
          </a:stretch>
        </p:blipFill>
        <p:spPr>
          <a:xfrm>
            <a:off x="3584613" y="4569031"/>
            <a:ext cx="787701" cy="485234"/>
          </a:xfrm>
          <a:prstGeom prst="rect">
            <a:avLst/>
          </a:prstGeom>
          <a:noFill/>
          <a:ln>
            <a:noFill/>
          </a:ln>
        </p:spPr>
      </p:pic>
      <p:sp>
        <p:nvSpPr>
          <p:cNvPr id="440" name="Google Shape;440;p48"/>
          <p:cNvSpPr txBox="1">
            <a:spLocks noGrp="1"/>
          </p:cNvSpPr>
          <p:nvPr>
            <p:ph type="title"/>
          </p:nvPr>
        </p:nvSpPr>
        <p:spPr>
          <a:xfrm>
            <a:off x="56375" y="87050"/>
            <a:ext cx="3898800" cy="4920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b="1">
                <a:solidFill>
                  <a:schemeClr val="lt1"/>
                </a:solidFill>
              </a:rPr>
              <a:t>Join the LEAP with…</a:t>
            </a:r>
            <a:endParaRPr b="1">
              <a:solidFill>
                <a:schemeClr val="lt1"/>
              </a:solidFill>
            </a:endParaRPr>
          </a:p>
        </p:txBody>
      </p:sp>
    </p:spTree>
    <p:extLst>
      <p:ext uri="{BB962C8B-B14F-4D97-AF65-F5344CB8AC3E}">
        <p14:creationId xmlns:p14="http://schemas.microsoft.com/office/powerpoint/2010/main" val="980382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822960" y="214952"/>
            <a:ext cx="7543800" cy="10881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endParaRPr/>
          </a:p>
        </p:txBody>
      </p:sp>
      <p:sp>
        <p:nvSpPr>
          <p:cNvPr id="83" name="Google Shape;83;p16"/>
          <p:cNvSpPr txBox="1">
            <a:spLocks noGrp="1"/>
          </p:cNvSpPr>
          <p:nvPr>
            <p:ph type="body" idx="1"/>
          </p:nvPr>
        </p:nvSpPr>
        <p:spPr>
          <a:xfrm>
            <a:off x="822960" y="1581151"/>
            <a:ext cx="7543800" cy="2820600"/>
          </a:xfrm>
          <a:prstGeom prst="rect">
            <a:avLst/>
          </a:prstGeom>
        </p:spPr>
        <p:txBody>
          <a:bodyPr spcFirstLastPara="1" wrap="square" lIns="0" tIns="34275" rIns="0" bIns="34275" anchor="t" anchorCtr="0">
            <a:normAutofit/>
          </a:bodyPr>
          <a:lstStyle/>
          <a:p>
            <a:pPr marL="0" lvl="0" indent="0" algn="l" rtl="0">
              <a:spcBef>
                <a:spcPts val="900"/>
              </a:spcBef>
              <a:spcAft>
                <a:spcPts val="200"/>
              </a:spcAft>
              <a:buNone/>
            </a:pPr>
            <a:r>
              <a:rPr lang="ja"/>
              <a:t>QMS</a:t>
            </a:r>
            <a:endParaRPr/>
          </a:p>
        </p:txBody>
      </p:sp>
      <p:sp>
        <p:nvSpPr>
          <p:cNvPr id="84" name="Google Shape;84;p16"/>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5" name="Google Shape;85;p16"/>
          <p:cNvSpPr txBox="1">
            <a:spLocks noGrp="1"/>
          </p:cNvSpPr>
          <p:nvPr>
            <p:ph type="ctrTitle" idx="4294967295"/>
          </p:nvPr>
        </p:nvSpPr>
        <p:spPr>
          <a:xfrm>
            <a:off x="5047500" y="479323"/>
            <a:ext cx="3609900" cy="26211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rgbClr val="262626"/>
              </a:buClr>
              <a:buSzPts val="6000"/>
              <a:buFont typeface="Geo"/>
              <a:buNone/>
            </a:pPr>
            <a:r>
              <a:rPr lang="ja"/>
              <a:t>Quality Management Systems</a:t>
            </a:r>
            <a:endParaRPr/>
          </a:p>
        </p:txBody>
      </p:sp>
      <p:sp>
        <p:nvSpPr>
          <p:cNvPr id="86" name="Google Shape;86;p16"/>
          <p:cNvSpPr txBox="1">
            <a:spLocks noGrp="1"/>
          </p:cNvSpPr>
          <p:nvPr>
            <p:ph type="subTitle" idx="4294967295"/>
          </p:nvPr>
        </p:nvSpPr>
        <p:spPr>
          <a:xfrm>
            <a:off x="5047499" y="3341716"/>
            <a:ext cx="3859200" cy="929100"/>
          </a:xfrm>
          <a:prstGeom prst="rect">
            <a:avLst/>
          </a:prstGeom>
          <a:noFill/>
          <a:ln>
            <a:noFill/>
          </a:ln>
        </p:spPr>
        <p:txBody>
          <a:bodyPr spcFirstLastPara="1" wrap="square" lIns="68575" tIns="34275" rIns="68575" bIns="34275" anchor="t" anchorCtr="0">
            <a:normAutofit/>
          </a:bodyPr>
          <a:lstStyle/>
          <a:p>
            <a:pPr marL="0" lvl="0" indent="0" algn="l" rtl="0">
              <a:lnSpc>
                <a:spcPct val="110000"/>
              </a:lnSpc>
              <a:spcBef>
                <a:spcPts val="0"/>
              </a:spcBef>
              <a:spcAft>
                <a:spcPts val="0"/>
              </a:spcAft>
              <a:buSzPts val="1800"/>
              <a:buNone/>
            </a:pPr>
            <a:r>
              <a:rPr lang="ja">
                <a:solidFill>
                  <a:srgbClr val="4C94AC"/>
                </a:solidFill>
              </a:rPr>
              <a:t>Objectives and Challenges</a:t>
            </a:r>
            <a:endParaRPr/>
          </a:p>
        </p:txBody>
      </p:sp>
      <p:cxnSp>
        <p:nvCxnSpPr>
          <p:cNvPr id="87" name="Google Shape;87;p16"/>
          <p:cNvCxnSpPr/>
          <p:nvPr/>
        </p:nvCxnSpPr>
        <p:spPr>
          <a:xfrm>
            <a:off x="5103790" y="3221065"/>
            <a:ext cx="3291900" cy="0"/>
          </a:xfrm>
          <a:prstGeom prst="straightConnector1">
            <a:avLst/>
          </a:prstGeom>
          <a:noFill/>
          <a:ln w="12700" cap="flat" cmpd="sng">
            <a:solidFill>
              <a:srgbClr val="3F3F3F"/>
            </a:solidFill>
            <a:prstDash val="solid"/>
            <a:round/>
            <a:headEnd type="none" w="sm" len="sm"/>
            <a:tailEnd type="none" w="sm" len="sm"/>
          </a:ln>
        </p:spPr>
      </p:cxnSp>
      <p:sp>
        <p:nvSpPr>
          <p:cNvPr id="88" name="Google Shape;88;p16"/>
          <p:cNvSpPr txBox="1"/>
          <p:nvPr/>
        </p:nvSpPr>
        <p:spPr>
          <a:xfrm>
            <a:off x="354180" y="4836473"/>
            <a:ext cx="1725000" cy="206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ja" sz="700" b="0" i="0" u="none" strike="noStrike" cap="none">
                <a:solidFill>
                  <a:srgbClr val="A5A5A5"/>
                </a:solidFill>
                <a:latin typeface="Arial"/>
                <a:ea typeface="Arial"/>
                <a:cs typeface="Arial"/>
                <a:sym typeface="Arial"/>
              </a:rPr>
              <a:t>©202</a:t>
            </a:r>
            <a:r>
              <a:rPr lang="ja" sz="700">
                <a:solidFill>
                  <a:srgbClr val="A5A5A5"/>
                </a:solidFill>
              </a:rPr>
              <a:t>2</a:t>
            </a:r>
            <a:r>
              <a:rPr lang="ja" sz="700" b="0" i="0" u="none" strike="noStrike" cap="none">
                <a:solidFill>
                  <a:srgbClr val="A5A5A5"/>
                </a:solidFill>
                <a:latin typeface="Arial"/>
                <a:ea typeface="Arial"/>
                <a:cs typeface="Arial"/>
                <a:sym typeface="Arial"/>
              </a:rPr>
              <a:t> CGI KK, ALL RIGHTS RESERVED</a:t>
            </a:r>
            <a:endParaRPr sz="1100"/>
          </a:p>
        </p:txBody>
      </p:sp>
      <p:pic>
        <p:nvPicPr>
          <p:cNvPr id="89" name="Google Shape;89;p16"/>
          <p:cNvPicPr preferRelativeResize="0"/>
          <p:nvPr/>
        </p:nvPicPr>
        <p:blipFill>
          <a:blip r:embed="rId3">
            <a:alphaModFix/>
          </a:blip>
          <a:stretch>
            <a:fillRect/>
          </a:stretch>
        </p:blipFill>
        <p:spPr>
          <a:xfrm>
            <a:off x="164075" y="4039589"/>
            <a:ext cx="2435476" cy="529550"/>
          </a:xfrm>
          <a:prstGeom prst="rect">
            <a:avLst/>
          </a:prstGeom>
          <a:noFill/>
          <a:ln>
            <a:noFill/>
          </a:ln>
        </p:spPr>
      </p:pic>
      <p:grpSp>
        <p:nvGrpSpPr>
          <p:cNvPr id="90" name="Google Shape;90;p16"/>
          <p:cNvGrpSpPr/>
          <p:nvPr/>
        </p:nvGrpSpPr>
        <p:grpSpPr>
          <a:xfrm>
            <a:off x="-9525" y="-28575"/>
            <a:ext cx="4984900" cy="3800850"/>
            <a:chOff x="-9525" y="-28575"/>
            <a:chExt cx="4984900" cy="3800850"/>
          </a:xfrm>
        </p:grpSpPr>
        <p:sp>
          <p:nvSpPr>
            <p:cNvPr id="91" name="Google Shape;91;p16"/>
            <p:cNvSpPr/>
            <p:nvPr/>
          </p:nvSpPr>
          <p:spPr>
            <a:xfrm>
              <a:off x="-9525" y="-28575"/>
              <a:ext cx="4958675" cy="3793175"/>
            </a:xfrm>
            <a:custGeom>
              <a:avLst/>
              <a:gdLst/>
              <a:ahLst/>
              <a:cxnLst/>
              <a:rect l="l" t="t" r="r" b="b"/>
              <a:pathLst>
                <a:path w="198347" h="151727" extrusionOk="0">
                  <a:moveTo>
                    <a:pt x="126119" y="105326"/>
                  </a:moveTo>
                  <a:lnTo>
                    <a:pt x="154573" y="117583"/>
                  </a:lnTo>
                  <a:lnTo>
                    <a:pt x="198347" y="151727"/>
                  </a:lnTo>
                  <a:lnTo>
                    <a:pt x="0" y="151257"/>
                  </a:lnTo>
                  <a:lnTo>
                    <a:pt x="0" y="762"/>
                  </a:lnTo>
                  <a:lnTo>
                    <a:pt x="172212" y="0"/>
                  </a:lnTo>
                  <a:lnTo>
                    <a:pt x="172082" y="20404"/>
                  </a:lnTo>
                  <a:lnTo>
                    <a:pt x="168580" y="27845"/>
                  </a:lnTo>
                  <a:lnTo>
                    <a:pt x="156761" y="51484"/>
                  </a:lnTo>
                  <a:lnTo>
                    <a:pt x="127870" y="68993"/>
                  </a:lnTo>
                  <a:lnTo>
                    <a:pt x="123930" y="74684"/>
                  </a:lnTo>
                  <a:lnTo>
                    <a:pt x="136625" y="93945"/>
                  </a:lnTo>
                  <a:lnTo>
                    <a:pt x="127432" y="88692"/>
                  </a:lnTo>
                  <a:lnTo>
                    <a:pt x="119553" y="94383"/>
                  </a:lnTo>
                  <a:close/>
                </a:path>
              </a:pathLst>
            </a:custGeom>
            <a:solidFill>
              <a:srgbClr val="4C94AC"/>
            </a:solidFill>
            <a:ln>
              <a:noFill/>
            </a:ln>
            <a:effectLst>
              <a:outerShdw blurRad="57150" dist="19050" dir="5400000" algn="bl" rotWithShape="0">
                <a:srgbClr val="000000">
                  <a:alpha val="50000"/>
                </a:srgbClr>
              </a:outerShdw>
            </a:effectLst>
          </p:spPr>
        </p:sp>
        <p:pic>
          <p:nvPicPr>
            <p:cNvPr id="92" name="Google Shape;92;p16"/>
            <p:cNvPicPr preferRelativeResize="0"/>
            <p:nvPr/>
          </p:nvPicPr>
          <p:blipFill>
            <a:blip r:embed="rId4">
              <a:alphaModFix/>
            </a:blip>
            <a:stretch>
              <a:fillRect/>
            </a:stretch>
          </p:blipFill>
          <p:spPr>
            <a:xfrm>
              <a:off x="1451450" y="412525"/>
              <a:ext cx="3523925" cy="3359750"/>
            </a:xfrm>
            <a:prstGeom prst="rect">
              <a:avLst/>
            </a:prstGeom>
            <a:noFill/>
            <a:ln>
              <a:noFill/>
            </a:ln>
            <a:effectLst>
              <a:outerShdw blurRad="57150" dist="19050" dir="5400000" algn="bl" rotWithShape="0">
                <a:srgbClr val="000000">
                  <a:alpha val="50000"/>
                </a:srgbClr>
              </a:outerShdw>
            </a:effectLst>
          </p:spPr>
        </p:pic>
      </p:grpSp>
      <p:pic>
        <p:nvPicPr>
          <p:cNvPr id="93" name="Google Shape;93;p16"/>
          <p:cNvPicPr preferRelativeResize="0"/>
          <p:nvPr/>
        </p:nvPicPr>
        <p:blipFill>
          <a:blip r:embed="rId5">
            <a:alphaModFix/>
          </a:blip>
          <a:stretch>
            <a:fillRect/>
          </a:stretch>
        </p:blipFill>
        <p:spPr>
          <a:xfrm>
            <a:off x="2599550" y="4039600"/>
            <a:ext cx="2225646" cy="529550"/>
          </a:xfrm>
          <a:prstGeom prst="rect">
            <a:avLst/>
          </a:prstGeom>
          <a:noFill/>
          <a:ln>
            <a:noFill/>
          </a:ln>
        </p:spPr>
      </p:pic>
      <p:sp>
        <p:nvSpPr>
          <p:cNvPr id="2" name="TextBox 1">
            <a:extLst>
              <a:ext uri="{FF2B5EF4-FFF2-40B4-BE49-F238E27FC236}">
                <a16:creationId xmlns:a16="http://schemas.microsoft.com/office/drawing/2014/main" id="{02164265-37D9-B342-9614-C2FFB967391B}"/>
              </a:ext>
            </a:extLst>
          </p:cNvPr>
          <p:cNvSpPr txBox="1"/>
          <p:nvPr/>
        </p:nvSpPr>
        <p:spPr>
          <a:xfrm>
            <a:off x="5103790" y="4074674"/>
            <a:ext cx="2815844" cy="523220"/>
          </a:xfrm>
          <a:prstGeom prst="rect">
            <a:avLst/>
          </a:prstGeom>
          <a:noFill/>
        </p:spPr>
        <p:txBody>
          <a:bodyPr wrap="square" rtlCol="0">
            <a:spAutoFit/>
          </a:bodyPr>
          <a:lstStyle/>
          <a:p>
            <a:r>
              <a:rPr lang="en-US" sz="2800" b="1" dirty="0">
                <a:solidFill>
                  <a:srgbClr val="00B0F0"/>
                </a:solidFill>
                <a:latin typeface="Baloo Bhaijaan" panose="03080902040302020200" pitchFamily="66" charset="-78"/>
                <a:cs typeface="Baloo Bhaijaan" panose="03080902040302020200" pitchFamily="66" charset="-78"/>
              </a:rPr>
              <a:t>BASIC QMS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7"/>
          <p:cNvPicPr preferRelativeResize="0"/>
          <p:nvPr/>
        </p:nvPicPr>
        <p:blipFill>
          <a:blip r:embed="rId3">
            <a:alphaModFix/>
          </a:blip>
          <a:stretch>
            <a:fillRect/>
          </a:stretch>
        </p:blipFill>
        <p:spPr>
          <a:xfrm>
            <a:off x="-326575" y="0"/>
            <a:ext cx="9797154" cy="5143500"/>
          </a:xfrm>
          <a:prstGeom prst="rect">
            <a:avLst/>
          </a:prstGeom>
          <a:noFill/>
          <a:ln>
            <a:noFill/>
          </a:ln>
        </p:spPr>
      </p:pic>
      <p:sp>
        <p:nvSpPr>
          <p:cNvPr id="99" name="Google Shape;99;p17"/>
          <p:cNvSpPr txBox="1"/>
          <p:nvPr/>
        </p:nvSpPr>
        <p:spPr>
          <a:xfrm>
            <a:off x="5100800" y="3088525"/>
            <a:ext cx="865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2400" b="1"/>
              <a:t>LIS</a:t>
            </a:r>
            <a:endParaRPr sz="2400" b="1"/>
          </a:p>
        </p:txBody>
      </p:sp>
      <p:sp>
        <p:nvSpPr>
          <p:cNvPr id="100" name="Google Shape;100;p17"/>
          <p:cNvSpPr txBox="1"/>
          <p:nvPr/>
        </p:nvSpPr>
        <p:spPr>
          <a:xfrm>
            <a:off x="4139400" y="1342150"/>
            <a:ext cx="865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2400" b="1"/>
              <a:t>QC</a:t>
            </a:r>
            <a:endParaRPr sz="2400" b="1"/>
          </a:p>
        </p:txBody>
      </p:sp>
      <p:sp>
        <p:nvSpPr>
          <p:cNvPr id="101" name="Google Shape;101;p17"/>
          <p:cNvSpPr txBox="1"/>
          <p:nvPr/>
        </p:nvSpPr>
        <p:spPr>
          <a:xfrm>
            <a:off x="3090925" y="3088525"/>
            <a:ext cx="865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2400" b="1"/>
              <a:t>Doc</a:t>
            </a:r>
            <a:endParaRPr sz="2400"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8"/>
          <p:cNvPicPr preferRelativeResize="0"/>
          <p:nvPr/>
        </p:nvPicPr>
        <p:blipFill>
          <a:blip r:embed="rId3">
            <a:alphaModFix/>
          </a:blip>
          <a:stretch>
            <a:fillRect/>
          </a:stretch>
        </p:blipFill>
        <p:spPr>
          <a:xfrm>
            <a:off x="-1" y="-1"/>
            <a:ext cx="9144000" cy="5472101"/>
          </a:xfrm>
          <a:prstGeom prst="rect">
            <a:avLst/>
          </a:prstGeom>
          <a:noFill/>
          <a:ln>
            <a:noFill/>
          </a:ln>
        </p:spPr>
      </p:pic>
      <p:pic>
        <p:nvPicPr>
          <p:cNvPr id="107" name="Google Shape;107;p18"/>
          <p:cNvPicPr preferRelativeResize="0"/>
          <p:nvPr/>
        </p:nvPicPr>
        <p:blipFill>
          <a:blip r:embed="rId4">
            <a:alphaModFix/>
          </a:blip>
          <a:stretch>
            <a:fillRect/>
          </a:stretch>
        </p:blipFill>
        <p:spPr>
          <a:xfrm>
            <a:off x="4572001" y="471875"/>
            <a:ext cx="1209075" cy="1232350"/>
          </a:xfrm>
          <a:prstGeom prst="rect">
            <a:avLst/>
          </a:prstGeom>
          <a:noFill/>
          <a:ln>
            <a:noFill/>
          </a:ln>
        </p:spPr>
      </p:pic>
      <p:sp>
        <p:nvSpPr>
          <p:cNvPr id="108" name="Google Shape;108;p18"/>
          <p:cNvSpPr/>
          <p:nvPr/>
        </p:nvSpPr>
        <p:spPr>
          <a:xfrm>
            <a:off x="3543650" y="1021300"/>
            <a:ext cx="957000" cy="133500"/>
          </a:xfrm>
          <a:prstGeom prst="rightArrow">
            <a:avLst>
              <a:gd name="adj1" fmla="val 50000"/>
              <a:gd name="adj2"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8"/>
          <p:cNvSpPr txBox="1"/>
          <p:nvPr/>
        </p:nvSpPr>
        <p:spPr>
          <a:xfrm>
            <a:off x="4572000" y="3890075"/>
            <a:ext cx="4411800" cy="1293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ja" sz="3600">
                <a:solidFill>
                  <a:schemeClr val="lt1"/>
                </a:solidFill>
              </a:rPr>
              <a:t>True QMS goes</a:t>
            </a:r>
            <a:endParaRPr sz="3600">
              <a:solidFill>
                <a:schemeClr val="lt1"/>
              </a:solidFill>
            </a:endParaRPr>
          </a:p>
          <a:p>
            <a:pPr marL="0" lvl="0" indent="0" algn="r" rtl="0">
              <a:spcBef>
                <a:spcPts val="0"/>
              </a:spcBef>
              <a:spcAft>
                <a:spcPts val="0"/>
              </a:spcAft>
              <a:buNone/>
            </a:pPr>
            <a:r>
              <a:rPr lang="ja" sz="3600">
                <a:solidFill>
                  <a:schemeClr val="lt1"/>
                </a:solidFill>
              </a:rPr>
              <a:t>deeper </a:t>
            </a:r>
            <a:endParaRPr sz="360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19"/>
          <p:cNvPicPr preferRelativeResize="0"/>
          <p:nvPr/>
        </p:nvPicPr>
        <p:blipFill>
          <a:blip r:embed="rId3">
            <a:alphaModFix/>
          </a:blip>
          <a:stretch>
            <a:fillRect/>
          </a:stretch>
        </p:blipFill>
        <p:spPr>
          <a:xfrm>
            <a:off x="0" y="0"/>
            <a:ext cx="5143501" cy="5143501"/>
          </a:xfrm>
          <a:prstGeom prst="rect">
            <a:avLst/>
          </a:prstGeom>
          <a:noFill/>
          <a:ln>
            <a:noFill/>
          </a:ln>
        </p:spPr>
      </p:pic>
      <p:sp>
        <p:nvSpPr>
          <p:cNvPr id="115" name="Google Shape;115;p19"/>
          <p:cNvSpPr txBox="1"/>
          <p:nvPr/>
        </p:nvSpPr>
        <p:spPr>
          <a:xfrm>
            <a:off x="4754400" y="593850"/>
            <a:ext cx="3873900" cy="41097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3500" b="1" dirty="0">
                <a:solidFill>
                  <a:srgbClr val="4C94AC"/>
                </a:solidFill>
                <a:latin typeface="Verdana"/>
                <a:ea typeface="Verdana"/>
                <a:cs typeface="Verdana"/>
                <a:sym typeface="Verdana"/>
              </a:rPr>
              <a:t>QMS</a:t>
            </a:r>
            <a:r>
              <a:rPr lang="ja" sz="2800" dirty="0">
                <a:solidFill>
                  <a:srgbClr val="D9D2E9"/>
                </a:solidFill>
                <a:latin typeface="Verdana"/>
                <a:ea typeface="Verdana"/>
                <a:cs typeface="Verdana"/>
                <a:sym typeface="Verdana"/>
              </a:rPr>
              <a:t> </a:t>
            </a:r>
            <a:r>
              <a:rPr lang="ja" sz="2800" dirty="0">
                <a:solidFill>
                  <a:srgbClr val="D5A6BD"/>
                </a:solidFill>
                <a:latin typeface="Verdana"/>
                <a:ea typeface="Verdana"/>
                <a:cs typeface="Verdana"/>
                <a:sym typeface="Verdana"/>
              </a:rPr>
              <a:t>has many objectives and benefits.</a:t>
            </a:r>
            <a:endParaRPr sz="2800" dirty="0">
              <a:solidFill>
                <a:srgbClr val="D5A6BD"/>
              </a:solidFill>
              <a:latin typeface="Verdana"/>
              <a:ea typeface="Verdana"/>
              <a:cs typeface="Verdana"/>
              <a:sym typeface="Verdana"/>
            </a:endParaRPr>
          </a:p>
          <a:p>
            <a:pPr marL="0" lvl="0" indent="0" algn="l" rtl="0">
              <a:spcBef>
                <a:spcPts val="0"/>
              </a:spcBef>
              <a:spcAft>
                <a:spcPts val="0"/>
              </a:spcAft>
              <a:buNone/>
            </a:pPr>
            <a:r>
              <a:rPr lang="ja" sz="2800" dirty="0">
                <a:solidFill>
                  <a:srgbClr val="D5A6BD"/>
                </a:solidFill>
                <a:latin typeface="Verdana"/>
                <a:ea typeface="Verdana"/>
                <a:cs typeface="Verdana"/>
                <a:sym typeface="Verdana"/>
              </a:rPr>
              <a:t>But ultimately, effective QMS should be about </a:t>
            </a:r>
            <a:r>
              <a:rPr lang="ja" sz="4000" dirty="0">
                <a:solidFill>
                  <a:srgbClr val="4C94AC"/>
                </a:solidFill>
                <a:latin typeface="Oswald"/>
                <a:ea typeface="Oswald"/>
                <a:cs typeface="Oswald"/>
                <a:sym typeface="Oswald"/>
              </a:rPr>
              <a:t>advancing patient outcome</a:t>
            </a:r>
            <a:r>
              <a:rPr lang="en-US" altLang="ja" sz="4000" dirty="0">
                <a:solidFill>
                  <a:srgbClr val="4C94AC"/>
                </a:solidFill>
                <a:latin typeface="Oswald"/>
                <a:ea typeface="Oswald"/>
                <a:cs typeface="Oswald"/>
                <a:sym typeface="Oswald"/>
              </a:rPr>
              <a:t>s</a:t>
            </a:r>
            <a:r>
              <a:rPr lang="ja" sz="4000" dirty="0">
                <a:solidFill>
                  <a:srgbClr val="4C94AC"/>
                </a:solidFill>
                <a:latin typeface="Oswald"/>
                <a:ea typeface="Oswald"/>
                <a:cs typeface="Oswald"/>
                <a:sym typeface="Oswald"/>
              </a:rPr>
              <a:t>.</a:t>
            </a:r>
            <a:r>
              <a:rPr lang="ja" sz="4000" dirty="0">
                <a:solidFill>
                  <a:srgbClr val="4C94AC"/>
                </a:solidFill>
                <a:latin typeface="Verdana"/>
                <a:ea typeface="Verdana"/>
                <a:cs typeface="Verdana"/>
                <a:sym typeface="Verdana"/>
              </a:rPr>
              <a:t> </a:t>
            </a:r>
            <a:endParaRPr sz="4000" dirty="0">
              <a:solidFill>
                <a:srgbClr val="4C94AC"/>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0"/>
          <p:cNvSpPr txBox="1">
            <a:spLocks noGrp="1"/>
          </p:cNvSpPr>
          <p:nvPr>
            <p:ph type="title"/>
          </p:nvPr>
        </p:nvSpPr>
        <p:spPr>
          <a:xfrm>
            <a:off x="319350" y="1011500"/>
            <a:ext cx="8505300" cy="7869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SzPts val="990"/>
              <a:buNone/>
            </a:pPr>
            <a:r>
              <a:rPr lang="ja" sz="3220">
                <a:solidFill>
                  <a:srgbClr val="4C94AC"/>
                </a:solidFill>
              </a:rPr>
              <a:t>High standards </a:t>
            </a:r>
            <a:endParaRPr sz="3220">
              <a:solidFill>
                <a:srgbClr val="4C94AC"/>
              </a:solidFill>
            </a:endParaRPr>
          </a:p>
          <a:p>
            <a:pPr marL="0" lvl="0" indent="0" algn="l" rtl="0">
              <a:spcBef>
                <a:spcPts val="0"/>
              </a:spcBef>
              <a:spcAft>
                <a:spcPts val="0"/>
              </a:spcAft>
              <a:buSzPts val="990"/>
              <a:buNone/>
            </a:pPr>
            <a:r>
              <a:rPr lang="ja" sz="3220">
                <a:solidFill>
                  <a:srgbClr val="4C94AC"/>
                </a:solidFill>
              </a:rPr>
              <a:t>High benefits </a:t>
            </a:r>
            <a:endParaRPr sz="3220">
              <a:solidFill>
                <a:srgbClr val="4C94AC"/>
              </a:solidFill>
            </a:endParaRPr>
          </a:p>
          <a:p>
            <a:pPr marL="0" lvl="0" indent="0" algn="l" rtl="0">
              <a:spcBef>
                <a:spcPts val="0"/>
              </a:spcBef>
              <a:spcAft>
                <a:spcPts val="0"/>
              </a:spcAft>
              <a:buSzPts val="990"/>
              <a:buNone/>
            </a:pPr>
            <a:r>
              <a:rPr lang="ja" sz="3220">
                <a:solidFill>
                  <a:srgbClr val="4C94AC"/>
                </a:solidFill>
              </a:rPr>
              <a:t>Higher challenges </a:t>
            </a:r>
            <a:endParaRPr sz="3220">
              <a:solidFill>
                <a:srgbClr val="4C94AC"/>
              </a:solidFill>
            </a:endParaRPr>
          </a:p>
        </p:txBody>
      </p:sp>
      <p:pic>
        <p:nvPicPr>
          <p:cNvPr id="121" name="Google Shape;121;p20"/>
          <p:cNvPicPr preferRelativeResize="0"/>
          <p:nvPr/>
        </p:nvPicPr>
        <p:blipFill>
          <a:blip r:embed="rId3">
            <a:alphaModFix/>
          </a:blip>
          <a:stretch>
            <a:fillRect/>
          </a:stretch>
        </p:blipFill>
        <p:spPr>
          <a:xfrm>
            <a:off x="411725" y="2160372"/>
            <a:ext cx="4363435" cy="948750"/>
          </a:xfrm>
          <a:prstGeom prst="rect">
            <a:avLst/>
          </a:prstGeom>
          <a:noFill/>
          <a:ln>
            <a:noFill/>
          </a:ln>
        </p:spPr>
      </p:pic>
      <p:pic>
        <p:nvPicPr>
          <p:cNvPr id="122" name="Google Shape;122;p20"/>
          <p:cNvPicPr preferRelativeResize="0"/>
          <p:nvPr/>
        </p:nvPicPr>
        <p:blipFill>
          <a:blip r:embed="rId4">
            <a:alphaModFix/>
          </a:blip>
          <a:stretch>
            <a:fillRect/>
          </a:stretch>
        </p:blipFill>
        <p:spPr>
          <a:xfrm>
            <a:off x="4672093" y="2160372"/>
            <a:ext cx="3987500" cy="948750"/>
          </a:xfrm>
          <a:prstGeom prst="rect">
            <a:avLst/>
          </a:prstGeom>
          <a:noFill/>
          <a:ln>
            <a:noFill/>
          </a:ln>
        </p:spPr>
      </p:pic>
      <p:sp>
        <p:nvSpPr>
          <p:cNvPr id="2" name="TextBox 1">
            <a:extLst>
              <a:ext uri="{FF2B5EF4-FFF2-40B4-BE49-F238E27FC236}">
                <a16:creationId xmlns:a16="http://schemas.microsoft.com/office/drawing/2014/main" id="{BCFB90B6-9E73-2741-A4F3-CC0F1D7E13FD}"/>
              </a:ext>
            </a:extLst>
          </p:cNvPr>
          <p:cNvSpPr txBox="1"/>
          <p:nvPr/>
        </p:nvSpPr>
        <p:spPr>
          <a:xfrm>
            <a:off x="2551153" y="3209286"/>
            <a:ext cx="4448013" cy="923330"/>
          </a:xfrm>
          <a:prstGeom prst="rect">
            <a:avLst/>
          </a:prstGeom>
          <a:noFill/>
        </p:spPr>
        <p:txBody>
          <a:bodyPr wrap="square" rtlCol="0">
            <a:spAutoFit/>
          </a:bodyPr>
          <a:lstStyle/>
          <a:p>
            <a:r>
              <a:rPr lang="en-US" sz="5400" dirty="0">
                <a:solidFill>
                  <a:srgbClr val="00B0F0"/>
                </a:solidFill>
                <a:latin typeface="Baloo Bhaijaan" panose="03080902040302020200" pitchFamily="66" charset="-78"/>
                <a:cs typeface="Baloo Bhaijaan" panose="03080902040302020200" pitchFamily="66" charset="-78"/>
              </a:rPr>
              <a:t>BASIC QMS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1"/>
          <p:cNvPicPr preferRelativeResize="0"/>
          <p:nvPr/>
        </p:nvPicPr>
        <p:blipFill>
          <a:blip r:embed="rId3">
            <a:alphaModFix/>
          </a:blip>
          <a:stretch>
            <a:fillRect/>
          </a:stretch>
        </p:blipFill>
        <p:spPr>
          <a:xfrm>
            <a:off x="0" y="0"/>
            <a:ext cx="9143997" cy="5143499"/>
          </a:xfrm>
          <a:prstGeom prst="rect">
            <a:avLst/>
          </a:prstGeom>
          <a:noFill/>
          <a:ln>
            <a:noFill/>
          </a:ln>
        </p:spPr>
      </p:pic>
      <p:sp>
        <p:nvSpPr>
          <p:cNvPr id="128" name="Google Shape;128;p21"/>
          <p:cNvSpPr txBox="1"/>
          <p:nvPr/>
        </p:nvSpPr>
        <p:spPr>
          <a:xfrm>
            <a:off x="3097200" y="3489875"/>
            <a:ext cx="6046800" cy="1569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ja" sz="4500">
                <a:solidFill>
                  <a:schemeClr val="lt1"/>
                </a:solidFill>
              </a:rPr>
              <a:t>QMS is a never ending </a:t>
            </a:r>
            <a:endParaRPr sz="4500">
              <a:solidFill>
                <a:schemeClr val="lt1"/>
              </a:solidFill>
            </a:endParaRPr>
          </a:p>
          <a:p>
            <a:pPr marL="0" lvl="0" indent="0" algn="r" rtl="0">
              <a:spcBef>
                <a:spcPts val="0"/>
              </a:spcBef>
              <a:spcAft>
                <a:spcPts val="0"/>
              </a:spcAft>
              <a:buNone/>
            </a:pPr>
            <a:r>
              <a:rPr lang="ja" sz="4500">
                <a:solidFill>
                  <a:schemeClr val="lt1"/>
                </a:solidFill>
              </a:rPr>
              <a:t>process</a:t>
            </a:r>
            <a:endParaRPr sz="4500">
              <a:solidFill>
                <a:schemeClr val="lt1"/>
              </a:solidFill>
            </a:endParaRPr>
          </a:p>
        </p:txBody>
      </p:sp>
      <p:sp>
        <p:nvSpPr>
          <p:cNvPr id="129" name="Google Shape;129;p21"/>
          <p:cNvSpPr txBox="1"/>
          <p:nvPr/>
        </p:nvSpPr>
        <p:spPr>
          <a:xfrm rot="-1223542">
            <a:off x="2158744" y="208687"/>
            <a:ext cx="1733117" cy="6157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a:solidFill>
                  <a:schemeClr val="lt1"/>
                </a:solidFill>
              </a:rPr>
              <a:t>Large Volume</a:t>
            </a:r>
            <a:endParaRPr>
              <a:solidFill>
                <a:schemeClr val="lt1"/>
              </a:solidFill>
            </a:endParaRPr>
          </a:p>
          <a:p>
            <a:pPr marL="0" lvl="0" indent="0" algn="l" rtl="0">
              <a:spcBef>
                <a:spcPts val="0"/>
              </a:spcBef>
              <a:spcAft>
                <a:spcPts val="0"/>
              </a:spcAft>
              <a:buNone/>
            </a:pPr>
            <a:r>
              <a:rPr lang="ja">
                <a:solidFill>
                  <a:schemeClr val="lt1"/>
                </a:solidFill>
              </a:rPr>
              <a:t>Documentation</a:t>
            </a:r>
            <a:endParaRPr>
              <a:solidFill>
                <a:schemeClr val="lt1"/>
              </a:solidFill>
            </a:endParaRPr>
          </a:p>
        </p:txBody>
      </p:sp>
      <p:sp>
        <p:nvSpPr>
          <p:cNvPr id="130" name="Google Shape;130;p21"/>
          <p:cNvSpPr txBox="1"/>
          <p:nvPr/>
        </p:nvSpPr>
        <p:spPr>
          <a:xfrm rot="654850">
            <a:off x="1961169" y="1011090"/>
            <a:ext cx="1269157" cy="61566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a:solidFill>
                  <a:schemeClr val="lt1"/>
                </a:solidFill>
              </a:rPr>
              <a:t>Progress Management</a:t>
            </a:r>
            <a:endParaRPr>
              <a:solidFill>
                <a:schemeClr val="lt1"/>
              </a:solidFill>
            </a:endParaRPr>
          </a:p>
        </p:txBody>
      </p:sp>
      <p:sp>
        <p:nvSpPr>
          <p:cNvPr id="131" name="Google Shape;131;p21"/>
          <p:cNvSpPr txBox="1"/>
          <p:nvPr/>
        </p:nvSpPr>
        <p:spPr>
          <a:xfrm rot="267174">
            <a:off x="3479739" y="652490"/>
            <a:ext cx="1070331" cy="61560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a:solidFill>
                  <a:schemeClr val="lt1"/>
                </a:solidFill>
              </a:rPr>
              <a:t>Educating Personnel</a:t>
            </a:r>
            <a:endParaRPr>
              <a:solidFill>
                <a:schemeClr val="lt1"/>
              </a:solidFill>
            </a:endParaRPr>
          </a:p>
        </p:txBody>
      </p:sp>
      <p:sp>
        <p:nvSpPr>
          <p:cNvPr id="132" name="Google Shape;132;p21"/>
          <p:cNvSpPr txBox="1"/>
          <p:nvPr/>
        </p:nvSpPr>
        <p:spPr>
          <a:xfrm rot="-204087">
            <a:off x="2116534" y="1732497"/>
            <a:ext cx="1269136" cy="400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a:solidFill>
                  <a:schemeClr val="lt1"/>
                </a:solidFill>
              </a:rPr>
              <a:t>Inspection</a:t>
            </a:r>
            <a:endParaRPr>
              <a:solidFill>
                <a:schemeClr val="lt1"/>
              </a:solidFill>
            </a:endParaRPr>
          </a:p>
        </p:txBody>
      </p:sp>
      <p:sp>
        <p:nvSpPr>
          <p:cNvPr id="133" name="Google Shape;133;p21"/>
          <p:cNvSpPr txBox="1"/>
          <p:nvPr/>
        </p:nvSpPr>
        <p:spPr>
          <a:xfrm rot="895">
            <a:off x="3439050" y="1239400"/>
            <a:ext cx="1151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a:solidFill>
                  <a:schemeClr val="lt1"/>
                </a:solidFill>
              </a:rPr>
              <a:t>What to do next?</a:t>
            </a:r>
            <a:endParaRPr>
              <a:solidFill>
                <a:schemeClr val="lt1"/>
              </a:solidFill>
            </a:endParaRPr>
          </a:p>
        </p:txBody>
      </p:sp>
      <p:sp>
        <p:nvSpPr>
          <p:cNvPr id="134" name="Google Shape;134;p21"/>
          <p:cNvSpPr txBox="1"/>
          <p:nvPr/>
        </p:nvSpPr>
        <p:spPr>
          <a:xfrm rot="406924">
            <a:off x="3213120" y="1793543"/>
            <a:ext cx="764651" cy="40031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a:solidFill>
                  <a:schemeClr val="lt1"/>
                </a:solidFill>
              </a:rPr>
              <a:t>CAPA</a:t>
            </a:r>
            <a:endParaRPr>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F99DD9-BDD7-5E40-8837-2F14F98FA6AF}"/>
              </a:ext>
            </a:extLst>
          </p:cNvPr>
          <p:cNvSpPr txBox="1"/>
          <p:nvPr/>
        </p:nvSpPr>
        <p:spPr>
          <a:xfrm>
            <a:off x="800100" y="494258"/>
            <a:ext cx="7543800" cy="4154984"/>
          </a:xfrm>
          <a:prstGeom prst="rect">
            <a:avLst/>
          </a:prstGeom>
          <a:noFill/>
        </p:spPr>
        <p:txBody>
          <a:bodyPr wrap="square" rtlCol="0">
            <a:spAutoFit/>
          </a:bodyPr>
          <a:lstStyle/>
          <a:p>
            <a:r>
              <a:rPr lang="en-US" sz="2400" b="1" dirty="0">
                <a:latin typeface="American Typewriter" panose="02090604020004020304" pitchFamily="18" charset="77"/>
              </a:rPr>
              <a:t>“QMS is NOT a mysterious.”</a:t>
            </a:r>
          </a:p>
          <a:p>
            <a:endParaRPr lang="en-US" sz="2400" b="1" dirty="0">
              <a:latin typeface="American Typewriter" panose="02090604020004020304" pitchFamily="18" charset="77"/>
            </a:endParaRPr>
          </a:p>
          <a:p>
            <a:r>
              <a:rPr lang="en-US" sz="2400" b="1" dirty="0">
                <a:latin typeface="American Typewriter" panose="02090604020004020304" pitchFamily="18" charset="77"/>
              </a:rPr>
              <a:t>“QMS is NOT Documentation”</a:t>
            </a:r>
            <a:br>
              <a:rPr lang="en-US" sz="2400" b="1" dirty="0">
                <a:latin typeface="American Typewriter" panose="02090604020004020304" pitchFamily="18" charset="77"/>
              </a:rPr>
            </a:br>
            <a:endParaRPr lang="en-US" sz="2400" b="1" dirty="0">
              <a:latin typeface="American Typewriter" panose="02090604020004020304" pitchFamily="18" charset="77"/>
            </a:endParaRPr>
          </a:p>
          <a:p>
            <a:r>
              <a:rPr lang="en-US" sz="2400" b="1" dirty="0">
                <a:latin typeface="American Typewriter" panose="02090604020004020304" pitchFamily="18" charset="77"/>
              </a:rPr>
              <a:t>“QMS is a set of rules to be followed and processes monitored.”</a:t>
            </a:r>
          </a:p>
          <a:p>
            <a:endParaRPr lang="en-US" sz="2400" b="1" dirty="0">
              <a:latin typeface="American Typewriter" panose="02090604020004020304" pitchFamily="18" charset="77"/>
            </a:endParaRPr>
          </a:p>
          <a:p>
            <a:r>
              <a:rPr lang="en-US" sz="2400" b="1" dirty="0">
                <a:latin typeface="American Typewriter" panose="02090604020004020304" pitchFamily="18" charset="77"/>
              </a:rPr>
              <a:t>“QMS rules are basically Common Sense.”</a:t>
            </a:r>
          </a:p>
          <a:p>
            <a:endParaRPr lang="en-US" sz="2400" b="1" dirty="0">
              <a:latin typeface="American Typewriter" panose="02090604020004020304" pitchFamily="18" charset="77"/>
            </a:endParaRPr>
          </a:p>
          <a:p>
            <a:r>
              <a:rPr lang="en-US" sz="2400" b="1" dirty="0">
                <a:latin typeface="American Typewriter" panose="02090604020004020304" pitchFamily="18" charset="77"/>
              </a:rPr>
              <a:t>“The challenge of QMS is to manage a large number of processes.”</a:t>
            </a:r>
          </a:p>
        </p:txBody>
      </p:sp>
    </p:spTree>
    <p:extLst>
      <p:ext uri="{BB962C8B-B14F-4D97-AF65-F5344CB8AC3E}">
        <p14:creationId xmlns:p14="http://schemas.microsoft.com/office/powerpoint/2010/main" val="4005013113"/>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TotalTime>
  <Words>2875</Words>
  <Application>Microsoft Macintosh PowerPoint</Application>
  <PresentationFormat>On-screen Show (16:9)</PresentationFormat>
  <Paragraphs>423</Paragraphs>
  <Slides>26</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American Typewriter</vt:lpstr>
      <vt:lpstr>Baloo Bhaijaan</vt:lpstr>
      <vt:lpstr>AkayaTelivigala</vt:lpstr>
      <vt:lpstr>Arial</vt:lpstr>
      <vt:lpstr>Wingdings</vt:lpstr>
      <vt:lpstr>Geo</vt:lpstr>
      <vt:lpstr>Verdana</vt:lpstr>
      <vt:lpstr>Oswald</vt:lpstr>
      <vt:lpstr>Comic Sans MS</vt:lpstr>
      <vt:lpstr>Simple Light</vt:lpstr>
      <vt:lpstr>LEAP </vt:lpstr>
      <vt:lpstr>Agenda</vt:lpstr>
      <vt:lpstr>PowerPoint Presentation</vt:lpstr>
      <vt:lpstr>PowerPoint Presentation</vt:lpstr>
      <vt:lpstr>PowerPoint Presentation</vt:lpstr>
      <vt:lpstr>PowerPoint Presentation</vt:lpstr>
      <vt:lpstr>High standards  High benefits  Higher challenges </vt:lpstr>
      <vt:lpstr>PowerPoint Presentation</vt:lpstr>
      <vt:lpstr>PowerPoint Presentation</vt:lpstr>
      <vt:lpstr>PowerPoint Presentation</vt:lpstr>
      <vt:lpstr>PowerPoint Presentation</vt:lpstr>
      <vt:lpstr>LEAP is Your Quality  Manual</vt:lpstr>
      <vt:lpstr>LEAP VERSIONS</vt:lpstr>
      <vt:lpstr>Fundamental LEAP Concepts</vt:lpstr>
      <vt:lpstr>PowerPoint Presentation</vt:lpstr>
      <vt:lpstr>PowerPoint Presentation</vt:lpstr>
      <vt:lpstr>PowerPoint Presentation</vt:lpstr>
      <vt:lpstr>Each FOS Contains a Content Library</vt:lpstr>
      <vt:lpstr>PowerPoint Presentation</vt:lpstr>
      <vt:lpstr>PowerPoint Presentation</vt:lpstr>
      <vt:lpstr>PowerPoint Presentation</vt:lpstr>
      <vt:lpstr>PowerPoint Presentation</vt:lpstr>
      <vt:lpstr>PowerPoint Presentation</vt:lpstr>
      <vt:lpstr>LEAP Implementation</vt:lpstr>
      <vt:lpstr>LEAP Roles and Permission Levels</vt:lpstr>
      <vt:lpstr>Join the LEAP with…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LEAP </dc:title>
  <cp:lastModifiedBy>Microsoft Office User</cp:lastModifiedBy>
  <cp:revision>9</cp:revision>
  <dcterms:modified xsi:type="dcterms:W3CDTF">2024-04-16T00:13:52Z</dcterms:modified>
</cp:coreProperties>
</file>