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</p:sldMasterIdLst>
  <p:notesMasterIdLst>
    <p:notesMasterId r:id="rId17"/>
  </p:notesMasterIdLst>
  <p:sldIdLst>
    <p:sldId id="256" r:id="rId3"/>
    <p:sldId id="452" r:id="rId4"/>
    <p:sldId id="432" r:id="rId5"/>
    <p:sldId id="468" r:id="rId6"/>
    <p:sldId id="467" r:id="rId7"/>
    <p:sldId id="466" r:id="rId8"/>
    <p:sldId id="460" r:id="rId9"/>
    <p:sldId id="461" r:id="rId10"/>
    <p:sldId id="462" r:id="rId11"/>
    <p:sldId id="457" r:id="rId12"/>
    <p:sldId id="458" r:id="rId13"/>
    <p:sldId id="463" r:id="rId14"/>
    <p:sldId id="288" r:id="rId15"/>
    <p:sldId id="290" r:id="rId16"/>
  </p:sldIdLst>
  <p:sldSz cx="12192000" cy="6858000"/>
  <p:notesSz cx="6858000" cy="9144000"/>
  <p:embeddedFontLst>
    <p:embeddedFont>
      <p:font typeface="Montserrat Light" panose="00000400000000000000" pitchFamily="2" charset="0"/>
      <p:regular r:id="rId18"/>
      <p:italic r:id="rId19"/>
    </p:embeddedFont>
    <p:embeddedFont>
      <p:font typeface="Montserrat Regular" panose="00000500000000000000" charset="0"/>
      <p:regular r:id="rId20"/>
    </p:embeddedFont>
    <p:embeddedFont>
      <p:font typeface="Open Sans" pitchFamily="2" charset="0"/>
      <p:regular r:id="rId21"/>
      <p:bold r:id="rId22"/>
      <p:italic r:id="rId23"/>
      <p:boldItalic r:id="rId24"/>
    </p:embeddedFont>
    <p:embeddedFont>
      <p:font typeface="Open Sans Condensed Light" panose="020B0306030504020204" pitchFamily="34" charset="0"/>
      <p:regular r:id="rId25"/>
      <p:italic r:id="rId26"/>
    </p:embeddedFont>
    <p:embeddedFont>
      <p:font typeface="Open Sans Light" panose="020B0306030504020204" pitchFamily="34" charset="0"/>
      <p:regular r:id="rId27"/>
      <p:italic r:id="rId28"/>
    </p:embeddedFont>
    <p:embeddedFont>
      <p:font typeface="Open Sans SemiBold" pitchFamily="2" charset="0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jr72Sw5d83mmPWNbXps/Gy5N8A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C4E3"/>
    <a:srgbClr val="588AC8"/>
    <a:srgbClr val="171340"/>
    <a:srgbClr val="FDF2D7"/>
    <a:srgbClr val="BCD0EA"/>
    <a:srgbClr val="44546A"/>
    <a:srgbClr val="C2BEEC"/>
    <a:srgbClr val="B1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244" autoAdjust="0"/>
  </p:normalViewPr>
  <p:slideViewPr>
    <p:cSldViewPr snapToGrid="0">
      <p:cViewPr>
        <p:scale>
          <a:sx n="60" d="100"/>
          <a:sy n="60" d="100"/>
        </p:scale>
        <p:origin x="25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0CE6A2-27DF-47CC-9B74-06505BB1130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F0E579-B882-4D25-8142-F43F8106A18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 u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PIHOA</a:t>
          </a:r>
          <a:endParaRPr lang="en-US" sz="1600" b="1" u="none" dirty="0">
            <a:solidFill>
              <a:schemeClr val="bg1"/>
            </a:solidFill>
          </a:endParaRPr>
        </a:p>
      </dgm:t>
    </dgm:pt>
    <dgm:pt modelId="{C8AA3F87-67B5-4278-9D65-758B523915BA}" type="parTrans" cxnId="{22E16C8D-FD8E-42BD-9261-3999964C99AE}">
      <dgm:prSet/>
      <dgm:spPr/>
      <dgm:t>
        <a:bodyPr/>
        <a:lstStyle/>
        <a:p>
          <a:endParaRPr lang="en-US" sz="1600"/>
        </a:p>
      </dgm:t>
    </dgm:pt>
    <dgm:pt modelId="{357DE665-3338-47B6-BC05-3E68B905A8DF}" type="sibTrans" cxnId="{22E16C8D-FD8E-42BD-9261-3999964C99AE}">
      <dgm:prSet/>
      <dgm:spPr/>
      <dgm:t>
        <a:bodyPr/>
        <a:lstStyle/>
        <a:p>
          <a:endParaRPr lang="en-US" sz="1600"/>
        </a:p>
      </dgm:t>
    </dgm:pt>
    <dgm:pt modelId="{1A9988EC-23BE-4550-9457-936821AF414A}">
      <dgm:prSet custT="1"/>
      <dgm:spPr/>
      <dgm:t>
        <a:bodyPr/>
        <a:lstStyle/>
        <a:p>
          <a:r>
            <a:rPr lang="en-US" sz="1600" b="1" u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MoH/</a:t>
          </a:r>
          <a:r>
            <a:rPr lang="en-US" sz="1600" b="1" u="none" dirty="0" err="1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DoH</a:t>
          </a:r>
          <a:endParaRPr lang="en-US" sz="1600" b="1" u="none" dirty="0">
            <a:solidFill>
              <a:schemeClr val="bg1"/>
            </a:solidFill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63B8FF4C-E9CC-4AA5-A534-C4177BBB1F2C}" type="parTrans" cxnId="{AF95F555-01AC-431D-9531-FB036006E6E6}">
      <dgm:prSet/>
      <dgm:spPr/>
      <dgm:t>
        <a:bodyPr/>
        <a:lstStyle/>
        <a:p>
          <a:endParaRPr lang="en-US" sz="1600"/>
        </a:p>
      </dgm:t>
    </dgm:pt>
    <dgm:pt modelId="{BF0A800B-F28D-4353-A8F4-D8A804152B0E}" type="sibTrans" cxnId="{AF95F555-01AC-431D-9531-FB036006E6E6}">
      <dgm:prSet/>
      <dgm:spPr/>
      <dgm:t>
        <a:bodyPr/>
        <a:lstStyle/>
        <a:p>
          <a:endParaRPr lang="en-US" sz="1600"/>
        </a:p>
      </dgm:t>
    </dgm:pt>
    <dgm:pt modelId="{BB3D3409-6AFA-495C-B797-E6FD9CF8DB73}">
      <dgm:prSet custT="1"/>
      <dgm:spPr/>
      <dgm:t>
        <a:bodyPr/>
        <a:lstStyle/>
        <a:p>
          <a:r>
            <a:rPr lang="en-US" sz="1600" b="1" u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SHIP Candidates</a:t>
          </a:r>
        </a:p>
      </dgm:t>
    </dgm:pt>
    <dgm:pt modelId="{57E873E9-9501-4516-8F46-FE3489AC32E2}" type="parTrans" cxnId="{8CEE84C1-4DF0-4417-8556-5CBCDF8B12DB}">
      <dgm:prSet/>
      <dgm:spPr/>
      <dgm:t>
        <a:bodyPr/>
        <a:lstStyle/>
        <a:p>
          <a:endParaRPr lang="en-US" sz="1600"/>
        </a:p>
      </dgm:t>
    </dgm:pt>
    <dgm:pt modelId="{900ACD62-B88B-4C26-BB9F-9C2D8ABB5DA8}" type="sibTrans" cxnId="{8CEE84C1-4DF0-4417-8556-5CBCDF8B12DB}">
      <dgm:prSet/>
      <dgm:spPr/>
      <dgm:t>
        <a:bodyPr/>
        <a:lstStyle/>
        <a:p>
          <a:endParaRPr lang="en-US" sz="1600"/>
        </a:p>
      </dgm:t>
    </dgm:pt>
    <dgm:pt modelId="{E77131D5-3846-4225-BDF5-CCC2CEDA71EF}">
      <dgm:prSet phldrT="[Text]" custT="1"/>
      <dgm:spPr/>
      <dgm:t>
        <a:bodyPr/>
        <a:lstStyle/>
        <a:p>
          <a:pPr>
            <a:spcAft>
              <a:spcPts val="400"/>
            </a:spcAft>
            <a:buFont typeface="Arial" panose="020B0604020202020204" pitchFamily="34" charset="0"/>
            <a:buChar char="•"/>
          </a:pPr>
          <a:r>
            <a:rPr lang="en-US" sz="1600" dirty="0">
              <a:solidFill>
                <a:schemeClr val="accent1">
                  <a:lumMod val="7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</a:t>
          </a: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eliver courses</a:t>
          </a:r>
        </a:p>
      </dgm:t>
    </dgm:pt>
    <dgm:pt modelId="{8E82B147-0425-4FFB-909D-2DBFCF78547A}" type="parTrans" cxnId="{998A63B4-C6D0-487E-A8F0-79F2AA43AF86}">
      <dgm:prSet/>
      <dgm:spPr/>
      <dgm:t>
        <a:bodyPr/>
        <a:lstStyle/>
        <a:p>
          <a:endParaRPr lang="en-US" sz="1600"/>
        </a:p>
      </dgm:t>
    </dgm:pt>
    <dgm:pt modelId="{528F2F04-51D5-4320-9853-6D7398EB499F}" type="sibTrans" cxnId="{998A63B4-C6D0-487E-A8F0-79F2AA43AF86}">
      <dgm:prSet/>
      <dgm:spPr/>
      <dgm:t>
        <a:bodyPr/>
        <a:lstStyle/>
        <a:p>
          <a:endParaRPr lang="en-US" sz="1600"/>
        </a:p>
      </dgm:t>
    </dgm:pt>
    <dgm:pt modelId="{7F5034BF-B5FE-4636-ADFA-550E7128BA32}">
      <dgm:prSet custT="1"/>
      <dgm:spPr/>
      <dgm:t>
        <a:bodyPr/>
        <a:lstStyle/>
        <a:p>
          <a:pPr>
            <a:spcAft>
              <a:spcPts val="400"/>
            </a:spcAft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Delegate local focal point to work with instructors</a:t>
          </a:r>
        </a:p>
      </dgm:t>
    </dgm:pt>
    <dgm:pt modelId="{922998C7-6202-4C4D-8B5D-0E6B85A445CB}" type="parTrans" cxnId="{7F92D6BA-8E31-4225-9DE7-A10C5A7EECF3}">
      <dgm:prSet/>
      <dgm:spPr/>
      <dgm:t>
        <a:bodyPr/>
        <a:lstStyle/>
        <a:p>
          <a:endParaRPr lang="en-US" sz="1600"/>
        </a:p>
      </dgm:t>
    </dgm:pt>
    <dgm:pt modelId="{F99ABFDC-4BF1-48E5-A776-6D0D1BECC79D}" type="sibTrans" cxnId="{7F92D6BA-8E31-4225-9DE7-A10C5A7EECF3}">
      <dgm:prSet/>
      <dgm:spPr/>
      <dgm:t>
        <a:bodyPr/>
        <a:lstStyle/>
        <a:p>
          <a:endParaRPr lang="en-US" sz="1600"/>
        </a:p>
      </dgm:t>
    </dgm:pt>
    <dgm:pt modelId="{74C5A825-E218-4327-A177-02B2CB3C76AA}">
      <dgm:prSet phldrT="[Text]" custT="1"/>
      <dgm:spPr/>
      <dgm:t>
        <a:bodyPr/>
        <a:lstStyle/>
        <a:p>
          <a:pPr>
            <a:spcAft>
              <a:spcPts val="400"/>
            </a:spcAft>
            <a:buFont typeface="Arial" panose="020B0604020202020204" pitchFamily="34" charset="0"/>
            <a:buChar char="•"/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Share participants and projects’ progress and receive guidance from MoH/</a:t>
          </a:r>
          <a:r>
            <a:rPr lang="en-US" sz="160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DoH</a:t>
          </a:r>
          <a:endParaRPr lang="en-US" sz="16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878B2F34-D1A3-455D-B889-8D2A685B38C3}" type="parTrans" cxnId="{1FD47813-78CB-43FB-8A83-A202BB8F2589}">
      <dgm:prSet/>
      <dgm:spPr/>
      <dgm:t>
        <a:bodyPr/>
        <a:lstStyle/>
        <a:p>
          <a:endParaRPr lang="en-US" sz="1600"/>
        </a:p>
      </dgm:t>
    </dgm:pt>
    <dgm:pt modelId="{B2A07BE1-B498-4050-B9E9-C2AE71FFF72E}" type="sibTrans" cxnId="{1FD47813-78CB-43FB-8A83-A202BB8F2589}">
      <dgm:prSet/>
      <dgm:spPr/>
      <dgm:t>
        <a:bodyPr/>
        <a:lstStyle/>
        <a:p>
          <a:endParaRPr lang="en-US" sz="1600"/>
        </a:p>
      </dgm:t>
    </dgm:pt>
    <dgm:pt modelId="{C9AB7AEE-3584-4CDB-B3B6-3CED29F6EF4C}">
      <dgm:prSet custT="1"/>
      <dgm:spPr/>
      <dgm:t>
        <a:bodyPr/>
        <a:lstStyle/>
        <a:p>
          <a:pPr algn="l">
            <a:spcAft>
              <a:spcPts val="400"/>
            </a:spcAft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Do projects in partnership with PIHOA instructors &amp; MoH/</a:t>
          </a:r>
          <a:r>
            <a:rPr lang="en-US" sz="160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DoH</a:t>
          </a: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 leadership and supervisor</a:t>
          </a:r>
        </a:p>
      </dgm:t>
    </dgm:pt>
    <dgm:pt modelId="{923FD84F-EDEB-4C9E-89EF-757A8529EE15}" type="parTrans" cxnId="{23F2FD4E-7B3B-49D4-98FC-8A1E1DBD1A63}">
      <dgm:prSet/>
      <dgm:spPr/>
      <dgm:t>
        <a:bodyPr/>
        <a:lstStyle/>
        <a:p>
          <a:endParaRPr lang="en-US" sz="1600"/>
        </a:p>
      </dgm:t>
    </dgm:pt>
    <dgm:pt modelId="{98487C07-917D-4796-BEA6-FF7C8132EF04}" type="sibTrans" cxnId="{23F2FD4E-7B3B-49D4-98FC-8A1E1DBD1A63}">
      <dgm:prSet/>
      <dgm:spPr/>
      <dgm:t>
        <a:bodyPr/>
        <a:lstStyle/>
        <a:p>
          <a:endParaRPr lang="en-US" sz="1600"/>
        </a:p>
      </dgm:t>
    </dgm:pt>
    <dgm:pt modelId="{98767E16-3FA2-447C-A5CC-2CB8404AB96E}">
      <dgm:prSet custT="1"/>
      <dgm:spPr/>
      <dgm:t>
        <a:bodyPr/>
        <a:lstStyle/>
        <a:p>
          <a:pPr algn="l">
            <a:spcAft>
              <a:spcPts val="400"/>
            </a:spcAft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Continuous communication with instructors &amp; supervisors on projects and courses</a:t>
          </a:r>
        </a:p>
      </dgm:t>
    </dgm:pt>
    <dgm:pt modelId="{2C2F3005-7FDD-4F82-86C5-61976DA26AEA}" type="parTrans" cxnId="{554B43BE-1FFE-4826-A004-9EE7DE28FB14}">
      <dgm:prSet/>
      <dgm:spPr/>
      <dgm:t>
        <a:bodyPr/>
        <a:lstStyle/>
        <a:p>
          <a:endParaRPr lang="en-US" sz="1600"/>
        </a:p>
      </dgm:t>
    </dgm:pt>
    <dgm:pt modelId="{54968E5C-2EA9-43F8-98B5-5F863C8F383C}" type="sibTrans" cxnId="{554B43BE-1FFE-4826-A004-9EE7DE28FB14}">
      <dgm:prSet/>
      <dgm:spPr/>
      <dgm:t>
        <a:bodyPr/>
        <a:lstStyle/>
        <a:p>
          <a:endParaRPr lang="en-US" sz="1600"/>
        </a:p>
      </dgm:t>
    </dgm:pt>
    <dgm:pt modelId="{58941581-93CD-4463-91EC-D2BAF0493CC8}">
      <dgm:prSet custT="1"/>
      <dgm:spPr/>
      <dgm:t>
        <a:bodyPr/>
        <a:lstStyle/>
        <a:p>
          <a:pPr>
            <a:spcAft>
              <a:spcPts val="400"/>
            </a:spcAft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Allow local Epi or previous SHIP graduates (if available) to assist with teaching</a:t>
          </a:r>
        </a:p>
      </dgm:t>
    </dgm:pt>
    <dgm:pt modelId="{FBABA6A2-B891-4496-90A1-0E8E216FBD02}" type="parTrans" cxnId="{13F31CDA-E5A7-4298-858B-DAADF2A8C6C6}">
      <dgm:prSet/>
      <dgm:spPr/>
      <dgm:t>
        <a:bodyPr/>
        <a:lstStyle/>
        <a:p>
          <a:endParaRPr lang="en-US" sz="1600"/>
        </a:p>
      </dgm:t>
    </dgm:pt>
    <dgm:pt modelId="{7B72689A-417A-458D-95D5-D17017C4DD7D}" type="sibTrans" cxnId="{13F31CDA-E5A7-4298-858B-DAADF2A8C6C6}">
      <dgm:prSet/>
      <dgm:spPr/>
      <dgm:t>
        <a:bodyPr/>
        <a:lstStyle/>
        <a:p>
          <a:endParaRPr lang="en-US" sz="1600"/>
        </a:p>
      </dgm:t>
    </dgm:pt>
    <dgm:pt modelId="{0B910D8D-221F-466A-94FB-7330759E2186}">
      <dgm:prSet custT="1"/>
      <dgm:spPr/>
      <dgm:t>
        <a:bodyPr/>
        <a:lstStyle/>
        <a:p>
          <a:pPr>
            <a:spcAft>
              <a:spcPts val="400"/>
            </a:spcAft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Provide a training room for teaching and food</a:t>
          </a:r>
        </a:p>
      </dgm:t>
    </dgm:pt>
    <dgm:pt modelId="{39CEF1F0-F13E-4B16-BB4B-132948362020}" type="parTrans" cxnId="{FEAD29A0-89CD-44F0-B4AC-13B3F07BA809}">
      <dgm:prSet/>
      <dgm:spPr/>
      <dgm:t>
        <a:bodyPr/>
        <a:lstStyle/>
        <a:p>
          <a:endParaRPr lang="en-US" sz="1600"/>
        </a:p>
      </dgm:t>
    </dgm:pt>
    <dgm:pt modelId="{FB91E1DE-0A72-4DC7-8652-A31FBB2BF159}" type="sibTrans" cxnId="{FEAD29A0-89CD-44F0-B4AC-13B3F07BA809}">
      <dgm:prSet/>
      <dgm:spPr/>
      <dgm:t>
        <a:bodyPr/>
        <a:lstStyle/>
        <a:p>
          <a:endParaRPr lang="en-US" sz="1600"/>
        </a:p>
      </dgm:t>
    </dgm:pt>
    <dgm:pt modelId="{600141F6-37F3-4C57-BEEF-78C481E50597}">
      <dgm:prSet custT="1"/>
      <dgm:spPr/>
      <dgm:t>
        <a:bodyPr/>
        <a:lstStyle/>
        <a:p>
          <a:pPr>
            <a:spcAft>
              <a:spcPts val="400"/>
            </a:spcAft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Nominate eligible staff</a:t>
          </a:r>
        </a:p>
      </dgm:t>
    </dgm:pt>
    <dgm:pt modelId="{81042569-684E-41B1-8F51-5692BDFF2652}" type="parTrans" cxnId="{7B541DCD-B394-463C-8BDA-A7C7AE142AE5}">
      <dgm:prSet/>
      <dgm:spPr/>
      <dgm:t>
        <a:bodyPr/>
        <a:lstStyle/>
        <a:p>
          <a:endParaRPr lang="en-US" sz="1600"/>
        </a:p>
      </dgm:t>
    </dgm:pt>
    <dgm:pt modelId="{B87D6502-123D-433C-9444-CFD762B12417}" type="sibTrans" cxnId="{7B541DCD-B394-463C-8BDA-A7C7AE142AE5}">
      <dgm:prSet/>
      <dgm:spPr/>
      <dgm:t>
        <a:bodyPr/>
        <a:lstStyle/>
        <a:p>
          <a:endParaRPr lang="en-US" sz="1600"/>
        </a:p>
      </dgm:t>
    </dgm:pt>
    <dgm:pt modelId="{348F4276-53B2-42D2-B99F-847317C5E318}">
      <dgm:prSet custT="1"/>
      <dgm:spPr/>
      <dgm:t>
        <a:bodyPr/>
        <a:lstStyle/>
        <a:p>
          <a:pPr>
            <a:spcAft>
              <a:spcPts val="400"/>
            </a:spcAft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Select Field Epi Projects</a:t>
          </a:r>
        </a:p>
      </dgm:t>
    </dgm:pt>
    <dgm:pt modelId="{6C05CEF4-8731-490D-8B66-A4207655F58C}" type="parTrans" cxnId="{FF9C521E-566F-453E-9913-5D8907E1C2A0}">
      <dgm:prSet/>
      <dgm:spPr/>
      <dgm:t>
        <a:bodyPr/>
        <a:lstStyle/>
        <a:p>
          <a:endParaRPr lang="en-US" sz="1600"/>
        </a:p>
      </dgm:t>
    </dgm:pt>
    <dgm:pt modelId="{E18B7EB9-C46E-4BE2-8629-2A68E2050463}" type="sibTrans" cxnId="{FF9C521E-566F-453E-9913-5D8907E1C2A0}">
      <dgm:prSet/>
      <dgm:spPr/>
      <dgm:t>
        <a:bodyPr/>
        <a:lstStyle/>
        <a:p>
          <a:endParaRPr lang="en-US" sz="1600"/>
        </a:p>
      </dgm:t>
    </dgm:pt>
    <dgm:pt modelId="{2420C3D6-C9CA-42AD-BA21-6E916BBDF6A7}">
      <dgm:prSet custT="1"/>
      <dgm:spPr/>
      <dgm:t>
        <a:bodyPr/>
        <a:lstStyle/>
        <a:p>
          <a:pPr>
            <a:spcAft>
              <a:spcPts val="400"/>
            </a:spcAft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Provide Feedback about </a:t>
          </a:r>
          <a:r>
            <a:rPr lang="en-US" sz="160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EpiTech</a:t>
          </a: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 projects</a:t>
          </a:r>
        </a:p>
      </dgm:t>
    </dgm:pt>
    <dgm:pt modelId="{752CBE74-81CF-4B59-A160-11F028E1D207}" type="parTrans" cxnId="{5F99751E-BB74-43F0-B746-6DB2611FF402}">
      <dgm:prSet/>
      <dgm:spPr/>
      <dgm:t>
        <a:bodyPr/>
        <a:lstStyle/>
        <a:p>
          <a:endParaRPr lang="en-US" sz="1600"/>
        </a:p>
      </dgm:t>
    </dgm:pt>
    <dgm:pt modelId="{5FCADD87-9D02-46A7-8494-1CA79E8EDD67}" type="sibTrans" cxnId="{5F99751E-BB74-43F0-B746-6DB2611FF402}">
      <dgm:prSet/>
      <dgm:spPr/>
      <dgm:t>
        <a:bodyPr/>
        <a:lstStyle/>
        <a:p>
          <a:endParaRPr lang="en-US" sz="1600"/>
        </a:p>
      </dgm:t>
    </dgm:pt>
    <dgm:pt modelId="{B8DFC753-52FC-4F9D-8AF2-1BC7A6DAF052}">
      <dgm:prSet phldrT="[Text]" custT="1"/>
      <dgm:spPr/>
      <dgm:t>
        <a:bodyPr/>
        <a:lstStyle/>
        <a:p>
          <a:pPr>
            <a:spcAft>
              <a:spcPts val="400"/>
            </a:spcAft>
            <a:buFont typeface="Arial" panose="020B0604020202020204" pitchFamily="34" charset="0"/>
            <a:buChar char="•"/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Formally assess students according to FNU guidelines for course credits</a:t>
          </a:r>
        </a:p>
      </dgm:t>
    </dgm:pt>
    <dgm:pt modelId="{B431C362-8ADE-4A51-BE9B-A43BD44C382B}" type="parTrans" cxnId="{43B4F040-E948-4290-BAED-0E3F9B69C4E3}">
      <dgm:prSet/>
      <dgm:spPr/>
      <dgm:t>
        <a:bodyPr/>
        <a:lstStyle/>
        <a:p>
          <a:endParaRPr lang="en-US" sz="1600"/>
        </a:p>
      </dgm:t>
    </dgm:pt>
    <dgm:pt modelId="{9737BEEE-6ABD-45A6-BC6A-F342387E57B6}" type="sibTrans" cxnId="{43B4F040-E948-4290-BAED-0E3F9B69C4E3}">
      <dgm:prSet/>
      <dgm:spPr/>
      <dgm:t>
        <a:bodyPr/>
        <a:lstStyle/>
        <a:p>
          <a:endParaRPr lang="en-US" sz="1600"/>
        </a:p>
      </dgm:t>
    </dgm:pt>
    <dgm:pt modelId="{73A76FCC-C0D6-44CB-8B2F-EE27707FDC0A}">
      <dgm:prSet phldrT="[Text]" custT="1"/>
      <dgm:spPr/>
      <dgm:t>
        <a:bodyPr/>
        <a:lstStyle/>
        <a:p>
          <a:pPr>
            <a:spcAft>
              <a:spcPts val="400"/>
            </a:spcAft>
            <a:buFont typeface="Arial" panose="020B0604020202020204" pitchFamily="34" charset="0"/>
            <a:buChar char="•"/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Consult to develop Surveillance &amp; HIS systems project and work with </a:t>
          </a:r>
          <a:r>
            <a:rPr lang="en-US" sz="160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EpiTech</a:t>
          </a: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 to put projects in place</a:t>
          </a:r>
        </a:p>
      </dgm:t>
    </dgm:pt>
    <dgm:pt modelId="{128BFDA7-934A-412F-8ED9-C35FF89CCE2E}" type="parTrans" cxnId="{59273A02-DA87-4259-ADEC-4B85110B022F}">
      <dgm:prSet/>
      <dgm:spPr/>
      <dgm:t>
        <a:bodyPr/>
        <a:lstStyle/>
        <a:p>
          <a:endParaRPr lang="en-US" sz="1600"/>
        </a:p>
      </dgm:t>
    </dgm:pt>
    <dgm:pt modelId="{48C2FAE2-BF47-4448-A3DB-81CD75659CDF}" type="sibTrans" cxnId="{59273A02-DA87-4259-ADEC-4B85110B022F}">
      <dgm:prSet/>
      <dgm:spPr/>
      <dgm:t>
        <a:bodyPr/>
        <a:lstStyle/>
        <a:p>
          <a:endParaRPr lang="en-US" sz="1600"/>
        </a:p>
      </dgm:t>
    </dgm:pt>
    <dgm:pt modelId="{D85E9526-B493-4ECD-AD86-47347586F605}">
      <dgm:prSet phldrT="[Text]" custT="1"/>
      <dgm:spPr/>
      <dgm:t>
        <a:bodyPr/>
        <a:lstStyle/>
        <a:p>
          <a:pPr>
            <a:spcAft>
              <a:spcPts val="400"/>
            </a:spcAft>
            <a:buFont typeface="Arial" panose="020B0604020202020204" pitchFamily="34" charset="0"/>
            <a:buChar char="•"/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Register participants with FNU</a:t>
          </a:r>
        </a:p>
      </dgm:t>
    </dgm:pt>
    <dgm:pt modelId="{0B760463-A4D7-4232-B002-C407AD9FB27D}" type="sibTrans" cxnId="{F3F6482A-51B4-4537-BC87-45839E7D48CF}">
      <dgm:prSet/>
      <dgm:spPr/>
      <dgm:t>
        <a:bodyPr/>
        <a:lstStyle/>
        <a:p>
          <a:endParaRPr lang="en-US" sz="1600"/>
        </a:p>
      </dgm:t>
    </dgm:pt>
    <dgm:pt modelId="{B44F5F42-3216-44DF-89DC-E5166E016688}" type="parTrans" cxnId="{F3F6482A-51B4-4537-BC87-45839E7D48CF}">
      <dgm:prSet/>
      <dgm:spPr/>
      <dgm:t>
        <a:bodyPr/>
        <a:lstStyle/>
        <a:p>
          <a:endParaRPr lang="en-US" sz="1600"/>
        </a:p>
      </dgm:t>
    </dgm:pt>
    <dgm:pt modelId="{E21E44E8-D106-4C7B-8B55-A692A502FEE5}">
      <dgm:prSet phldrT="[Text]" custT="1"/>
      <dgm:spPr/>
      <dgm:t>
        <a:bodyPr/>
        <a:lstStyle/>
        <a:p>
          <a:pPr>
            <a:spcAft>
              <a:spcPts val="400"/>
            </a:spcAft>
            <a:buFont typeface="Arial" panose="020B0604020202020204" pitchFamily="34" charset="0"/>
            <a:buChar char="•"/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Work with local focal points to organize logistics for courses</a:t>
          </a:r>
        </a:p>
      </dgm:t>
    </dgm:pt>
    <dgm:pt modelId="{4E665A7B-C4F7-4D61-B62E-E031ADE312EE}" type="parTrans" cxnId="{B328E8E7-9AD3-4EC0-973B-4258D7875874}">
      <dgm:prSet/>
      <dgm:spPr/>
      <dgm:t>
        <a:bodyPr/>
        <a:lstStyle/>
        <a:p>
          <a:endParaRPr lang="en-US" sz="1600"/>
        </a:p>
      </dgm:t>
    </dgm:pt>
    <dgm:pt modelId="{0E064402-2366-467B-AC4B-428EE0C15744}" type="sibTrans" cxnId="{B328E8E7-9AD3-4EC0-973B-4258D7875874}">
      <dgm:prSet/>
      <dgm:spPr/>
      <dgm:t>
        <a:bodyPr/>
        <a:lstStyle/>
        <a:p>
          <a:endParaRPr lang="en-US" sz="1600"/>
        </a:p>
      </dgm:t>
    </dgm:pt>
    <dgm:pt modelId="{D54C1C67-0822-43C6-957E-7CE47FDD8B16}">
      <dgm:prSet custT="1"/>
      <dgm:spPr/>
      <dgm:t>
        <a:bodyPr/>
        <a:lstStyle/>
        <a:p>
          <a:pPr>
            <a:spcAft>
              <a:spcPts val="400"/>
            </a:spcAft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Give protected time and space to candidates</a:t>
          </a:r>
        </a:p>
      </dgm:t>
    </dgm:pt>
    <dgm:pt modelId="{95C73667-B865-48A7-80E9-2E1BDCBA0615}" type="parTrans" cxnId="{EEA4068F-5120-46B6-90AB-05A195334B8D}">
      <dgm:prSet/>
      <dgm:spPr/>
      <dgm:t>
        <a:bodyPr/>
        <a:lstStyle/>
        <a:p>
          <a:endParaRPr lang="en-US" sz="1600"/>
        </a:p>
      </dgm:t>
    </dgm:pt>
    <dgm:pt modelId="{99944DAA-62A0-41F2-ADF4-9E329E985DDF}" type="sibTrans" cxnId="{EEA4068F-5120-46B6-90AB-05A195334B8D}">
      <dgm:prSet/>
      <dgm:spPr/>
      <dgm:t>
        <a:bodyPr/>
        <a:lstStyle/>
        <a:p>
          <a:endParaRPr lang="en-US" sz="1600"/>
        </a:p>
      </dgm:t>
    </dgm:pt>
    <dgm:pt modelId="{E81E34A6-B53C-45B0-B32B-CE85D6F39E24}">
      <dgm:prSet phldrT="[Text]" custT="1"/>
      <dgm:spPr/>
      <dgm:t>
        <a:bodyPr/>
        <a:lstStyle/>
        <a:p>
          <a:pPr>
            <a:spcAft>
              <a:spcPts val="400"/>
            </a:spcAft>
            <a:buFont typeface="Arial" panose="020B0604020202020204" pitchFamily="34" charset="0"/>
            <a:buChar char="•"/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Cover tuition costs</a:t>
          </a:r>
        </a:p>
      </dgm:t>
    </dgm:pt>
    <dgm:pt modelId="{D1543F30-A343-48FB-8BE8-89C161EB193E}" type="parTrans" cxnId="{3525BFD8-0EE5-4FC4-9365-6E3A2389C34D}">
      <dgm:prSet/>
      <dgm:spPr/>
      <dgm:t>
        <a:bodyPr/>
        <a:lstStyle/>
        <a:p>
          <a:endParaRPr lang="en-US" sz="1600"/>
        </a:p>
      </dgm:t>
    </dgm:pt>
    <dgm:pt modelId="{9BB87D67-9609-4DE6-98B9-B1677F99C562}" type="sibTrans" cxnId="{3525BFD8-0EE5-4FC4-9365-6E3A2389C34D}">
      <dgm:prSet/>
      <dgm:spPr/>
      <dgm:t>
        <a:bodyPr/>
        <a:lstStyle/>
        <a:p>
          <a:endParaRPr lang="en-US" sz="1600"/>
        </a:p>
      </dgm:t>
    </dgm:pt>
    <dgm:pt modelId="{1F5DE547-723F-4791-8C81-97ABC0662C2B}">
      <dgm:prSet custT="1"/>
      <dgm:spPr/>
      <dgm:t>
        <a:bodyPr/>
        <a:lstStyle/>
        <a:p>
          <a:pPr algn="l">
            <a:spcAft>
              <a:spcPts val="400"/>
            </a:spcAft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Solicit supervisors and team’s input for project improvement</a:t>
          </a:r>
        </a:p>
      </dgm:t>
    </dgm:pt>
    <dgm:pt modelId="{835E8C4F-A0B4-4B6B-A40B-F1D80B1145B0}" type="parTrans" cxnId="{6218F12B-AEE8-487C-A741-412153BD2930}">
      <dgm:prSet/>
      <dgm:spPr/>
      <dgm:t>
        <a:bodyPr/>
        <a:lstStyle/>
        <a:p>
          <a:endParaRPr lang="en-US" sz="1600"/>
        </a:p>
      </dgm:t>
    </dgm:pt>
    <dgm:pt modelId="{F9BEA47A-1B0D-4F89-98ED-0F22FCF9EB2A}" type="sibTrans" cxnId="{6218F12B-AEE8-487C-A741-412153BD2930}">
      <dgm:prSet/>
      <dgm:spPr/>
      <dgm:t>
        <a:bodyPr/>
        <a:lstStyle/>
        <a:p>
          <a:endParaRPr lang="en-US" sz="1600"/>
        </a:p>
      </dgm:t>
    </dgm:pt>
    <dgm:pt modelId="{C146BF4E-285A-494F-BE57-F745401C5C04}">
      <dgm:prSet custT="1"/>
      <dgm:spPr/>
      <dgm:t>
        <a:bodyPr/>
        <a:lstStyle/>
        <a:p>
          <a:pPr algn="l">
            <a:spcAft>
              <a:spcPts val="400"/>
            </a:spcAft>
          </a:pPr>
          <a:endParaRPr lang="en-US" sz="16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gm:t>
    </dgm:pt>
    <dgm:pt modelId="{2695BC66-7589-4909-A8E4-834D3A7D1595}" type="parTrans" cxnId="{AAD45B4E-F5D6-49A4-85C0-1A3A6F1505B7}">
      <dgm:prSet/>
      <dgm:spPr/>
      <dgm:t>
        <a:bodyPr/>
        <a:lstStyle/>
        <a:p>
          <a:endParaRPr lang="en-US"/>
        </a:p>
      </dgm:t>
    </dgm:pt>
    <dgm:pt modelId="{0EE30B22-4B2D-450A-A7DE-A61AE34A0CB4}" type="sibTrans" cxnId="{AAD45B4E-F5D6-49A4-85C0-1A3A6F1505B7}">
      <dgm:prSet/>
      <dgm:spPr/>
      <dgm:t>
        <a:bodyPr/>
        <a:lstStyle/>
        <a:p>
          <a:endParaRPr lang="en-US"/>
        </a:p>
      </dgm:t>
    </dgm:pt>
    <dgm:pt modelId="{345DB2A3-06C6-4690-92F3-1D3F233FB8A2}">
      <dgm:prSet custT="1"/>
      <dgm:spPr/>
      <dgm:t>
        <a:bodyPr/>
        <a:lstStyle/>
        <a:p>
          <a:pPr>
            <a:spcAft>
              <a:spcPct val="15000"/>
            </a:spcAft>
          </a:pPr>
          <a:endParaRPr lang="en-US" sz="1600" dirty="0">
            <a:latin typeface="Open Sans" pitchFamily="2" charset="0"/>
            <a:ea typeface="Open Sans" pitchFamily="2" charset="0"/>
            <a:cs typeface="Open Sans" pitchFamily="2" charset="0"/>
          </a:endParaRPr>
        </a:p>
      </dgm:t>
    </dgm:pt>
    <dgm:pt modelId="{DBC386D6-68D1-45C9-9006-37AC35F5FA0C}" type="parTrans" cxnId="{4D4F0CBC-0688-4899-BA56-6FA911349A2D}">
      <dgm:prSet/>
      <dgm:spPr/>
      <dgm:t>
        <a:bodyPr/>
        <a:lstStyle/>
        <a:p>
          <a:endParaRPr lang="en-US"/>
        </a:p>
      </dgm:t>
    </dgm:pt>
    <dgm:pt modelId="{65CEA52E-785D-48B4-80D0-15546868B721}" type="sibTrans" cxnId="{4D4F0CBC-0688-4899-BA56-6FA911349A2D}">
      <dgm:prSet/>
      <dgm:spPr/>
      <dgm:t>
        <a:bodyPr/>
        <a:lstStyle/>
        <a:p>
          <a:endParaRPr lang="en-US"/>
        </a:p>
      </dgm:t>
    </dgm:pt>
    <dgm:pt modelId="{49124F9F-E060-4084-A925-C01FB266AE21}">
      <dgm:prSet custT="1"/>
      <dgm:spPr/>
      <dgm:t>
        <a:bodyPr/>
        <a:lstStyle/>
        <a:p>
          <a:pPr algn="l">
            <a:spcAft>
              <a:spcPts val="400"/>
            </a:spcAft>
          </a:pPr>
          <a:r>
            <a: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Take courses for credit</a:t>
          </a:r>
        </a:p>
      </dgm:t>
    </dgm:pt>
    <dgm:pt modelId="{4275357A-5132-4D5D-86E7-9E0E9451A78A}" type="parTrans" cxnId="{A9FEF096-800E-409E-862B-A3D63181FCC1}">
      <dgm:prSet/>
      <dgm:spPr/>
      <dgm:t>
        <a:bodyPr/>
        <a:lstStyle/>
        <a:p>
          <a:endParaRPr lang="en-US"/>
        </a:p>
      </dgm:t>
    </dgm:pt>
    <dgm:pt modelId="{84DC55DA-F9D1-4314-A6C1-D397058A77C2}" type="sibTrans" cxnId="{A9FEF096-800E-409E-862B-A3D63181FCC1}">
      <dgm:prSet/>
      <dgm:spPr/>
      <dgm:t>
        <a:bodyPr/>
        <a:lstStyle/>
        <a:p>
          <a:endParaRPr lang="en-US"/>
        </a:p>
      </dgm:t>
    </dgm:pt>
    <dgm:pt modelId="{7824AD6D-B5CA-4844-9516-1494DBC60AE1}" type="pres">
      <dgm:prSet presAssocID="{F70CE6A2-27DF-47CC-9B74-06505BB11304}" presName="Name0" presStyleCnt="0">
        <dgm:presLayoutVars>
          <dgm:dir/>
          <dgm:animLvl val="lvl"/>
          <dgm:resizeHandles val="exact"/>
        </dgm:presLayoutVars>
      </dgm:prSet>
      <dgm:spPr/>
    </dgm:pt>
    <dgm:pt modelId="{5EB0D5FB-7875-4079-9F99-ACB2ECC5C16D}" type="pres">
      <dgm:prSet presAssocID="{D1F0E579-B882-4D25-8142-F43F8106A181}" presName="composite" presStyleCnt="0"/>
      <dgm:spPr/>
    </dgm:pt>
    <dgm:pt modelId="{03BC0102-7077-45FD-8AAD-E92C0C4BF065}" type="pres">
      <dgm:prSet presAssocID="{D1F0E579-B882-4D25-8142-F43F8106A18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1A1C267-B7A6-4588-8C38-5FD8577DC400}" type="pres">
      <dgm:prSet presAssocID="{D1F0E579-B882-4D25-8142-F43F8106A181}" presName="desTx" presStyleLbl="alignAccFollowNode1" presStyleIdx="0" presStyleCnt="3">
        <dgm:presLayoutVars>
          <dgm:bulletEnabled val="1"/>
        </dgm:presLayoutVars>
      </dgm:prSet>
      <dgm:spPr/>
    </dgm:pt>
    <dgm:pt modelId="{450D2EC1-DEC4-4AE8-A9D4-3546F32873E4}" type="pres">
      <dgm:prSet presAssocID="{357DE665-3338-47B6-BC05-3E68B905A8DF}" presName="space" presStyleCnt="0"/>
      <dgm:spPr/>
    </dgm:pt>
    <dgm:pt modelId="{A43882F0-DEE2-4EFB-BF3D-F171C48A78FC}" type="pres">
      <dgm:prSet presAssocID="{1A9988EC-23BE-4550-9457-936821AF414A}" presName="composite" presStyleCnt="0"/>
      <dgm:spPr/>
    </dgm:pt>
    <dgm:pt modelId="{F3B94830-77E7-480D-A0BD-BAB4EB397C18}" type="pres">
      <dgm:prSet presAssocID="{1A9988EC-23BE-4550-9457-936821AF414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601E178-9FFE-4A45-9E28-C9EBBE64A4ED}" type="pres">
      <dgm:prSet presAssocID="{1A9988EC-23BE-4550-9457-936821AF414A}" presName="desTx" presStyleLbl="alignAccFollowNode1" presStyleIdx="1" presStyleCnt="3">
        <dgm:presLayoutVars>
          <dgm:bulletEnabled val="1"/>
        </dgm:presLayoutVars>
      </dgm:prSet>
      <dgm:spPr/>
    </dgm:pt>
    <dgm:pt modelId="{25F46934-59C9-42D2-B54A-86A691F3BB98}" type="pres">
      <dgm:prSet presAssocID="{BF0A800B-F28D-4353-A8F4-D8A804152B0E}" presName="space" presStyleCnt="0"/>
      <dgm:spPr/>
    </dgm:pt>
    <dgm:pt modelId="{3152E298-5A5F-4BFA-BE18-DE9E7640A381}" type="pres">
      <dgm:prSet presAssocID="{BB3D3409-6AFA-495C-B797-E6FD9CF8DB73}" presName="composite" presStyleCnt="0"/>
      <dgm:spPr/>
    </dgm:pt>
    <dgm:pt modelId="{74D834F1-DC05-4CB3-A55A-A0FF3F3D63ED}" type="pres">
      <dgm:prSet presAssocID="{BB3D3409-6AFA-495C-B797-E6FD9CF8DB7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67E3DE0-6DB0-4FEB-A807-93A450F89A8F}" type="pres">
      <dgm:prSet presAssocID="{BB3D3409-6AFA-495C-B797-E6FD9CF8DB7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9273A02-DA87-4259-ADEC-4B85110B022F}" srcId="{D1F0E579-B882-4D25-8142-F43F8106A181}" destId="{73A76FCC-C0D6-44CB-8B2F-EE27707FDC0A}" srcOrd="5" destOrd="0" parTransId="{128BFDA7-934A-412F-8ED9-C35FF89CCE2E}" sibTransId="{48C2FAE2-BF47-4448-A3DB-81CD75659CDF}"/>
    <dgm:cxn modelId="{9F8A2A08-80C0-4CCD-9459-76686EEE6887}" type="presOf" srcId="{0B910D8D-221F-466A-94FB-7330759E2186}" destId="{B601E178-9FFE-4A45-9E28-C9EBBE64A4ED}" srcOrd="0" destOrd="3" presId="urn:microsoft.com/office/officeart/2005/8/layout/hList1"/>
    <dgm:cxn modelId="{DF300F0C-87D9-4165-BD9F-299180A7074B}" type="presOf" srcId="{58941581-93CD-4463-91EC-D2BAF0493CC8}" destId="{B601E178-9FFE-4A45-9E28-C9EBBE64A4ED}" srcOrd="0" destOrd="2" presId="urn:microsoft.com/office/officeart/2005/8/layout/hList1"/>
    <dgm:cxn modelId="{1FD47813-78CB-43FB-8A83-A202BB8F2589}" srcId="{D1F0E579-B882-4D25-8142-F43F8106A181}" destId="{74C5A825-E218-4327-A177-02B2CB3C76AA}" srcOrd="6" destOrd="0" parTransId="{878B2F34-D1A3-455D-B889-8D2A685B38C3}" sibTransId="{B2A07BE1-B498-4050-B9E9-C2AE71FFF72E}"/>
    <dgm:cxn modelId="{9F546A17-9F8D-475C-937B-CC8FC6E66229}" type="presOf" srcId="{D1F0E579-B882-4D25-8142-F43F8106A181}" destId="{03BC0102-7077-45FD-8AAD-E92C0C4BF065}" srcOrd="0" destOrd="0" presId="urn:microsoft.com/office/officeart/2005/8/layout/hList1"/>
    <dgm:cxn modelId="{FF9C521E-566F-453E-9913-5D8907E1C2A0}" srcId="{1A9988EC-23BE-4550-9457-936821AF414A}" destId="{348F4276-53B2-42D2-B99F-847317C5E318}" srcOrd="6" destOrd="0" parTransId="{6C05CEF4-8731-490D-8B66-A4207655F58C}" sibTransId="{E18B7EB9-C46E-4BE2-8629-2A68E2050463}"/>
    <dgm:cxn modelId="{5F99751E-BB74-43F0-B746-6DB2611FF402}" srcId="{1A9988EC-23BE-4550-9457-936821AF414A}" destId="{2420C3D6-C9CA-42AD-BA21-6E916BBDF6A7}" srcOrd="7" destOrd="0" parTransId="{752CBE74-81CF-4B59-A160-11F028E1D207}" sibTransId="{5FCADD87-9D02-46A7-8494-1CA79E8EDD67}"/>
    <dgm:cxn modelId="{F3F6482A-51B4-4537-BC87-45839E7D48CF}" srcId="{D1F0E579-B882-4D25-8142-F43F8106A181}" destId="{D85E9526-B493-4ECD-AD86-47347586F605}" srcOrd="2" destOrd="0" parTransId="{B44F5F42-3216-44DF-89DC-E5166E016688}" sibTransId="{0B760463-A4D7-4232-B002-C407AD9FB27D}"/>
    <dgm:cxn modelId="{7257AE2B-8D44-4B3C-9A55-A9203DF848C0}" type="presOf" srcId="{98767E16-3FA2-447C-A5CC-2CB8404AB96E}" destId="{967E3DE0-6DB0-4FEB-A807-93A450F89A8F}" srcOrd="0" destOrd="3" presId="urn:microsoft.com/office/officeart/2005/8/layout/hList1"/>
    <dgm:cxn modelId="{6218F12B-AEE8-487C-A741-412153BD2930}" srcId="{BB3D3409-6AFA-495C-B797-E6FD9CF8DB73}" destId="{1F5DE547-723F-4791-8C81-97ABC0662C2B}" srcOrd="4" destOrd="0" parTransId="{835E8C4F-A0B4-4B6B-A40B-F1D80B1145B0}" sibTransId="{F9BEA47A-1B0D-4F89-98ED-0F22FCF9EB2A}"/>
    <dgm:cxn modelId="{2B555530-FEE6-4779-B48F-E43CE8C70242}" type="presOf" srcId="{348F4276-53B2-42D2-B99F-847317C5E318}" destId="{B601E178-9FFE-4A45-9E28-C9EBBE64A4ED}" srcOrd="0" destOrd="6" presId="urn:microsoft.com/office/officeart/2005/8/layout/hList1"/>
    <dgm:cxn modelId="{6B4C5337-33D6-4ECB-AC08-C4FD6813E5B2}" type="presOf" srcId="{49124F9F-E060-4084-A925-C01FB266AE21}" destId="{967E3DE0-6DB0-4FEB-A807-93A450F89A8F}" srcOrd="0" destOrd="1" presId="urn:microsoft.com/office/officeart/2005/8/layout/hList1"/>
    <dgm:cxn modelId="{43B4F040-E948-4290-BAED-0E3F9B69C4E3}" srcId="{D1F0E579-B882-4D25-8142-F43F8106A181}" destId="{B8DFC753-52FC-4F9D-8AF2-1BC7A6DAF052}" srcOrd="4" destOrd="0" parTransId="{B431C362-8ADE-4A51-BE9B-A43BD44C382B}" sibTransId="{9737BEEE-6ABD-45A6-BC6A-F342387E57B6}"/>
    <dgm:cxn modelId="{3C967361-101A-4D94-BA61-2877BC13F054}" type="presOf" srcId="{345DB2A3-06C6-4690-92F3-1D3F233FB8A2}" destId="{B601E178-9FFE-4A45-9E28-C9EBBE64A4ED}" srcOrd="0" destOrd="0" presId="urn:microsoft.com/office/officeart/2005/8/layout/hList1"/>
    <dgm:cxn modelId="{D1C1CC42-901C-4FD7-96FE-B54013A5096E}" type="presOf" srcId="{D85E9526-B493-4ECD-AD86-47347586F605}" destId="{71A1C267-B7A6-4588-8C38-5FD8577DC400}" srcOrd="0" destOrd="2" presId="urn:microsoft.com/office/officeart/2005/8/layout/hList1"/>
    <dgm:cxn modelId="{89F0C26C-9A07-4E70-A149-A6058CC0EBB5}" type="presOf" srcId="{E21E44E8-D106-4C7B-8B55-A692A502FEE5}" destId="{71A1C267-B7A6-4588-8C38-5FD8577DC400}" srcOrd="0" destOrd="1" presId="urn:microsoft.com/office/officeart/2005/8/layout/hList1"/>
    <dgm:cxn modelId="{210EFE4C-EBD0-4B0C-BF1E-138FEA8C9E7F}" type="presOf" srcId="{2420C3D6-C9CA-42AD-BA21-6E916BBDF6A7}" destId="{B601E178-9FFE-4A45-9E28-C9EBBE64A4ED}" srcOrd="0" destOrd="7" presId="urn:microsoft.com/office/officeart/2005/8/layout/hList1"/>
    <dgm:cxn modelId="{AAD45B4E-F5D6-49A4-85C0-1A3A6F1505B7}" srcId="{BB3D3409-6AFA-495C-B797-E6FD9CF8DB73}" destId="{C146BF4E-285A-494F-BE57-F745401C5C04}" srcOrd="0" destOrd="0" parTransId="{2695BC66-7589-4909-A8E4-834D3A7D1595}" sibTransId="{0EE30B22-4B2D-450A-A7DE-A61AE34A0CB4}"/>
    <dgm:cxn modelId="{23F2FD4E-7B3B-49D4-98FC-8A1E1DBD1A63}" srcId="{BB3D3409-6AFA-495C-B797-E6FD9CF8DB73}" destId="{C9AB7AEE-3584-4CDB-B3B6-3CED29F6EF4C}" srcOrd="2" destOrd="0" parTransId="{923FD84F-EDEB-4C9E-89EF-757A8529EE15}" sibTransId="{98487C07-917D-4796-BEA6-FF7C8132EF04}"/>
    <dgm:cxn modelId="{7A239474-AA2F-43A6-B65A-3F83D285CEEE}" type="presOf" srcId="{B8DFC753-52FC-4F9D-8AF2-1BC7A6DAF052}" destId="{71A1C267-B7A6-4588-8C38-5FD8577DC400}" srcOrd="0" destOrd="4" presId="urn:microsoft.com/office/officeart/2005/8/layout/hList1"/>
    <dgm:cxn modelId="{13CF5955-AEDA-4C91-9423-CD8826F1F97C}" type="presOf" srcId="{E81E34A6-B53C-45B0-B32B-CE85D6F39E24}" destId="{71A1C267-B7A6-4588-8C38-5FD8577DC400}" srcOrd="0" destOrd="3" presId="urn:microsoft.com/office/officeart/2005/8/layout/hList1"/>
    <dgm:cxn modelId="{AF95F555-01AC-431D-9531-FB036006E6E6}" srcId="{F70CE6A2-27DF-47CC-9B74-06505BB11304}" destId="{1A9988EC-23BE-4550-9457-936821AF414A}" srcOrd="1" destOrd="0" parTransId="{63B8FF4C-E9CC-4AA5-A534-C4177BBB1F2C}" sibTransId="{BF0A800B-F28D-4353-A8F4-D8A804152B0E}"/>
    <dgm:cxn modelId="{D6DA9057-64CE-4D74-BC9F-44DE915C5800}" type="presOf" srcId="{1A9988EC-23BE-4550-9457-936821AF414A}" destId="{F3B94830-77E7-480D-A0BD-BAB4EB397C18}" srcOrd="0" destOrd="0" presId="urn:microsoft.com/office/officeart/2005/8/layout/hList1"/>
    <dgm:cxn modelId="{EA06E679-0183-4570-9617-A131742B27B9}" type="presOf" srcId="{74C5A825-E218-4327-A177-02B2CB3C76AA}" destId="{71A1C267-B7A6-4588-8C38-5FD8577DC400}" srcOrd="0" destOrd="6" presId="urn:microsoft.com/office/officeart/2005/8/layout/hList1"/>
    <dgm:cxn modelId="{22E16C8D-FD8E-42BD-9261-3999964C99AE}" srcId="{F70CE6A2-27DF-47CC-9B74-06505BB11304}" destId="{D1F0E579-B882-4D25-8142-F43F8106A181}" srcOrd="0" destOrd="0" parTransId="{C8AA3F87-67B5-4278-9D65-758B523915BA}" sibTransId="{357DE665-3338-47B6-BC05-3E68B905A8DF}"/>
    <dgm:cxn modelId="{EEA4068F-5120-46B6-90AB-05A195334B8D}" srcId="{1A9988EC-23BE-4550-9457-936821AF414A}" destId="{D54C1C67-0822-43C6-957E-7CE47FDD8B16}" srcOrd="5" destOrd="0" parTransId="{95C73667-B865-48A7-80E9-2E1BDCBA0615}" sibTransId="{99944DAA-62A0-41F2-ADF4-9E329E985DDF}"/>
    <dgm:cxn modelId="{0C763696-5E70-4FB4-BEA6-1969E132275A}" type="presOf" srcId="{BB3D3409-6AFA-495C-B797-E6FD9CF8DB73}" destId="{74D834F1-DC05-4CB3-A55A-A0FF3F3D63ED}" srcOrd="0" destOrd="0" presId="urn:microsoft.com/office/officeart/2005/8/layout/hList1"/>
    <dgm:cxn modelId="{A9FEF096-800E-409E-862B-A3D63181FCC1}" srcId="{BB3D3409-6AFA-495C-B797-E6FD9CF8DB73}" destId="{49124F9F-E060-4084-A925-C01FB266AE21}" srcOrd="1" destOrd="0" parTransId="{4275357A-5132-4D5D-86E7-9E0E9451A78A}" sibTransId="{84DC55DA-F9D1-4314-A6C1-D397058A77C2}"/>
    <dgm:cxn modelId="{FEAD29A0-89CD-44F0-B4AC-13B3F07BA809}" srcId="{1A9988EC-23BE-4550-9457-936821AF414A}" destId="{0B910D8D-221F-466A-94FB-7330759E2186}" srcOrd="3" destOrd="0" parTransId="{39CEF1F0-F13E-4B16-BB4B-132948362020}" sibTransId="{FB91E1DE-0A72-4DC7-8652-A31FBB2BF159}"/>
    <dgm:cxn modelId="{5C6F95AB-B9D2-4D1F-835A-A45BB9CC12FC}" type="presOf" srcId="{73A76FCC-C0D6-44CB-8B2F-EE27707FDC0A}" destId="{71A1C267-B7A6-4588-8C38-5FD8577DC400}" srcOrd="0" destOrd="5" presId="urn:microsoft.com/office/officeart/2005/8/layout/hList1"/>
    <dgm:cxn modelId="{A083DAB0-F784-4568-854C-33E392BBD151}" type="presOf" srcId="{1F5DE547-723F-4791-8C81-97ABC0662C2B}" destId="{967E3DE0-6DB0-4FEB-A807-93A450F89A8F}" srcOrd="0" destOrd="4" presId="urn:microsoft.com/office/officeart/2005/8/layout/hList1"/>
    <dgm:cxn modelId="{998A63B4-C6D0-487E-A8F0-79F2AA43AF86}" srcId="{D1F0E579-B882-4D25-8142-F43F8106A181}" destId="{E77131D5-3846-4225-BDF5-CCC2CEDA71EF}" srcOrd="0" destOrd="0" parTransId="{8E82B147-0425-4FFB-909D-2DBFCF78547A}" sibTransId="{528F2F04-51D5-4320-9853-6D7398EB499F}"/>
    <dgm:cxn modelId="{6BA424B7-507D-45CB-BA9C-4C6735E3754A}" type="presOf" srcId="{D54C1C67-0822-43C6-957E-7CE47FDD8B16}" destId="{B601E178-9FFE-4A45-9E28-C9EBBE64A4ED}" srcOrd="0" destOrd="5" presId="urn:microsoft.com/office/officeart/2005/8/layout/hList1"/>
    <dgm:cxn modelId="{C71839B8-CFFC-4D75-911D-D3E4746FBFC0}" type="presOf" srcId="{C146BF4E-285A-494F-BE57-F745401C5C04}" destId="{967E3DE0-6DB0-4FEB-A807-93A450F89A8F}" srcOrd="0" destOrd="0" presId="urn:microsoft.com/office/officeart/2005/8/layout/hList1"/>
    <dgm:cxn modelId="{7F92D6BA-8E31-4225-9DE7-A10C5A7EECF3}" srcId="{1A9988EC-23BE-4550-9457-936821AF414A}" destId="{7F5034BF-B5FE-4636-ADFA-550E7128BA32}" srcOrd="1" destOrd="0" parTransId="{922998C7-6202-4C4D-8B5D-0E6B85A445CB}" sibTransId="{F99ABFDC-4BF1-48E5-A776-6D0D1BECC79D}"/>
    <dgm:cxn modelId="{4D4F0CBC-0688-4899-BA56-6FA911349A2D}" srcId="{1A9988EC-23BE-4550-9457-936821AF414A}" destId="{345DB2A3-06C6-4690-92F3-1D3F233FB8A2}" srcOrd="0" destOrd="0" parTransId="{DBC386D6-68D1-45C9-9006-37AC35F5FA0C}" sibTransId="{65CEA52E-785D-48B4-80D0-15546868B721}"/>
    <dgm:cxn modelId="{554B43BE-1FFE-4826-A004-9EE7DE28FB14}" srcId="{BB3D3409-6AFA-495C-B797-E6FD9CF8DB73}" destId="{98767E16-3FA2-447C-A5CC-2CB8404AB96E}" srcOrd="3" destOrd="0" parTransId="{2C2F3005-7FDD-4F82-86C5-61976DA26AEA}" sibTransId="{54968E5C-2EA9-43F8-98B5-5F863C8F383C}"/>
    <dgm:cxn modelId="{8CEE84C1-4DF0-4417-8556-5CBCDF8B12DB}" srcId="{F70CE6A2-27DF-47CC-9B74-06505BB11304}" destId="{BB3D3409-6AFA-495C-B797-E6FD9CF8DB73}" srcOrd="2" destOrd="0" parTransId="{57E873E9-9501-4516-8F46-FE3489AC32E2}" sibTransId="{900ACD62-B88B-4C26-BB9F-9C2D8ABB5DA8}"/>
    <dgm:cxn modelId="{EC040EC6-0C85-4142-B097-FBF865D6D6BF}" type="presOf" srcId="{600141F6-37F3-4C57-BEEF-78C481E50597}" destId="{B601E178-9FFE-4A45-9E28-C9EBBE64A4ED}" srcOrd="0" destOrd="4" presId="urn:microsoft.com/office/officeart/2005/8/layout/hList1"/>
    <dgm:cxn modelId="{38ECBFC8-3B36-4C12-8BA4-DC84072ED23F}" type="presOf" srcId="{C9AB7AEE-3584-4CDB-B3B6-3CED29F6EF4C}" destId="{967E3DE0-6DB0-4FEB-A807-93A450F89A8F}" srcOrd="0" destOrd="2" presId="urn:microsoft.com/office/officeart/2005/8/layout/hList1"/>
    <dgm:cxn modelId="{7B541DCD-B394-463C-8BDA-A7C7AE142AE5}" srcId="{1A9988EC-23BE-4550-9457-936821AF414A}" destId="{600141F6-37F3-4C57-BEEF-78C481E50597}" srcOrd="4" destOrd="0" parTransId="{81042569-684E-41B1-8F51-5692BDFF2652}" sibTransId="{B87D6502-123D-433C-9444-CFD762B12417}"/>
    <dgm:cxn modelId="{5B65A2CF-7F58-4355-80A6-D09ACEAFE4A3}" type="presOf" srcId="{7F5034BF-B5FE-4636-ADFA-550E7128BA32}" destId="{B601E178-9FFE-4A45-9E28-C9EBBE64A4ED}" srcOrd="0" destOrd="1" presId="urn:microsoft.com/office/officeart/2005/8/layout/hList1"/>
    <dgm:cxn modelId="{3525BFD8-0EE5-4FC4-9365-6E3A2389C34D}" srcId="{D1F0E579-B882-4D25-8142-F43F8106A181}" destId="{E81E34A6-B53C-45B0-B32B-CE85D6F39E24}" srcOrd="3" destOrd="0" parTransId="{D1543F30-A343-48FB-8BE8-89C161EB193E}" sibTransId="{9BB87D67-9609-4DE6-98B9-B1677F99C562}"/>
    <dgm:cxn modelId="{13F31CDA-E5A7-4298-858B-DAADF2A8C6C6}" srcId="{1A9988EC-23BE-4550-9457-936821AF414A}" destId="{58941581-93CD-4463-91EC-D2BAF0493CC8}" srcOrd="2" destOrd="0" parTransId="{FBABA6A2-B891-4496-90A1-0E8E216FBD02}" sibTransId="{7B72689A-417A-458D-95D5-D17017C4DD7D}"/>
    <dgm:cxn modelId="{3BF6A8DE-81F8-4D05-B13D-7C3ABA821C78}" type="presOf" srcId="{E77131D5-3846-4225-BDF5-CCC2CEDA71EF}" destId="{71A1C267-B7A6-4588-8C38-5FD8577DC400}" srcOrd="0" destOrd="0" presId="urn:microsoft.com/office/officeart/2005/8/layout/hList1"/>
    <dgm:cxn modelId="{B328E8E7-9AD3-4EC0-973B-4258D7875874}" srcId="{D1F0E579-B882-4D25-8142-F43F8106A181}" destId="{E21E44E8-D106-4C7B-8B55-A692A502FEE5}" srcOrd="1" destOrd="0" parTransId="{4E665A7B-C4F7-4D61-B62E-E031ADE312EE}" sibTransId="{0E064402-2366-467B-AC4B-428EE0C15744}"/>
    <dgm:cxn modelId="{4BD27CED-8665-494D-ADA9-580B19FAA94C}" type="presOf" srcId="{F70CE6A2-27DF-47CC-9B74-06505BB11304}" destId="{7824AD6D-B5CA-4844-9516-1494DBC60AE1}" srcOrd="0" destOrd="0" presId="urn:microsoft.com/office/officeart/2005/8/layout/hList1"/>
    <dgm:cxn modelId="{DD4C17E9-EE5D-46CF-9718-258B9903EF55}" type="presParOf" srcId="{7824AD6D-B5CA-4844-9516-1494DBC60AE1}" destId="{5EB0D5FB-7875-4079-9F99-ACB2ECC5C16D}" srcOrd="0" destOrd="0" presId="urn:microsoft.com/office/officeart/2005/8/layout/hList1"/>
    <dgm:cxn modelId="{DDE88156-1F2D-4332-B3D7-30A7E082FB03}" type="presParOf" srcId="{5EB0D5FB-7875-4079-9F99-ACB2ECC5C16D}" destId="{03BC0102-7077-45FD-8AAD-E92C0C4BF065}" srcOrd="0" destOrd="0" presId="urn:microsoft.com/office/officeart/2005/8/layout/hList1"/>
    <dgm:cxn modelId="{0CBABC85-04AF-480A-A741-BEBC433069FC}" type="presParOf" srcId="{5EB0D5FB-7875-4079-9F99-ACB2ECC5C16D}" destId="{71A1C267-B7A6-4588-8C38-5FD8577DC400}" srcOrd="1" destOrd="0" presId="urn:microsoft.com/office/officeart/2005/8/layout/hList1"/>
    <dgm:cxn modelId="{106361AA-47C3-4A7D-A37F-E80712B69EB8}" type="presParOf" srcId="{7824AD6D-B5CA-4844-9516-1494DBC60AE1}" destId="{450D2EC1-DEC4-4AE8-A9D4-3546F32873E4}" srcOrd="1" destOrd="0" presId="urn:microsoft.com/office/officeart/2005/8/layout/hList1"/>
    <dgm:cxn modelId="{FE06699F-C96E-4445-A517-11CE86618ADB}" type="presParOf" srcId="{7824AD6D-B5CA-4844-9516-1494DBC60AE1}" destId="{A43882F0-DEE2-4EFB-BF3D-F171C48A78FC}" srcOrd="2" destOrd="0" presId="urn:microsoft.com/office/officeart/2005/8/layout/hList1"/>
    <dgm:cxn modelId="{71B77041-1217-440A-B41C-EC8E1E72367A}" type="presParOf" srcId="{A43882F0-DEE2-4EFB-BF3D-F171C48A78FC}" destId="{F3B94830-77E7-480D-A0BD-BAB4EB397C18}" srcOrd="0" destOrd="0" presId="urn:microsoft.com/office/officeart/2005/8/layout/hList1"/>
    <dgm:cxn modelId="{A407B02D-BD5F-45EE-AD5C-485DBE56478C}" type="presParOf" srcId="{A43882F0-DEE2-4EFB-BF3D-F171C48A78FC}" destId="{B601E178-9FFE-4A45-9E28-C9EBBE64A4ED}" srcOrd="1" destOrd="0" presId="urn:microsoft.com/office/officeart/2005/8/layout/hList1"/>
    <dgm:cxn modelId="{258F7AF9-C590-4637-B075-50DCBCA0B424}" type="presParOf" srcId="{7824AD6D-B5CA-4844-9516-1494DBC60AE1}" destId="{25F46934-59C9-42D2-B54A-86A691F3BB98}" srcOrd="3" destOrd="0" presId="urn:microsoft.com/office/officeart/2005/8/layout/hList1"/>
    <dgm:cxn modelId="{5407D690-2698-4983-9F59-727FB6E7DC46}" type="presParOf" srcId="{7824AD6D-B5CA-4844-9516-1494DBC60AE1}" destId="{3152E298-5A5F-4BFA-BE18-DE9E7640A381}" srcOrd="4" destOrd="0" presId="urn:microsoft.com/office/officeart/2005/8/layout/hList1"/>
    <dgm:cxn modelId="{781F1DDD-C995-4C61-BC0A-DD3B0C4AE191}" type="presParOf" srcId="{3152E298-5A5F-4BFA-BE18-DE9E7640A381}" destId="{74D834F1-DC05-4CB3-A55A-A0FF3F3D63ED}" srcOrd="0" destOrd="0" presId="urn:microsoft.com/office/officeart/2005/8/layout/hList1"/>
    <dgm:cxn modelId="{1CB5B3A0-B08D-4580-8B45-150C6E941B32}" type="presParOf" srcId="{3152E298-5A5F-4BFA-BE18-DE9E7640A381}" destId="{967E3DE0-6DB0-4FEB-A807-93A450F89A8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BC0102-7077-45FD-8AAD-E92C0C4BF065}">
      <dsp:nvSpPr>
        <dsp:cNvPr id="0" name=""/>
        <dsp:cNvSpPr/>
      </dsp:nvSpPr>
      <dsp:spPr>
        <a:xfrm>
          <a:off x="3552" y="28907"/>
          <a:ext cx="3463607" cy="95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u="none" kern="12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PIHOA</a:t>
          </a:r>
          <a:endParaRPr lang="en-US" sz="1600" b="1" u="none" kern="1200" dirty="0">
            <a:solidFill>
              <a:schemeClr val="bg1"/>
            </a:solidFill>
          </a:endParaRPr>
        </a:p>
      </dsp:txBody>
      <dsp:txXfrm>
        <a:off x="3552" y="28907"/>
        <a:ext cx="3463607" cy="950400"/>
      </dsp:txXfrm>
    </dsp:sp>
    <dsp:sp modelId="{71A1C267-B7A6-4588-8C38-5FD8577DC400}">
      <dsp:nvSpPr>
        <dsp:cNvPr id="0" name=""/>
        <dsp:cNvSpPr/>
      </dsp:nvSpPr>
      <dsp:spPr>
        <a:xfrm>
          <a:off x="3552" y="979307"/>
          <a:ext cx="3463607" cy="42574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schemeClr val="accent1">
                  <a:lumMod val="7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</a:t>
          </a: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eliver courses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Work with local focal points to organize logistics for courses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Register participants with FNU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Cover tuition costs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Formally assess students according to FNU guidelines for course credits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Consult to develop Surveillance &amp; HIS systems project and work with </a:t>
          </a:r>
          <a:r>
            <a:rPr lang="en-US" sz="1600" kern="120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EpiTech</a:t>
          </a: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 to put projects in place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Share participants and projects’ progress and receive guidance from MoH/</a:t>
          </a:r>
          <a:r>
            <a:rPr lang="en-US" sz="1600" kern="120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DoH</a:t>
          </a:r>
          <a:endParaRPr lang="en-US" sz="1600" kern="12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</dsp:txBody>
      <dsp:txXfrm>
        <a:off x="3552" y="979307"/>
        <a:ext cx="3463607" cy="4257495"/>
      </dsp:txXfrm>
    </dsp:sp>
    <dsp:sp modelId="{F3B94830-77E7-480D-A0BD-BAB4EB397C18}">
      <dsp:nvSpPr>
        <dsp:cNvPr id="0" name=""/>
        <dsp:cNvSpPr/>
      </dsp:nvSpPr>
      <dsp:spPr>
        <a:xfrm>
          <a:off x="3952064" y="28907"/>
          <a:ext cx="3463607" cy="95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none" kern="12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MoH/</a:t>
          </a:r>
          <a:r>
            <a:rPr lang="en-US" sz="1600" b="1" u="none" kern="1200" dirty="0" err="1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DoH</a:t>
          </a:r>
          <a:endParaRPr lang="en-US" sz="1600" b="1" u="none" kern="1200" dirty="0">
            <a:solidFill>
              <a:schemeClr val="bg1"/>
            </a:solidFill>
            <a:latin typeface="Open Sans" pitchFamily="2" charset="0"/>
            <a:ea typeface="Open Sans" pitchFamily="2" charset="0"/>
            <a:cs typeface="Open Sans" pitchFamily="2" charset="0"/>
          </a:endParaRPr>
        </a:p>
      </dsp:txBody>
      <dsp:txXfrm>
        <a:off x="3952064" y="28907"/>
        <a:ext cx="3463607" cy="950400"/>
      </dsp:txXfrm>
    </dsp:sp>
    <dsp:sp modelId="{B601E178-9FFE-4A45-9E28-C9EBBE64A4ED}">
      <dsp:nvSpPr>
        <dsp:cNvPr id="0" name=""/>
        <dsp:cNvSpPr/>
      </dsp:nvSpPr>
      <dsp:spPr>
        <a:xfrm>
          <a:off x="3952064" y="979307"/>
          <a:ext cx="3463607" cy="42574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>
            <a:latin typeface="Open Sans" pitchFamily="2" charset="0"/>
            <a:ea typeface="Open Sans" pitchFamily="2" charset="0"/>
            <a:cs typeface="Open Sans" pitchFamily="2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Delegate local focal point to work with instructors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Allow local Epi or previous SHIP graduates (if available) to assist with teaching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Provide a training room for teaching and food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Nominate eligible staff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Give protected time and space to candidates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Select Field Epi Projects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Provide Feedback about </a:t>
          </a:r>
          <a:r>
            <a:rPr lang="en-US" sz="1600" kern="120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EpiTech</a:t>
          </a: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 projects</a:t>
          </a:r>
        </a:p>
      </dsp:txBody>
      <dsp:txXfrm>
        <a:off x="3952064" y="979307"/>
        <a:ext cx="3463607" cy="4257495"/>
      </dsp:txXfrm>
    </dsp:sp>
    <dsp:sp modelId="{74D834F1-DC05-4CB3-A55A-A0FF3F3D63ED}">
      <dsp:nvSpPr>
        <dsp:cNvPr id="0" name=""/>
        <dsp:cNvSpPr/>
      </dsp:nvSpPr>
      <dsp:spPr>
        <a:xfrm>
          <a:off x="7900576" y="28907"/>
          <a:ext cx="3463607" cy="950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u="none" kern="12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rPr>
            <a:t>SHIP Candidates</a:t>
          </a:r>
        </a:p>
      </dsp:txBody>
      <dsp:txXfrm>
        <a:off x="7900576" y="28907"/>
        <a:ext cx="3463607" cy="950400"/>
      </dsp:txXfrm>
    </dsp:sp>
    <dsp:sp modelId="{967E3DE0-6DB0-4FEB-A807-93A450F89A8F}">
      <dsp:nvSpPr>
        <dsp:cNvPr id="0" name=""/>
        <dsp:cNvSpPr/>
      </dsp:nvSpPr>
      <dsp:spPr>
        <a:xfrm>
          <a:off x="7900576" y="979307"/>
          <a:ext cx="3463607" cy="42574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"/>
          </a:pPr>
          <a:endParaRPr lang="en-US" sz="1600" kern="1200" dirty="0">
            <a:latin typeface="Open Sans Light" panose="020B0306030504020204" pitchFamily="34" charset="0"/>
            <a:ea typeface="Open Sans Light" panose="020B0306030504020204" pitchFamily="34" charset="0"/>
            <a:cs typeface="Open Sans Light" panose="020B0306030504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Take courses for credit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Do projects in partnership with PIHOA instructors &amp; MoH/</a:t>
          </a:r>
          <a:r>
            <a:rPr lang="en-US" sz="1600" kern="1200" dirty="0" err="1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DoH</a:t>
          </a: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 leadership and supervisor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Continuous communication with instructors &amp; supervisors on projects and courses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400"/>
            </a:spcAft>
            <a:buChar char="•"/>
          </a:pPr>
          <a:r>
            <a:rPr lang="en-US" sz="1600" kern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rPr>
            <a:t>Solicit supervisors and team’s input for project improvement</a:t>
          </a:r>
        </a:p>
      </dsp:txBody>
      <dsp:txXfrm>
        <a:off x="7900576" y="979307"/>
        <a:ext cx="3463607" cy="4257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005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33237" algn="just">
              <a:lnSpc>
                <a:spcPct val="115000"/>
              </a:lnSpc>
            </a:pPr>
            <a:endParaRPr lang="en-GU" sz="11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3" name="Google Shape;15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271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458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0124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814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7D8A0E-A727-4429-8D8A-2B5DCB5C64DA}" type="slidenum">
              <a:rPr kumimoji="0" lang="en-GU" sz="1200" b="0" i="0" u="none" strike="noStrike" kern="0" cap="none" spc="0" normalizeH="0" baseline="0" noProof="0" smtClean="0">
                <a:ln>
                  <a:noFill/>
                </a:ln>
                <a:solidFill>
                  <a:srgbClr val="70AD47">
                    <a:hueOff val="1807597"/>
                    <a:satOff val="-81970"/>
                    <a:lumOff val="-44715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Montserrat Bold"/>
              </a:rPr>
              <a:pPr marL="0" marR="0" lvl="0" indent="0" algn="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U" sz="1200" b="0" i="0" u="none" strike="noStrike" kern="0" cap="none" spc="0" normalizeH="0" baseline="0" noProof="0">
              <a:ln>
                <a:noFill/>
              </a:ln>
              <a:solidFill>
                <a:srgbClr val="70AD47">
                  <a:hueOff val="1807597"/>
                  <a:satOff val="-81970"/>
                  <a:lumOff val="-44715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557247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  <p:sp>
        <p:nvSpPr>
          <p:cNvPr id="153" name="Google Shape;15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4618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5362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171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503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" name="Google Shape;15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494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" name="Google Shape;15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057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6619" lvl="1" indent="0" fontAlgn="base">
              <a:spcBef>
                <a:spcPts val="510"/>
              </a:spcBef>
              <a:buFont typeface="Arial" panose="020B0604020202020204" pitchFamily="34" charset="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3" name="Google Shape;15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1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Invez © 2020 Copyrights"/>
          <p:cNvSpPr txBox="1">
            <a:spLocks noGrp="1"/>
          </p:cNvSpPr>
          <p:nvPr>
            <p:ph type="body" sz="quarter" idx="13"/>
          </p:nvPr>
        </p:nvSpPr>
        <p:spPr>
          <a:xfrm>
            <a:off x="10021950" y="503124"/>
            <a:ext cx="1691169" cy="24109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>
              <a:buSz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60" name="TheInvez"/>
          <p:cNvSpPr txBox="1">
            <a:spLocks noGrp="1"/>
          </p:cNvSpPr>
          <p:nvPr>
            <p:ph type="body" sz="quarter" idx="14"/>
          </p:nvPr>
        </p:nvSpPr>
        <p:spPr>
          <a:xfrm>
            <a:off x="718822" y="503124"/>
            <a:ext cx="2244204" cy="24109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>
              <a:buSzTx/>
              <a:buNone/>
              <a:defRPr cap="all"/>
            </a:pPr>
            <a:r>
              <a:rPr lang="en-US">
                <a:latin typeface="Montserrat Light"/>
                <a:sym typeface="Montserrat Light"/>
              </a:rPr>
              <a:t>Click to edit Master text styles</a:t>
            </a:r>
          </a:p>
        </p:txBody>
      </p:sp>
      <p:sp>
        <p:nvSpPr>
          <p:cNvPr id="361" name="Image"/>
          <p:cNvSpPr>
            <a:spLocks noGrp="1"/>
          </p:cNvSpPr>
          <p:nvPr>
            <p:ph type="pic" sz="half" idx="15"/>
          </p:nvPr>
        </p:nvSpPr>
        <p:spPr>
          <a:xfrm>
            <a:off x="-1" y="2835473"/>
            <a:ext cx="6429804" cy="402253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91439" tIns="45719" rIns="91439" bIns="45719" anchor="t">
            <a:noAutofit/>
          </a:bodyPr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67161" y="6540500"/>
            <a:ext cx="51329" cy="235962"/>
          </a:xfrm>
          <a:prstGeom prst="rect">
            <a:avLst/>
          </a:prstGeom>
        </p:spPr>
        <p:txBody>
          <a:bodyPr/>
          <a:lstStyle/>
          <a:p>
            <a:fld id="{90E25EE4-8933-4888-BA4A-BDCD994F6724}" type="slidenum">
              <a:rPr lang="en-GU" smtClean="0"/>
              <a:t>‹#›</a:t>
            </a:fld>
            <a:endParaRPr lang="en-GU"/>
          </a:p>
        </p:txBody>
      </p:sp>
    </p:spTree>
    <p:extLst>
      <p:ext uri="{BB962C8B-B14F-4D97-AF65-F5344CB8AC3E}">
        <p14:creationId xmlns:p14="http://schemas.microsoft.com/office/powerpoint/2010/main" val="2934044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5701-A4B1-4D31-8DEE-D18809157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98DBB-B7FB-4AC2-ACDE-E8F00C3C0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005C3-DB79-42FD-8BB3-2842ED63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F48F-235B-4E59-95D4-C7F8FE29FF15}" type="datetimeFigureOut">
              <a:rPr lang="en-GU" smtClean="0"/>
              <a:t>04/16/2024</a:t>
            </a:fld>
            <a:endParaRPr lang="en-G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2EB03-75EC-41F2-A477-82BB661E3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4CDA3-AC2E-4905-ADA1-F1F722C07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25EE4-8933-4888-BA4A-BDCD994F6724}" type="slidenum">
              <a:rPr lang="en-GU" smtClean="0"/>
              <a:t>‹#›</a:t>
            </a:fld>
            <a:endParaRPr lang="en-GU"/>
          </a:p>
        </p:txBody>
      </p:sp>
    </p:spTree>
    <p:extLst>
      <p:ext uri="{BB962C8B-B14F-4D97-AF65-F5344CB8AC3E}">
        <p14:creationId xmlns:p14="http://schemas.microsoft.com/office/powerpoint/2010/main" val="1624932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DADB-8484-4783-A713-33016D55BF68}" type="datetimeFigureOut">
              <a:rPr lang="en-GU" smtClean="0"/>
              <a:t>04/16/2024</a:t>
            </a:fld>
            <a:endParaRPr lang="en-G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6AE7D-B410-44CB-BF16-51A25BD71A58}" type="slidenum">
              <a:rPr lang="en-GU" smtClean="0"/>
              <a:t>‹#›</a:t>
            </a:fld>
            <a:endParaRPr lang="en-GU"/>
          </a:p>
        </p:txBody>
      </p:sp>
    </p:spTree>
    <p:extLst>
      <p:ext uri="{BB962C8B-B14F-4D97-AF65-F5344CB8AC3E}">
        <p14:creationId xmlns:p14="http://schemas.microsoft.com/office/powerpoint/2010/main" val="461693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>
  <p:cSld name="TITLE_ONLY">
    <p:bg>
      <p:bgPr>
        <a:solidFill>
          <a:srgbClr val="F3F6F8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/>
          <p:nvPr/>
        </p:nvSpPr>
        <p:spPr>
          <a:xfrm>
            <a:off x="5992401" y="6126480"/>
            <a:ext cx="6199599" cy="731520"/>
          </a:xfrm>
          <a:custGeom>
            <a:avLst/>
            <a:gdLst/>
            <a:ahLst/>
            <a:cxnLst/>
            <a:rect l="l" t="t" r="r" b="b"/>
            <a:pathLst>
              <a:path w="6566263" h="731520" extrusionOk="0">
                <a:moveTo>
                  <a:pt x="0" y="252548"/>
                </a:moveTo>
                <a:lnTo>
                  <a:pt x="269966" y="34834"/>
                </a:lnTo>
                <a:lnTo>
                  <a:pt x="6287589" y="0"/>
                </a:lnTo>
                <a:lnTo>
                  <a:pt x="6566263" y="278674"/>
                </a:lnTo>
                <a:lnTo>
                  <a:pt x="6566263" y="731520"/>
                </a:lnTo>
                <a:lnTo>
                  <a:pt x="8709" y="722811"/>
                </a:lnTo>
                <a:lnTo>
                  <a:pt x="0" y="252548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5910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Google Shape;21;p20"/>
          <p:cNvSpPr/>
          <p:nvPr/>
        </p:nvSpPr>
        <p:spPr>
          <a:xfrm>
            <a:off x="0" y="6126480"/>
            <a:ext cx="6538823" cy="731520"/>
          </a:xfrm>
          <a:custGeom>
            <a:avLst/>
            <a:gdLst/>
            <a:ahLst/>
            <a:cxnLst/>
            <a:rect l="l" t="t" r="r" b="b"/>
            <a:pathLst>
              <a:path w="6566263" h="731520" extrusionOk="0">
                <a:moveTo>
                  <a:pt x="0" y="252548"/>
                </a:moveTo>
                <a:lnTo>
                  <a:pt x="269966" y="34834"/>
                </a:lnTo>
                <a:lnTo>
                  <a:pt x="6287589" y="0"/>
                </a:lnTo>
                <a:lnTo>
                  <a:pt x="6566263" y="278674"/>
                </a:lnTo>
                <a:lnTo>
                  <a:pt x="6566263" y="731520"/>
                </a:lnTo>
                <a:lnTo>
                  <a:pt x="8709" y="722811"/>
                </a:lnTo>
                <a:lnTo>
                  <a:pt x="0" y="252548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41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77A0D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solidFill>
          <a:srgbClr val="F3F6F8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bg>
      <p:bgPr>
        <a:solidFill>
          <a:srgbClr val="F3F6F8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/>
          <p:nvPr/>
        </p:nvSpPr>
        <p:spPr>
          <a:xfrm>
            <a:off x="6019800" y="6126480"/>
            <a:ext cx="6199599" cy="731520"/>
          </a:xfrm>
          <a:custGeom>
            <a:avLst/>
            <a:gdLst/>
            <a:ahLst/>
            <a:cxnLst/>
            <a:rect l="l" t="t" r="r" b="b"/>
            <a:pathLst>
              <a:path w="6566263" h="731520" extrusionOk="0">
                <a:moveTo>
                  <a:pt x="0" y="252548"/>
                </a:moveTo>
                <a:lnTo>
                  <a:pt x="269966" y="34834"/>
                </a:lnTo>
                <a:lnTo>
                  <a:pt x="6287589" y="0"/>
                </a:lnTo>
                <a:lnTo>
                  <a:pt x="6566263" y="278674"/>
                </a:lnTo>
                <a:lnTo>
                  <a:pt x="6566263" y="731520"/>
                </a:lnTo>
                <a:lnTo>
                  <a:pt x="8709" y="722811"/>
                </a:lnTo>
                <a:lnTo>
                  <a:pt x="0" y="252548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5910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" name="Google Shape;48;p30"/>
          <p:cNvSpPr/>
          <p:nvPr/>
        </p:nvSpPr>
        <p:spPr>
          <a:xfrm>
            <a:off x="0" y="6126480"/>
            <a:ext cx="6538823" cy="731520"/>
          </a:xfrm>
          <a:custGeom>
            <a:avLst/>
            <a:gdLst/>
            <a:ahLst/>
            <a:cxnLst/>
            <a:rect l="l" t="t" r="r" b="b"/>
            <a:pathLst>
              <a:path w="6566263" h="731520" extrusionOk="0">
                <a:moveTo>
                  <a:pt x="0" y="252548"/>
                </a:moveTo>
                <a:lnTo>
                  <a:pt x="269966" y="34834"/>
                </a:lnTo>
                <a:lnTo>
                  <a:pt x="6287589" y="0"/>
                </a:lnTo>
                <a:lnTo>
                  <a:pt x="6566263" y="278674"/>
                </a:lnTo>
                <a:lnTo>
                  <a:pt x="6566263" y="731520"/>
                </a:lnTo>
                <a:lnTo>
                  <a:pt x="8709" y="722811"/>
                </a:lnTo>
                <a:lnTo>
                  <a:pt x="0" y="252548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41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bg>
      <p:bgPr>
        <a:solidFill>
          <a:srgbClr val="F3F6F8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bg>
      <p:bgPr>
        <a:solidFill>
          <a:srgbClr val="F3F6F8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–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/>
          <p:nvPr/>
        </p:nvSpPr>
        <p:spPr>
          <a:xfrm>
            <a:off x="6019801" y="6126480"/>
            <a:ext cx="6199599" cy="731520"/>
          </a:xfrm>
          <a:custGeom>
            <a:avLst/>
            <a:gdLst/>
            <a:ahLst/>
            <a:cxnLst/>
            <a:rect l="l" t="t" r="r" b="b"/>
            <a:pathLst>
              <a:path w="6566263" h="731520" extrusionOk="0">
                <a:moveTo>
                  <a:pt x="0" y="252548"/>
                </a:moveTo>
                <a:lnTo>
                  <a:pt x="269966" y="34834"/>
                </a:lnTo>
                <a:lnTo>
                  <a:pt x="6287589" y="0"/>
                </a:lnTo>
                <a:lnTo>
                  <a:pt x="6566263" y="278674"/>
                </a:lnTo>
                <a:lnTo>
                  <a:pt x="6566263" y="731520"/>
                </a:lnTo>
                <a:lnTo>
                  <a:pt x="8709" y="722811"/>
                </a:lnTo>
                <a:lnTo>
                  <a:pt x="0" y="252548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5910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" name="Google Shape;62;p32"/>
          <p:cNvSpPr/>
          <p:nvPr/>
        </p:nvSpPr>
        <p:spPr>
          <a:xfrm>
            <a:off x="0" y="6126480"/>
            <a:ext cx="6538823" cy="731520"/>
          </a:xfrm>
          <a:custGeom>
            <a:avLst/>
            <a:gdLst/>
            <a:ahLst/>
            <a:cxnLst/>
            <a:rect l="l" t="t" r="r" b="b"/>
            <a:pathLst>
              <a:path w="6566263" h="731520" extrusionOk="0">
                <a:moveTo>
                  <a:pt x="0" y="252548"/>
                </a:moveTo>
                <a:lnTo>
                  <a:pt x="269966" y="34834"/>
                </a:lnTo>
                <a:lnTo>
                  <a:pt x="6287589" y="0"/>
                </a:lnTo>
                <a:lnTo>
                  <a:pt x="6566263" y="278674"/>
                </a:lnTo>
                <a:lnTo>
                  <a:pt x="6566263" y="731520"/>
                </a:lnTo>
                <a:lnTo>
                  <a:pt x="8709" y="722811"/>
                </a:lnTo>
                <a:lnTo>
                  <a:pt x="0" y="252548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41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rgbClr val="F3F6F8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Invez © 2020 Copyrights"/>
          <p:cNvSpPr txBox="1">
            <a:spLocks noGrp="1"/>
          </p:cNvSpPr>
          <p:nvPr>
            <p:ph type="body" sz="quarter" idx="13"/>
          </p:nvPr>
        </p:nvSpPr>
        <p:spPr>
          <a:xfrm>
            <a:off x="10021950" y="503124"/>
            <a:ext cx="1691169" cy="24109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>
              <a:buSz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50" name="TheInvez"/>
          <p:cNvSpPr txBox="1">
            <a:spLocks noGrp="1"/>
          </p:cNvSpPr>
          <p:nvPr>
            <p:ph type="body" sz="quarter" idx="14"/>
          </p:nvPr>
        </p:nvSpPr>
        <p:spPr>
          <a:xfrm>
            <a:off x="718822" y="503124"/>
            <a:ext cx="2244204" cy="24109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>
              <a:buSzTx/>
              <a:buNone/>
              <a:defRPr cap="all"/>
            </a:pPr>
            <a:r>
              <a:rPr lang="en-US">
                <a:latin typeface="Montserrat Light"/>
                <a:sym typeface="Montserrat Light"/>
              </a:rPr>
              <a:t>Click to edit Master text styles</a:t>
            </a:r>
          </a:p>
        </p:txBody>
      </p:sp>
      <p:sp>
        <p:nvSpPr>
          <p:cNvPr id="351" name="Image"/>
          <p:cNvSpPr>
            <a:spLocks noGrp="1"/>
          </p:cNvSpPr>
          <p:nvPr>
            <p:ph type="pic" sz="half" idx="15"/>
          </p:nvPr>
        </p:nvSpPr>
        <p:spPr>
          <a:xfrm>
            <a:off x="5041813" y="2115155"/>
            <a:ext cx="6429804" cy="402253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lIns="91439" tIns="45719" rIns="91439" bIns="45719" anchor="t">
            <a:noAutofit/>
          </a:bodyPr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67161" y="6540500"/>
            <a:ext cx="51329" cy="235962"/>
          </a:xfrm>
          <a:prstGeom prst="rect">
            <a:avLst/>
          </a:prstGeom>
        </p:spPr>
        <p:txBody>
          <a:bodyPr/>
          <a:lstStyle/>
          <a:p>
            <a:fld id="{90E25EE4-8933-4888-BA4A-BDCD994F6724}" type="slidenum">
              <a:rPr lang="en-GU" smtClean="0"/>
              <a:t>‹#›</a:t>
            </a:fld>
            <a:endParaRPr lang="en-GU"/>
          </a:p>
        </p:txBody>
      </p:sp>
    </p:spTree>
    <p:extLst>
      <p:ext uri="{BB962C8B-B14F-4D97-AF65-F5344CB8AC3E}">
        <p14:creationId xmlns:p14="http://schemas.microsoft.com/office/powerpoint/2010/main" val="420117185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547618E-8F17-0A65-6808-BBA0485B70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r="7934" b="23796"/>
          <a:stretch/>
        </p:blipFill>
        <p:spPr>
          <a:xfrm>
            <a:off x="0" y="4916375"/>
            <a:ext cx="12192000" cy="19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7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8" r:id="rId4"/>
  </p:sldLayoutIdLst>
  <p:transition spd="med"/>
  <p:txStyles>
    <p:titleStyle>
      <a:lvl1pPr marL="0" marR="0" indent="0" algn="l" defTabSz="412750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150" b="1" i="0" u="none" strike="noStrike" cap="none" spc="-308" baseline="0">
          <a:solidFill>
            <a:srgbClr val="1E2019"/>
          </a:solidFill>
          <a:uFillTx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Montserrat Bold"/>
        </a:defRPr>
      </a:lvl1pPr>
      <a:lvl2pPr marL="0" marR="0" indent="0" algn="l" defTabSz="412750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150" b="0" i="0" u="none" strike="noStrike" cap="none" spc="-308" baseline="0">
          <a:solidFill>
            <a:srgbClr val="1E2019"/>
          </a:solidFill>
          <a:uFillTx/>
          <a:latin typeface="+mn-lt"/>
          <a:ea typeface="+mn-ea"/>
          <a:cs typeface="+mn-cs"/>
          <a:sym typeface="Montserrat Bold"/>
        </a:defRPr>
      </a:lvl2pPr>
      <a:lvl3pPr marL="0" marR="0" indent="0" algn="l" defTabSz="412750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150" b="0" i="0" u="none" strike="noStrike" cap="none" spc="-308" baseline="0">
          <a:solidFill>
            <a:srgbClr val="1E2019"/>
          </a:solidFill>
          <a:uFillTx/>
          <a:latin typeface="+mn-lt"/>
          <a:ea typeface="+mn-ea"/>
          <a:cs typeface="+mn-cs"/>
          <a:sym typeface="Montserrat Bold"/>
        </a:defRPr>
      </a:lvl3pPr>
      <a:lvl4pPr marL="0" marR="0" indent="0" algn="l" defTabSz="412750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150" b="0" i="0" u="none" strike="noStrike" cap="none" spc="-308" baseline="0">
          <a:solidFill>
            <a:srgbClr val="1E2019"/>
          </a:solidFill>
          <a:uFillTx/>
          <a:latin typeface="+mn-lt"/>
          <a:ea typeface="+mn-ea"/>
          <a:cs typeface="+mn-cs"/>
          <a:sym typeface="Montserrat Bold"/>
        </a:defRPr>
      </a:lvl4pPr>
      <a:lvl5pPr marL="0" marR="0" indent="0" algn="l" defTabSz="412750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150" b="0" i="0" u="none" strike="noStrike" cap="none" spc="-308" baseline="0">
          <a:solidFill>
            <a:srgbClr val="1E2019"/>
          </a:solidFill>
          <a:uFillTx/>
          <a:latin typeface="+mn-lt"/>
          <a:ea typeface="+mn-ea"/>
          <a:cs typeface="+mn-cs"/>
          <a:sym typeface="Montserrat Bold"/>
        </a:defRPr>
      </a:lvl5pPr>
      <a:lvl6pPr marL="0" marR="0" indent="0" algn="l" defTabSz="412750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150" b="0" i="0" u="none" strike="noStrike" cap="none" spc="-308" baseline="0">
          <a:solidFill>
            <a:srgbClr val="1E2019"/>
          </a:solidFill>
          <a:uFillTx/>
          <a:latin typeface="+mn-lt"/>
          <a:ea typeface="+mn-ea"/>
          <a:cs typeface="+mn-cs"/>
          <a:sym typeface="Montserrat Bold"/>
        </a:defRPr>
      </a:lvl6pPr>
      <a:lvl7pPr marL="0" marR="0" indent="0" algn="l" defTabSz="412750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150" b="0" i="0" u="none" strike="noStrike" cap="none" spc="-308" baseline="0">
          <a:solidFill>
            <a:srgbClr val="1E2019"/>
          </a:solidFill>
          <a:uFillTx/>
          <a:latin typeface="+mn-lt"/>
          <a:ea typeface="+mn-ea"/>
          <a:cs typeface="+mn-cs"/>
          <a:sym typeface="Montserrat Bold"/>
        </a:defRPr>
      </a:lvl7pPr>
      <a:lvl8pPr marL="0" marR="0" indent="0" algn="l" defTabSz="412750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150" b="0" i="0" u="none" strike="noStrike" cap="none" spc="-308" baseline="0">
          <a:solidFill>
            <a:srgbClr val="1E2019"/>
          </a:solidFill>
          <a:uFillTx/>
          <a:latin typeface="+mn-lt"/>
          <a:ea typeface="+mn-ea"/>
          <a:cs typeface="+mn-cs"/>
          <a:sym typeface="Montserrat Bold"/>
        </a:defRPr>
      </a:lvl8pPr>
      <a:lvl9pPr marL="0" marR="0" indent="0" algn="l" defTabSz="412750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150" b="0" i="0" u="none" strike="noStrike" cap="none" spc="-308" baseline="0">
          <a:solidFill>
            <a:srgbClr val="1E2019"/>
          </a:solidFill>
          <a:uFillTx/>
          <a:latin typeface="+mn-lt"/>
          <a:ea typeface="+mn-ea"/>
          <a:cs typeface="+mn-cs"/>
          <a:sym typeface="Montserrat Bold"/>
        </a:defRPr>
      </a:lvl9pPr>
    </p:titleStyle>
    <p:bodyStyle>
      <a:lvl1pPr marL="119063" marR="0" indent="-119063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900" b="1" i="0" u="none" strike="noStrike" cap="none" spc="0" baseline="0">
          <a:solidFill>
            <a:schemeClr val="accent6">
              <a:hueOff val="1807597"/>
              <a:satOff val="-81970"/>
              <a:lumOff val="-44715"/>
            </a:schemeClr>
          </a:solidFill>
          <a:uFillTx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Montserrat Bold"/>
        </a:defRPr>
      </a:lvl1pPr>
      <a:lvl2pPr marL="436563" marR="0" indent="-119063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900" b="1" i="0" u="none" strike="noStrike" cap="none" spc="0" baseline="0">
          <a:solidFill>
            <a:schemeClr val="accent6">
              <a:hueOff val="1807597"/>
              <a:satOff val="-81970"/>
              <a:lumOff val="-44715"/>
            </a:schemeClr>
          </a:solidFill>
          <a:uFillTx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Montserrat Bold"/>
        </a:defRPr>
      </a:lvl2pPr>
      <a:lvl3pPr marL="754063" marR="0" indent="-119063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900" b="1" i="0" u="none" strike="noStrike" cap="none" spc="0" baseline="0">
          <a:solidFill>
            <a:schemeClr val="accent6">
              <a:hueOff val="1807597"/>
              <a:satOff val="-81970"/>
              <a:lumOff val="-44715"/>
            </a:schemeClr>
          </a:solidFill>
          <a:uFillTx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Montserrat Bold"/>
        </a:defRPr>
      </a:lvl3pPr>
      <a:lvl4pPr marL="1071563" marR="0" indent="-119063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900" b="1" i="0" u="none" strike="noStrike" cap="none" spc="0" baseline="0">
          <a:solidFill>
            <a:schemeClr val="accent6">
              <a:hueOff val="1807597"/>
              <a:satOff val="-81970"/>
              <a:lumOff val="-44715"/>
            </a:schemeClr>
          </a:solidFill>
          <a:uFillTx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Montserrat Bold"/>
        </a:defRPr>
      </a:lvl4pPr>
      <a:lvl5pPr marL="1389063" marR="0" indent="-119063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900" b="1" i="0" u="none" strike="noStrike" cap="none" spc="0" baseline="0">
          <a:solidFill>
            <a:schemeClr val="accent6">
              <a:hueOff val="1807597"/>
              <a:satOff val="-81970"/>
              <a:lumOff val="-44715"/>
            </a:schemeClr>
          </a:solidFill>
          <a:uFillTx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Montserrat Bold"/>
        </a:defRPr>
      </a:lvl5pPr>
      <a:lvl6pPr marL="1706563" marR="0" indent="-119063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900" b="0" i="0" u="none" strike="noStrike" cap="none" spc="0" baseline="0">
          <a:solidFill>
            <a:schemeClr val="accent6">
              <a:hueOff val="1807597"/>
              <a:satOff val="-81970"/>
              <a:lumOff val="-44715"/>
            </a:schemeClr>
          </a:solidFill>
          <a:uFillTx/>
          <a:latin typeface="+mn-lt"/>
          <a:ea typeface="+mn-ea"/>
          <a:cs typeface="+mn-cs"/>
          <a:sym typeface="Montserrat Bold"/>
        </a:defRPr>
      </a:lvl6pPr>
      <a:lvl7pPr marL="2024063" marR="0" indent="-119063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900" b="0" i="0" u="none" strike="noStrike" cap="none" spc="0" baseline="0">
          <a:solidFill>
            <a:schemeClr val="accent6">
              <a:hueOff val="1807597"/>
              <a:satOff val="-81970"/>
              <a:lumOff val="-44715"/>
            </a:schemeClr>
          </a:solidFill>
          <a:uFillTx/>
          <a:latin typeface="+mn-lt"/>
          <a:ea typeface="+mn-ea"/>
          <a:cs typeface="+mn-cs"/>
          <a:sym typeface="Montserrat Bold"/>
        </a:defRPr>
      </a:lvl7pPr>
      <a:lvl8pPr marL="2341563" marR="0" indent="-119063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900" b="0" i="0" u="none" strike="noStrike" cap="none" spc="0" baseline="0">
          <a:solidFill>
            <a:schemeClr val="accent6">
              <a:hueOff val="1807597"/>
              <a:satOff val="-81970"/>
              <a:lumOff val="-44715"/>
            </a:schemeClr>
          </a:solidFill>
          <a:uFillTx/>
          <a:latin typeface="+mn-lt"/>
          <a:ea typeface="+mn-ea"/>
          <a:cs typeface="+mn-cs"/>
          <a:sym typeface="Montserrat Bold"/>
        </a:defRPr>
      </a:lvl8pPr>
      <a:lvl9pPr marL="2659063" marR="0" indent="-119063" algn="l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900" b="0" i="0" u="none" strike="noStrike" cap="none" spc="0" baseline="0">
          <a:solidFill>
            <a:schemeClr val="accent6">
              <a:hueOff val="1807597"/>
              <a:satOff val="-81970"/>
              <a:lumOff val="-44715"/>
            </a:schemeClr>
          </a:solidFill>
          <a:uFillTx/>
          <a:latin typeface="+mn-lt"/>
          <a:ea typeface="+mn-ea"/>
          <a:cs typeface="+mn-cs"/>
          <a:sym typeface="Montserrat Bold"/>
        </a:defRPr>
      </a:lvl9pPr>
    </p:bodyStyle>
    <p:other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elene.lemouellic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microsoft.com/office/2007/relationships/hdphoto" Target="../media/hdphoto1.wdp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"/>
          <p:cNvSpPr txBox="1">
            <a:spLocks noGrp="1"/>
          </p:cNvSpPr>
          <p:nvPr>
            <p:ph type="ctrTitle"/>
          </p:nvPr>
        </p:nvSpPr>
        <p:spPr>
          <a:xfrm>
            <a:off x="1087048" y="1444287"/>
            <a:ext cx="10404561" cy="207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rPr lang="en-US" sz="2400" b="1" dirty="0">
                <a:latin typeface="Open Sans"/>
                <a:ea typeface="Open Sans"/>
                <a:cs typeface="Open Sans"/>
                <a:sym typeface="Open Sans"/>
              </a:rPr>
              <a:t>Strengthening Health Interventions in the Pacific (SHIP)</a:t>
            </a:r>
            <a:r>
              <a:rPr lang="en-US" sz="2400" b="1" dirty="0"/>
              <a:t> Program</a:t>
            </a:r>
            <a:br>
              <a:rPr lang="en-US" sz="2400" b="1" dirty="0"/>
            </a:br>
            <a:r>
              <a:rPr lang="en-US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The Pacific’s Field Epidemiology Training Program (FETP)</a:t>
            </a:r>
            <a:br>
              <a:rPr lang="en-US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br>
              <a:rPr lang="en-US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r>
              <a:rPr lang="en-US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Open Sans"/>
              </a:rPr>
              <a:t>Building </a:t>
            </a:r>
            <a:r>
              <a:rPr lang="en-US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epidemiology and surveillance capacity in the USAPIs</a:t>
            </a:r>
            <a:endParaRPr sz="24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7" name="Google Shape;148;p1">
            <a:extLst>
              <a:ext uri="{FF2B5EF4-FFF2-40B4-BE49-F238E27FC236}">
                <a16:creationId xmlns:a16="http://schemas.microsoft.com/office/drawing/2014/main" id="{0229D790-BD97-C70E-0E94-BD0063A9E652}"/>
              </a:ext>
            </a:extLst>
          </p:cNvPr>
          <p:cNvSpPr txBox="1"/>
          <p:nvPr/>
        </p:nvSpPr>
        <p:spPr>
          <a:xfrm>
            <a:off x="8842301" y="4836180"/>
            <a:ext cx="31330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Hélène Le Mouëllic</a:t>
            </a:r>
            <a:endParaRPr b="1" i="0" u="sng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SHIP Program Manager</a:t>
            </a:r>
            <a:endParaRPr b="0" i="0" u="none" strike="noStrike" cap="none" dirty="0">
              <a:solidFill>
                <a:srgbClr val="FBE7B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rgbClr val="FBE7B1"/>
                </a:solidFill>
                <a:latin typeface="Open Sans"/>
                <a:ea typeface="Open Sans"/>
                <a:cs typeface="Open Sans"/>
                <a:sym typeface="Open Sans"/>
              </a:rPr>
              <a:t>helenel@pihoa.org</a:t>
            </a:r>
            <a:endParaRPr sz="1800" dirty="0"/>
          </a:p>
        </p:txBody>
      </p:sp>
      <p:sp>
        <p:nvSpPr>
          <p:cNvPr id="4" name="Google Shape;145;p1">
            <a:extLst>
              <a:ext uri="{FF2B5EF4-FFF2-40B4-BE49-F238E27FC236}">
                <a16:creationId xmlns:a16="http://schemas.microsoft.com/office/drawing/2014/main" id="{9D9B4FE7-0A41-5FCE-D3BF-099EC3F3AD99}"/>
              </a:ext>
            </a:extLst>
          </p:cNvPr>
          <p:cNvSpPr txBox="1">
            <a:spLocks/>
          </p:cNvSpPr>
          <p:nvPr/>
        </p:nvSpPr>
        <p:spPr>
          <a:xfrm>
            <a:off x="893719" y="3128524"/>
            <a:ext cx="1040456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"/>
              <a:buNone/>
              <a:defRPr sz="4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400"/>
            </a:pPr>
            <a:r>
              <a:rPr lang="en-US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7</a:t>
            </a:r>
            <a:r>
              <a:rPr lang="en-US" sz="2400" baseline="300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th</a:t>
            </a:r>
            <a:r>
              <a:rPr lang="en-US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 Association of the USAPI Laboratories (AUL) Meeting</a:t>
            </a:r>
          </a:p>
          <a:p>
            <a:pPr>
              <a:buSzPts val="2400"/>
            </a:pPr>
            <a:r>
              <a:rPr lang="en-US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April 19, 2024</a:t>
            </a:r>
          </a:p>
          <a:p>
            <a:pPr>
              <a:buSzPts val="2400"/>
            </a:pPr>
            <a:r>
              <a:rPr lang="en-US" sz="24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Tamuning, Guam</a:t>
            </a:r>
            <a:br>
              <a:rPr lang="en-US" sz="1600" dirty="0"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</a:br>
            <a:endParaRPr lang="en-US" sz="2000" dirty="0"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cxnSp>
        <p:nvCxnSpPr>
          <p:cNvPr id="2" name="Horizontal Section Divider" descr="Horizontal Divider">
            <a:extLst>
              <a:ext uri="{FF2B5EF4-FFF2-40B4-BE49-F238E27FC236}">
                <a16:creationId xmlns:a16="http://schemas.microsoft.com/office/drawing/2014/main" id="{52E704C2-71D3-3AA6-2C7D-2039C9B08A1D}"/>
              </a:ext>
            </a:extLst>
          </p:cNvPr>
          <p:cNvCxnSpPr>
            <a:cxnSpLocks/>
          </p:cNvCxnSpPr>
          <p:nvPr/>
        </p:nvCxnSpPr>
        <p:spPr bwMode="auto">
          <a:xfrm>
            <a:off x="4386634" y="3429000"/>
            <a:ext cx="3418730" cy="0"/>
          </a:xfrm>
          <a:prstGeom prst="line">
            <a:avLst/>
          </a:prstGeom>
          <a:noFill/>
          <a:ln w="12700" cap="rnd" cmpd="sng" algn="ctr">
            <a:solidFill>
              <a:srgbClr val="FDF2D7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B28B607-DFD8-EE26-AE89-633513D00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175" t="4056" r="197" b="84204"/>
          <a:stretch/>
        </p:blipFill>
        <p:spPr>
          <a:xfrm>
            <a:off x="0" y="-1"/>
            <a:ext cx="12192000" cy="779457"/>
          </a:xfrm>
          <a:prstGeom prst="rect">
            <a:avLst/>
          </a:prstGeom>
        </p:spPr>
      </p:pic>
      <p:sp>
        <p:nvSpPr>
          <p:cNvPr id="2" name="Google Shape;155;p2">
            <a:extLst>
              <a:ext uri="{FF2B5EF4-FFF2-40B4-BE49-F238E27FC236}">
                <a16:creationId xmlns:a16="http://schemas.microsoft.com/office/drawing/2014/main" id="{12B5C54B-4964-5018-36D9-446BB2F56C9B}"/>
              </a:ext>
            </a:extLst>
          </p:cNvPr>
          <p:cNvSpPr txBox="1">
            <a:spLocks/>
          </p:cNvSpPr>
          <p:nvPr/>
        </p:nvSpPr>
        <p:spPr>
          <a:xfrm>
            <a:off x="592789" y="155213"/>
            <a:ext cx="6734367" cy="69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sz="3200" dirty="0">
                <a:solidFill>
                  <a:schemeClr val="bg2"/>
                </a:solidFill>
              </a:rPr>
              <a:t>Course Delivery</a:t>
            </a:r>
          </a:p>
        </p:txBody>
      </p:sp>
      <p:pic>
        <p:nvPicPr>
          <p:cNvPr id="3" name="Picture 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647A5C3C-8C1E-33B1-2636-C8020601F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7" y="1375444"/>
            <a:ext cx="3265488" cy="2381250"/>
          </a:xfrm>
          <a:prstGeom prst="rect">
            <a:avLst/>
          </a:prstGeom>
        </p:spPr>
      </p:pic>
      <p:pic>
        <p:nvPicPr>
          <p:cNvPr id="4" name="Picture 3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0292BF03-88EB-1EE0-9623-67C801CDF9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907" y="1375444"/>
            <a:ext cx="3259138" cy="2381250"/>
          </a:xfrm>
          <a:prstGeom prst="rect">
            <a:avLst/>
          </a:prstGeom>
        </p:spPr>
      </p:pic>
      <p:pic>
        <p:nvPicPr>
          <p:cNvPr id="5" name="Picture 4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A16A6BE8-3F2E-1EB9-849E-9148B32EBE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19" y="1375444"/>
            <a:ext cx="3292475" cy="2381250"/>
          </a:xfrm>
          <a:prstGeom prst="rect">
            <a:avLst/>
          </a:prstGeom>
        </p:spPr>
      </p:pic>
      <p:pic>
        <p:nvPicPr>
          <p:cNvPr id="6" name="Picture 5" descr="A person showing a person something on the computer&#10;&#10;Description automatically generated with medium confidence">
            <a:extLst>
              <a:ext uri="{FF2B5EF4-FFF2-40B4-BE49-F238E27FC236}">
                <a16:creationId xmlns:a16="http://schemas.microsoft.com/office/drawing/2014/main" id="{870326CC-4898-42D3-8607-101F1C763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7" y="3823369"/>
            <a:ext cx="1419225" cy="2001838"/>
          </a:xfrm>
          <a:prstGeom prst="rect">
            <a:avLst/>
          </a:prstGeom>
        </p:spPr>
      </p:pic>
      <p:pic>
        <p:nvPicPr>
          <p:cNvPr id="7" name="Picture 6" descr="A group of people sitting at a table eating food&#10;&#10;Description automatically generated with low confidence">
            <a:extLst>
              <a:ext uri="{FF2B5EF4-FFF2-40B4-BE49-F238E27FC236}">
                <a16:creationId xmlns:a16="http://schemas.microsoft.com/office/drawing/2014/main" id="{09F75AD9-0A3A-6BC5-6BEF-5E2EF5550E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44" y="3823369"/>
            <a:ext cx="2771775" cy="2001838"/>
          </a:xfrm>
          <a:prstGeom prst="rect">
            <a:avLst/>
          </a:prstGeom>
        </p:spPr>
      </p:pic>
      <p:pic>
        <p:nvPicPr>
          <p:cNvPr id="8" name="Picture 7" descr="A picture containing text, floor, indoor, person&#10;&#10;Description automatically generated">
            <a:extLst>
              <a:ext uri="{FF2B5EF4-FFF2-40B4-BE49-F238E27FC236}">
                <a16:creationId xmlns:a16="http://schemas.microsoft.com/office/drawing/2014/main" id="{C2F126EA-D45B-921D-7671-61F6CE6BF1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82" y="3823369"/>
            <a:ext cx="2778125" cy="2001838"/>
          </a:xfrm>
          <a:prstGeom prst="rect">
            <a:avLst/>
          </a:prstGeom>
        </p:spPr>
      </p:pic>
      <p:pic>
        <p:nvPicPr>
          <p:cNvPr id="9" name="Picture 8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6E03C4AF-A424-41E3-66B7-117DBAFF7D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82" y="3823369"/>
            <a:ext cx="2778125" cy="20018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AF0FD5-EDFA-874D-E977-4B55DAEDFF71}"/>
              </a:ext>
            </a:extLst>
          </p:cNvPr>
          <p:cNvSpPr txBox="1"/>
          <p:nvPr/>
        </p:nvSpPr>
        <p:spPr>
          <a:xfrm>
            <a:off x="592789" y="856369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Online coursework and face-to-face session</a:t>
            </a:r>
          </a:p>
        </p:txBody>
      </p:sp>
    </p:spTree>
    <p:extLst>
      <p:ext uri="{BB962C8B-B14F-4D97-AF65-F5344CB8AC3E}">
        <p14:creationId xmlns:p14="http://schemas.microsoft.com/office/powerpoint/2010/main" val="3704406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B28B607-DFD8-EE26-AE89-633513D00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175" t="4056" r="197" b="84204"/>
          <a:stretch/>
        </p:blipFill>
        <p:spPr>
          <a:xfrm>
            <a:off x="0" y="-1"/>
            <a:ext cx="12192000" cy="779457"/>
          </a:xfrm>
          <a:prstGeom prst="rect">
            <a:avLst/>
          </a:prstGeom>
        </p:spPr>
      </p:pic>
      <p:sp>
        <p:nvSpPr>
          <p:cNvPr id="2" name="Google Shape;155;p2">
            <a:extLst>
              <a:ext uri="{FF2B5EF4-FFF2-40B4-BE49-F238E27FC236}">
                <a16:creationId xmlns:a16="http://schemas.microsoft.com/office/drawing/2014/main" id="{12B5C54B-4964-5018-36D9-446BB2F56C9B}"/>
              </a:ext>
            </a:extLst>
          </p:cNvPr>
          <p:cNvSpPr txBox="1">
            <a:spLocks/>
          </p:cNvSpPr>
          <p:nvPr/>
        </p:nvSpPr>
        <p:spPr>
          <a:xfrm>
            <a:off x="592789" y="155213"/>
            <a:ext cx="6734367" cy="69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“From Work, At Work, For Work”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EA95418-BA88-562D-75CF-4E6907553018}"/>
              </a:ext>
            </a:extLst>
          </p:cNvPr>
          <p:cNvSpPr txBox="1">
            <a:spLocks/>
          </p:cNvSpPr>
          <p:nvPr/>
        </p:nvSpPr>
        <p:spPr>
          <a:xfrm>
            <a:off x="1073821" y="914329"/>
            <a:ext cx="7897869" cy="54101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Training delivered to build both systems and skills</a:t>
            </a:r>
          </a:p>
        </p:txBody>
      </p:sp>
      <p:pic>
        <p:nvPicPr>
          <p:cNvPr id="4" name="Google Shape;123;p5">
            <a:extLst>
              <a:ext uri="{FF2B5EF4-FFF2-40B4-BE49-F238E27FC236}">
                <a16:creationId xmlns:a16="http://schemas.microsoft.com/office/drawing/2014/main" id="{6453BA28-5BFD-5A9C-007C-984A0A9448F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87598" y="3983225"/>
            <a:ext cx="3553292" cy="15804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1000" sy="101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Google Shape;124;p5">
            <a:extLst>
              <a:ext uri="{FF2B5EF4-FFF2-40B4-BE49-F238E27FC236}">
                <a16:creationId xmlns:a16="http://schemas.microsoft.com/office/drawing/2014/main" id="{C51F2577-A594-E034-482D-350F9972D9E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739" y="1529311"/>
            <a:ext cx="3927789" cy="17031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sx="101000" sy="101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Google Shape;126;p5">
            <a:extLst>
              <a:ext uri="{FF2B5EF4-FFF2-40B4-BE49-F238E27FC236}">
                <a16:creationId xmlns:a16="http://schemas.microsoft.com/office/drawing/2014/main" id="{ED2515C3-4182-B6A0-9BFE-5D022722728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42319" y="1455339"/>
            <a:ext cx="3781401" cy="207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7;p5" descr="WEEK -6 CDReport.pdf - Adobe Reader">
            <a:extLst>
              <a:ext uri="{FF2B5EF4-FFF2-40B4-BE49-F238E27FC236}">
                <a16:creationId xmlns:a16="http://schemas.microsoft.com/office/drawing/2014/main" id="{9E2E7ED4-FDA7-4B8B-8C3B-538ACC4E81D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28358" t="12226" r="26715"/>
          <a:stretch/>
        </p:blipFill>
        <p:spPr>
          <a:xfrm>
            <a:off x="3915674" y="1739310"/>
            <a:ext cx="3158246" cy="303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8;p5" descr="Am Samoa Chik Situation Report (8-4-14).docx [Compatibility Mode] - Word">
            <a:extLst>
              <a:ext uri="{FF2B5EF4-FFF2-40B4-BE49-F238E27FC236}">
                <a16:creationId xmlns:a16="http://schemas.microsoft.com/office/drawing/2014/main" id="{8FBC4E7A-B00A-EAE2-0E56-39FCD36BD55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4180" t="16939" r="22983" b="7926"/>
          <a:stretch/>
        </p:blipFill>
        <p:spPr>
          <a:xfrm>
            <a:off x="4699337" y="3045974"/>
            <a:ext cx="3374840" cy="2212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9;p5">
            <a:extLst>
              <a:ext uri="{FF2B5EF4-FFF2-40B4-BE49-F238E27FC236}">
                <a16:creationId xmlns:a16="http://schemas.microsoft.com/office/drawing/2014/main" id="{16E564BC-808D-3D0E-BF49-2D6A05B14D2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1726" y="3458498"/>
            <a:ext cx="3855780" cy="2414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352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B28B607-DFD8-EE26-AE89-633513D00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175" t="4056" r="197" b="84204"/>
          <a:stretch/>
        </p:blipFill>
        <p:spPr>
          <a:xfrm>
            <a:off x="0" y="-1"/>
            <a:ext cx="12192000" cy="779457"/>
          </a:xfrm>
          <a:prstGeom prst="rect">
            <a:avLst/>
          </a:prstGeom>
        </p:spPr>
      </p:pic>
      <p:sp>
        <p:nvSpPr>
          <p:cNvPr id="2" name="Google Shape;155;p2">
            <a:extLst>
              <a:ext uri="{FF2B5EF4-FFF2-40B4-BE49-F238E27FC236}">
                <a16:creationId xmlns:a16="http://schemas.microsoft.com/office/drawing/2014/main" id="{12B5C54B-4964-5018-36D9-446BB2F56C9B}"/>
              </a:ext>
            </a:extLst>
          </p:cNvPr>
          <p:cNvSpPr txBox="1">
            <a:spLocks/>
          </p:cNvSpPr>
          <p:nvPr/>
        </p:nvSpPr>
        <p:spPr>
          <a:xfrm>
            <a:off x="592789" y="155213"/>
            <a:ext cx="8984348" cy="69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sz="3200" dirty="0">
                <a:solidFill>
                  <a:schemeClr val="bg2"/>
                </a:solidFill>
              </a:rPr>
              <a:t>Learning by Doing, Voices of PGCFE Graduates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BBD1A7-BDB8-D10A-6987-257D14EF35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407" y="1472289"/>
            <a:ext cx="2614863" cy="42773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111B6C-A6B1-B10C-825D-49651635609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508" y="1227235"/>
            <a:ext cx="4476880" cy="22751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4F2291-F527-CCB1-604F-29B1EAF9AD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560" y="4179906"/>
            <a:ext cx="4476880" cy="19681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06FFCF-AFB8-0161-BE7C-C834235A56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03"/>
          <a:stretch/>
        </p:blipFill>
        <p:spPr>
          <a:xfrm>
            <a:off x="9034726" y="1397861"/>
            <a:ext cx="2614863" cy="4259562"/>
          </a:xfrm>
          <a:prstGeom prst="rect">
            <a:avLst/>
          </a:prstGeom>
        </p:spPr>
      </p:pic>
      <p:cxnSp>
        <p:nvCxnSpPr>
          <p:cNvPr id="16" name="Horizontal Section Divider" descr="Horizontal Divider">
            <a:extLst>
              <a:ext uri="{FF2B5EF4-FFF2-40B4-BE49-F238E27FC236}">
                <a16:creationId xmlns:a16="http://schemas.microsoft.com/office/drawing/2014/main" id="{4A29F645-DD03-1399-B45E-57042CB30104}"/>
              </a:ext>
            </a:extLst>
          </p:cNvPr>
          <p:cNvCxnSpPr>
            <a:cxnSpLocks/>
          </p:cNvCxnSpPr>
          <p:nvPr/>
        </p:nvCxnSpPr>
        <p:spPr bwMode="auto">
          <a:xfrm>
            <a:off x="8809580" y="1440390"/>
            <a:ext cx="0" cy="4639833"/>
          </a:xfrm>
          <a:prstGeom prst="line">
            <a:avLst/>
          </a:prstGeom>
          <a:noFill/>
          <a:ln w="12700" cap="rnd" cmpd="sng" algn="ctr">
            <a:solidFill>
              <a:srgbClr val="588AC8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Horizontal Section Divider" descr="Horizontal Divider">
            <a:extLst>
              <a:ext uri="{FF2B5EF4-FFF2-40B4-BE49-F238E27FC236}">
                <a16:creationId xmlns:a16="http://schemas.microsoft.com/office/drawing/2014/main" id="{E86F9BDF-AF5F-910B-6FD3-E8F36F3549DF}"/>
              </a:ext>
            </a:extLst>
          </p:cNvPr>
          <p:cNvCxnSpPr>
            <a:cxnSpLocks/>
          </p:cNvCxnSpPr>
          <p:nvPr/>
        </p:nvCxnSpPr>
        <p:spPr bwMode="auto">
          <a:xfrm>
            <a:off x="3454315" y="1440389"/>
            <a:ext cx="0" cy="4639833"/>
          </a:xfrm>
          <a:prstGeom prst="line">
            <a:avLst/>
          </a:prstGeom>
          <a:noFill/>
          <a:ln w="12700" cap="rnd" cmpd="sng" algn="ctr">
            <a:solidFill>
              <a:srgbClr val="588AC8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Horizontal Section Divider" descr="Horizontal Divider">
            <a:extLst>
              <a:ext uri="{FF2B5EF4-FFF2-40B4-BE49-F238E27FC236}">
                <a16:creationId xmlns:a16="http://schemas.microsoft.com/office/drawing/2014/main" id="{32561DDA-338B-61C9-E68B-691D96DD116D}"/>
              </a:ext>
            </a:extLst>
          </p:cNvPr>
          <p:cNvCxnSpPr>
            <a:cxnSpLocks/>
          </p:cNvCxnSpPr>
          <p:nvPr/>
        </p:nvCxnSpPr>
        <p:spPr bwMode="auto">
          <a:xfrm>
            <a:off x="3857560" y="3760305"/>
            <a:ext cx="4476880" cy="44651"/>
          </a:xfrm>
          <a:prstGeom prst="line">
            <a:avLst/>
          </a:prstGeom>
          <a:noFill/>
          <a:ln w="12700" cap="rnd" cmpd="sng" algn="ctr">
            <a:solidFill>
              <a:srgbClr val="588AC8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54044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Rectangle"/>
          <p:cNvSpPr/>
          <p:nvPr/>
        </p:nvSpPr>
        <p:spPr>
          <a:xfrm>
            <a:off x="718822" y="2115156"/>
            <a:ext cx="4324553" cy="2432131"/>
          </a:xfrm>
          <a:prstGeom prst="rect">
            <a:avLst/>
          </a:prstGeom>
          <a:solidFill>
            <a:srgbClr val="F6CA62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Regular"/>
            </a:endParaRPr>
          </a:p>
        </p:txBody>
      </p:sp>
      <p:sp>
        <p:nvSpPr>
          <p:cNvPr id="827" name="Contact Us"/>
          <p:cNvSpPr txBox="1"/>
          <p:nvPr/>
        </p:nvSpPr>
        <p:spPr>
          <a:xfrm>
            <a:off x="718822" y="1153057"/>
            <a:ext cx="3121047" cy="527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7600" spc="-228"/>
            </a:lvl1pPr>
          </a:lstStyle>
          <a:p>
            <a:pPr marL="0" marR="0" lvl="0" indent="0" algn="l" defTabSz="8255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2727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Bold"/>
              </a:rPr>
              <a:t>CONTACT US</a:t>
            </a:r>
            <a:endParaRPr kumimoji="0" sz="3800" b="1" i="0" u="none" strike="noStrike" kern="0" cap="none" spc="0" normalizeH="0" baseline="0" noProof="0" dirty="0">
              <a:ln>
                <a:noFill/>
              </a:ln>
              <a:solidFill>
                <a:srgbClr val="27272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Bold"/>
            </a:endParaRPr>
          </a:p>
        </p:txBody>
      </p:sp>
      <p:sp>
        <p:nvSpPr>
          <p:cNvPr id="829" name="10:00AM - 08:00PM"/>
          <p:cNvSpPr txBox="1"/>
          <p:nvPr/>
        </p:nvSpPr>
        <p:spPr>
          <a:xfrm>
            <a:off x="970339" y="2360620"/>
            <a:ext cx="3818353" cy="17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88AC8">
                    <a:hueOff val="1807597"/>
                    <a:satOff val="-81970"/>
                    <a:lumOff val="-44715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Montserrat Bold"/>
              </a:rPr>
              <a:t>Strengthening Health Interventions in the Pacific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88AC8">
                    <a:hueOff val="1807597"/>
                    <a:satOff val="-81970"/>
                    <a:lumOff val="-44715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Montserrat Bold"/>
              </a:rPr>
              <a:t>PIHOA Guam Office 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588AC8">
                  <a:hueOff val="1807597"/>
                  <a:satOff val="-81970"/>
                  <a:lumOff val="-44715"/>
                </a:srgb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  <a:sym typeface="Montserrat Bold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88AC8">
                    <a:hueOff val="1807597"/>
                    <a:satOff val="-81970"/>
                    <a:lumOff val="-44715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Montserrat Bold"/>
              </a:rPr>
              <a:t>Pacific Island Health Officers Association 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88AC8">
                    <a:hueOff val="1807597"/>
                    <a:satOff val="-81970"/>
                    <a:lumOff val="-44715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Montserrat Bold"/>
              </a:rPr>
              <a:t>GCIC Building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88AC8">
                    <a:hueOff val="1807597"/>
                    <a:satOff val="-81970"/>
                    <a:lumOff val="-44715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Montserrat Bold"/>
              </a:rPr>
              <a:t>414 W Soledad Avenue, Suite 906 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88AC8">
                    <a:hueOff val="1807597"/>
                    <a:satOff val="-81970"/>
                    <a:lumOff val="-44715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Montserrat Bold"/>
              </a:rPr>
              <a:t>Hagåtña, GU 96910</a:t>
            </a: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588AC8">
                  <a:hueOff val="1807597"/>
                  <a:satOff val="-81970"/>
                  <a:lumOff val="-44715"/>
                </a:srgb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  <a:sym typeface="Montserrat Bold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88AC8">
                    <a:hueOff val="1807597"/>
                    <a:satOff val="-81970"/>
                    <a:lumOff val="-44715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Montserrat Bold"/>
              </a:rPr>
              <a:t>PHONE: (671) 735-3337 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588AC8">
                  <a:hueOff val="1807597"/>
                  <a:satOff val="-81970"/>
                  <a:lumOff val="-44715"/>
                </a:srgb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  <a:sym typeface="Montserrat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2B87B-EBF2-02BA-F40F-0A9638AC77B8}"/>
              </a:ext>
            </a:extLst>
          </p:cNvPr>
          <p:cNvSpPr txBox="1"/>
          <p:nvPr/>
        </p:nvSpPr>
        <p:spPr>
          <a:xfrm>
            <a:off x="9418320" y="6427822"/>
            <a:ext cx="2053297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588AC8">
                    <a:hueOff val="1807597"/>
                    <a:satOff val="-81970"/>
                    <a:lumOff val="-44715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Bold"/>
              </a:rPr>
              <a:t>PIHOA.ORG</a:t>
            </a:r>
          </a:p>
        </p:txBody>
      </p:sp>
      <p:sp>
        <p:nvSpPr>
          <p:cNvPr id="3" name="Flynn McGregor…">
            <a:extLst>
              <a:ext uri="{FF2B5EF4-FFF2-40B4-BE49-F238E27FC236}">
                <a16:creationId xmlns:a16="http://schemas.microsoft.com/office/drawing/2014/main" id="{115374AF-B563-8EBB-7BC6-A6BA26A9E7B5}"/>
              </a:ext>
            </a:extLst>
          </p:cNvPr>
          <p:cNvSpPr txBox="1"/>
          <p:nvPr/>
        </p:nvSpPr>
        <p:spPr>
          <a:xfrm>
            <a:off x="5543304" y="2373252"/>
            <a:ext cx="2101857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cap="all" spc="180"/>
            </a:pPr>
            <a:r>
              <a:rPr kumimoji="0" lang="en-US" sz="1200" b="1" i="0" u="none" strike="noStrike" kern="0" cap="all" spc="18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Montserrat Bold"/>
              </a:rPr>
              <a:t>Hélène</a:t>
            </a:r>
            <a:r>
              <a:rPr kumimoji="0" lang="en-US" sz="1200" b="1" i="0" u="none" strike="noStrike" kern="0" cap="all" spc="180" normalizeH="0" baseline="0" noProof="0" dirty="0">
                <a:ln>
                  <a:noFill/>
                </a:ln>
                <a:solidFill>
                  <a:srgbClr val="588AC8">
                    <a:hueOff val="1807597"/>
                    <a:satOff val="-81970"/>
                    <a:lumOff val="-44715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Montserrat Bold"/>
              </a:rPr>
              <a:t> Le Mouëllic</a:t>
            </a:r>
            <a:endParaRPr kumimoji="0" sz="1200" b="1" i="0" u="none" strike="noStrike" kern="0" cap="all" spc="180" normalizeH="0" baseline="0" noProof="0" dirty="0">
              <a:ln>
                <a:noFill/>
              </a:ln>
              <a:solidFill>
                <a:srgbClr val="588AC8">
                  <a:hueOff val="1807597"/>
                  <a:satOff val="-81970"/>
                  <a:lumOff val="-44715"/>
                </a:srgb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  <a:sym typeface="Montserrat Bold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88AC8">
                    <a:hueOff val="1807597"/>
                    <a:satOff val="-81970"/>
                    <a:lumOff val="-44715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Montserrat Light"/>
              </a:rPr>
              <a:t>SHIP Program Manager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588AC8">
                  <a:hueOff val="1807597"/>
                  <a:satOff val="-81970"/>
                  <a:lumOff val="-44715"/>
                </a:srgb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  <a:sym typeface="Montserrat Light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B7158935-E67B-24E0-FCCA-6AA560F22D51}"/>
              </a:ext>
            </a:extLst>
          </p:cNvPr>
          <p:cNvSpPr/>
          <p:nvPr/>
        </p:nvSpPr>
        <p:spPr>
          <a:xfrm>
            <a:off x="4600219" y="2863033"/>
            <a:ext cx="3035420" cy="18001"/>
          </a:xfrm>
          <a:prstGeom prst="rect">
            <a:avLst/>
          </a:prstGeom>
          <a:solidFill>
            <a:srgbClr val="ABC4E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Regular"/>
            </a:endParaRPr>
          </a:p>
        </p:txBody>
      </p:sp>
      <p:sp>
        <p:nvSpPr>
          <p:cNvPr id="5" name="Lorem ipsum dolor sit amet, consectetur adipiscing elit, sed do eiusmod tempor incididunt ut labore">
            <a:extLst>
              <a:ext uri="{FF2B5EF4-FFF2-40B4-BE49-F238E27FC236}">
                <a16:creationId xmlns:a16="http://schemas.microsoft.com/office/drawing/2014/main" id="{6FBC60B7-C8DE-81D5-1509-CE7B71CD9C8C}"/>
              </a:ext>
            </a:extLst>
          </p:cNvPr>
          <p:cNvSpPr txBox="1"/>
          <p:nvPr/>
        </p:nvSpPr>
        <p:spPr>
          <a:xfrm>
            <a:off x="5543304" y="2948129"/>
            <a:ext cx="1764811" cy="29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lnSpc>
                <a:spcPct val="150000"/>
              </a:lnSpc>
              <a:defRPr spc="36">
                <a:solidFill>
                  <a:srgbClr val="1E2019">
                    <a:alpha val="75000"/>
                  </a:srgbClr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E2019">
                    <a:alpha val="75000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Montserrat Regular"/>
              </a:rPr>
              <a:t>helenel@pihoa.org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1E2019">
                  <a:alpha val="75000"/>
                </a:srgb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  <a:sym typeface="Montserrat Regular"/>
            </a:endParaRPr>
          </a:p>
        </p:txBody>
      </p:sp>
      <p:sp>
        <p:nvSpPr>
          <p:cNvPr id="10" name="Flynn McGregor…">
            <a:extLst>
              <a:ext uri="{FF2B5EF4-FFF2-40B4-BE49-F238E27FC236}">
                <a16:creationId xmlns:a16="http://schemas.microsoft.com/office/drawing/2014/main" id="{E688BFA3-0C98-F285-F79D-1EAFB2521683}"/>
              </a:ext>
            </a:extLst>
          </p:cNvPr>
          <p:cNvSpPr txBox="1"/>
          <p:nvPr/>
        </p:nvSpPr>
        <p:spPr>
          <a:xfrm>
            <a:off x="8985259" y="2360620"/>
            <a:ext cx="2120773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cap="all" spc="180"/>
            </a:pPr>
            <a:r>
              <a:rPr kumimoji="0" lang="en-US" sz="1200" b="1" i="0" u="none" strike="noStrike" kern="0" cap="all" spc="180" normalizeH="0" baseline="0" noProof="0" dirty="0" err="1">
                <a:ln>
                  <a:noFill/>
                </a:ln>
                <a:solidFill>
                  <a:srgbClr val="588AC8">
                    <a:hueOff val="1807597"/>
                    <a:satOff val="-81970"/>
                    <a:lumOff val="-44715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Montserrat Bold"/>
              </a:rPr>
              <a:t>Elua</a:t>
            </a:r>
            <a:r>
              <a:rPr kumimoji="0" lang="en-US" sz="1200" b="1" i="0" u="none" strike="noStrike" kern="0" cap="all" spc="180" normalizeH="0" baseline="0" noProof="0" dirty="0">
                <a:ln>
                  <a:noFill/>
                </a:ln>
                <a:solidFill>
                  <a:srgbClr val="588AC8">
                    <a:hueOff val="1807597"/>
                    <a:satOff val="-81970"/>
                    <a:lumOff val="-44715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Montserrat Bold"/>
              </a:rPr>
              <a:t> mori</a:t>
            </a:r>
            <a:endParaRPr kumimoji="0" sz="1200" b="1" i="0" u="none" strike="noStrike" kern="0" cap="all" spc="180" normalizeH="0" baseline="0" noProof="0" dirty="0">
              <a:ln>
                <a:noFill/>
              </a:ln>
              <a:solidFill>
                <a:srgbClr val="588AC8">
                  <a:hueOff val="1807597"/>
                  <a:satOff val="-81970"/>
                  <a:lumOff val="-44715"/>
                </a:srgb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  <a:sym typeface="Montserrat Bold"/>
            </a:endParaRPr>
          </a:p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88AC8">
                    <a:hueOff val="1807597"/>
                    <a:satOff val="-81970"/>
                    <a:lumOff val="-44715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Montserrat Light"/>
              </a:rPr>
              <a:t>SHIP Program Administrator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588AC8">
                  <a:hueOff val="1807597"/>
                  <a:satOff val="-81970"/>
                  <a:lumOff val="-44715"/>
                </a:srgb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  <a:sym typeface="Montserrat Light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6D7ECBC-DD92-5CD2-A529-362106EAE1A8}"/>
              </a:ext>
            </a:extLst>
          </p:cNvPr>
          <p:cNvSpPr/>
          <p:nvPr/>
        </p:nvSpPr>
        <p:spPr>
          <a:xfrm>
            <a:off x="8060098" y="2864311"/>
            <a:ext cx="3035420" cy="18001"/>
          </a:xfrm>
          <a:prstGeom prst="rect">
            <a:avLst/>
          </a:prstGeom>
          <a:solidFill>
            <a:srgbClr val="ABC4E5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Regular"/>
            </a:endParaRPr>
          </a:p>
        </p:txBody>
      </p:sp>
      <p:sp>
        <p:nvSpPr>
          <p:cNvPr id="12" name="Lorem ipsum dolor sit amet, consectetur adipiscing elit, sed do eiusmod tempor incididunt ut labore">
            <a:extLst>
              <a:ext uri="{FF2B5EF4-FFF2-40B4-BE49-F238E27FC236}">
                <a16:creationId xmlns:a16="http://schemas.microsoft.com/office/drawing/2014/main" id="{0AD15E12-E938-2B0A-3BED-DD1746913CA6}"/>
              </a:ext>
            </a:extLst>
          </p:cNvPr>
          <p:cNvSpPr txBox="1"/>
          <p:nvPr/>
        </p:nvSpPr>
        <p:spPr>
          <a:xfrm>
            <a:off x="8985259" y="2935497"/>
            <a:ext cx="1764811" cy="29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lnSpc>
                <a:spcPct val="150000"/>
              </a:lnSpc>
              <a:defRPr spc="36">
                <a:solidFill>
                  <a:srgbClr val="1E2019">
                    <a:alpha val="75000"/>
                  </a:srgbClr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1E2019">
                    <a:alpha val="75000"/>
                  </a:srgb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Montserrat Regular"/>
              </a:rPr>
              <a:t>eluam@pihoa.org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1E2019">
                  <a:alpha val="75000"/>
                </a:srgb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  <a:sym typeface="Montserrat Regular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Rectangle"/>
          <p:cNvSpPr/>
          <p:nvPr/>
        </p:nvSpPr>
        <p:spPr>
          <a:xfrm>
            <a:off x="4038814" y="0"/>
            <a:ext cx="8153187" cy="6858001"/>
          </a:xfrm>
          <a:prstGeom prst="rect">
            <a:avLst/>
          </a:prstGeom>
          <a:solidFill>
            <a:srgbClr val="F6CA62">
              <a:alpha val="7882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Regular"/>
            </a:endParaRPr>
          </a:p>
        </p:txBody>
      </p:sp>
      <p:sp>
        <p:nvSpPr>
          <p:cNvPr id="849" name="Thank You"/>
          <p:cNvSpPr txBox="1"/>
          <p:nvPr/>
        </p:nvSpPr>
        <p:spPr>
          <a:xfrm>
            <a:off x="5626134" y="2385025"/>
            <a:ext cx="4738477" cy="80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12300" cap="all">
                <a:solidFill>
                  <a:srgbClr val="1E2019"/>
                </a:solidFill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150" b="1" i="0" u="none" strike="noStrike" kern="0" cap="all" spc="0" normalizeH="0" baseline="0" noProof="0" dirty="0">
                <a:ln>
                  <a:noFill/>
                </a:ln>
                <a:solidFill>
                  <a:srgbClr val="27272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Bold"/>
              </a:rPr>
              <a:t>Thank You</a:t>
            </a:r>
          </a:p>
        </p:txBody>
      </p:sp>
      <p:sp>
        <p:nvSpPr>
          <p:cNvPr id="850" name="We break for a while. Gain your energy, prepare for the next section because it will be exciting and fun."/>
          <p:cNvSpPr txBox="1"/>
          <p:nvPr/>
        </p:nvSpPr>
        <p:spPr>
          <a:xfrm>
            <a:off x="6044066" y="4450631"/>
            <a:ext cx="3292763" cy="1895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lnSpc>
                <a:spcPct val="150000"/>
              </a:lnSpc>
              <a:defRPr spc="36">
                <a:solidFill>
                  <a:srgbClr val="1E2019">
                    <a:alpha val="75000"/>
                  </a:srgbClr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36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 Regular"/>
                <a:sym typeface="Montserrat Regular"/>
              </a:rPr>
              <a:t>REGIONAL EPI UNIT</a:t>
            </a:r>
          </a:p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36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 Regular"/>
                <a:sym typeface="Montserrat Regular"/>
              </a:rPr>
              <a:t>Dr. Mark Durand, SHIP Faculty Lead</a:t>
            </a:r>
          </a:p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36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 Regular"/>
                <a:sym typeface="Montserrat Regular"/>
              </a:rPr>
              <a:t>Dr. Haley Cash, NCD Regional Epidemiologist</a:t>
            </a:r>
          </a:p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36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 Regular"/>
                <a:sym typeface="Montserrat Regular"/>
              </a:rPr>
              <a:t>Dr. Thane Hancock, </a:t>
            </a:r>
            <a:r>
              <a:rPr kumimoji="0" lang="en-US" sz="900" b="0" i="0" u="none" strike="noStrike" kern="0" cap="none" spc="36" normalizeH="0" baseline="0" noProof="0" dirty="0">
                <a:ln>
                  <a:noFill/>
                </a:ln>
                <a:solidFill>
                  <a:srgbClr val="1E2019">
                    <a:alpha val="75000"/>
                  </a:srgbClr>
                </a:solidFill>
                <a:effectLst/>
                <a:uLnTx/>
                <a:uFillTx/>
                <a:latin typeface="Montserrat Regular"/>
                <a:sym typeface="Montserrat Regular"/>
              </a:rPr>
              <a:t>CDC Preparedness Epidemiologist </a:t>
            </a:r>
          </a:p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36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 Regular"/>
                <a:sym typeface="Montserrat Regular"/>
              </a:rPr>
              <a:t>Hélène Le Mou</a:t>
            </a:r>
            <a:r>
              <a:rPr kumimoji="0" lang="en-US" sz="900" b="0" i="0" u="none" strike="noStrike" kern="0" cap="none" spc="36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Montserrat Regular"/>
                <a:sym typeface="Montserrat Regular"/>
              </a:rPr>
              <a:t>ë</a:t>
            </a:r>
            <a:r>
              <a:rPr kumimoji="0" lang="en-US" sz="900" b="0" i="0" u="none" strike="noStrike" kern="0" cap="none" spc="36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 Regular"/>
                <a:sym typeface="Montserrat Regular"/>
              </a:rPr>
              <a:t>llic, SHIP Program Manager</a:t>
            </a:r>
          </a:p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36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 Regular"/>
                <a:sym typeface="Montserrat Regular"/>
              </a:rPr>
              <a:t>Stephanie Kern-</a:t>
            </a:r>
            <a:r>
              <a:rPr kumimoji="0" lang="en-US" sz="900" b="0" i="0" u="none" strike="noStrike" kern="0" cap="none" spc="36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 Regular"/>
                <a:sym typeface="Montserrat Regular"/>
              </a:rPr>
              <a:t>Allely</a:t>
            </a:r>
            <a:r>
              <a:rPr kumimoji="0" lang="en-US" sz="900" b="0" i="0" u="none" strike="noStrike" kern="0" cap="none" spc="36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 Regular"/>
                <a:sym typeface="Montserrat Regular"/>
              </a:rPr>
              <a:t>, CD Regional Epidemiologist</a:t>
            </a:r>
          </a:p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36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 Regular"/>
                <a:sym typeface="Montserrat Regular"/>
              </a:rPr>
              <a:t>Dr. Yvette </a:t>
            </a:r>
            <a:r>
              <a:rPr kumimoji="0" lang="en-US" sz="900" b="0" i="0" u="none" strike="noStrike" kern="0" cap="none" spc="36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 Regular"/>
                <a:sym typeface="Montserrat Regular"/>
              </a:rPr>
              <a:t>Paulino</a:t>
            </a:r>
            <a:r>
              <a:rPr kumimoji="0" lang="en-US" sz="900" b="0" i="0" u="none" strike="noStrike" kern="0" cap="none" spc="36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ontserrat Regular"/>
                <a:sym typeface="Montserrat Regular"/>
              </a:rPr>
              <a:t>, PPHF Program Manager</a:t>
            </a:r>
          </a:p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36" normalizeH="0" baseline="0" noProof="0" dirty="0">
              <a:ln>
                <a:noFill/>
              </a:ln>
              <a:solidFill>
                <a:srgbClr val="1E2019">
                  <a:alpha val="7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Regular"/>
            </a:endParaRPr>
          </a:p>
        </p:txBody>
      </p:sp>
      <p:sp>
        <p:nvSpPr>
          <p:cNvPr id="851" name="Rectangle"/>
          <p:cNvSpPr/>
          <p:nvPr/>
        </p:nvSpPr>
        <p:spPr>
          <a:xfrm>
            <a:off x="5626134" y="3920587"/>
            <a:ext cx="2520001" cy="18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kumimoji="0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Montserrat 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71CA7B-2AAD-57B2-20D8-224C0BE2E384}"/>
              </a:ext>
            </a:extLst>
          </p:cNvPr>
          <p:cNvSpPr txBox="1"/>
          <p:nvPr/>
        </p:nvSpPr>
        <p:spPr>
          <a:xfrm>
            <a:off x="9418320" y="6427822"/>
            <a:ext cx="2053297" cy="1897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588AC8">
                    <a:hueOff val="1807597"/>
                    <a:satOff val="-81970"/>
                    <a:lumOff val="-44715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Montserrat Bold"/>
              </a:rPr>
              <a:t>PIHOA.ORG</a:t>
            </a:r>
          </a:p>
        </p:txBody>
      </p:sp>
      <p:pic>
        <p:nvPicPr>
          <p:cNvPr id="3" name="Picture 2" descr="A picture containing text, porcelain&#10;&#10;Description automatically generated">
            <a:extLst>
              <a:ext uri="{FF2B5EF4-FFF2-40B4-BE49-F238E27FC236}">
                <a16:creationId xmlns:a16="http://schemas.microsoft.com/office/drawing/2014/main" id="{4CC40225-74C3-703F-35EE-ADD928EE6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90" y="4444911"/>
            <a:ext cx="1007685" cy="100768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8E18B7-217B-29A1-E36C-15A38C18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5" r="20860" b="415"/>
          <a:stretch/>
        </p:blipFill>
        <p:spPr bwMode="auto">
          <a:xfrm>
            <a:off x="4847890" y="5539341"/>
            <a:ext cx="1007685" cy="67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 descr="Path1">
            <a:extLst>
              <a:ext uri="{FF2B5EF4-FFF2-40B4-BE49-F238E27FC236}">
                <a16:creationId xmlns:a16="http://schemas.microsoft.com/office/drawing/2014/main" id="{BC66FEBF-76C8-C46A-1C80-B5A434EDB269}"/>
              </a:ext>
            </a:extLst>
          </p:cNvPr>
          <p:cNvPicPr>
            <a:picLocks noGrp="1" noChangeAspect="1" noChangeArrowheads="1"/>
          </p:cNvPicPr>
          <p:nvPr>
            <p:ph type="pic" sz="half" idx="1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81" r="30381"/>
          <a:stretch/>
        </p:blipFill>
        <p:spPr bwMode="auto">
          <a:xfrm>
            <a:off x="0" y="0"/>
            <a:ext cx="4038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DBBE8-C962-44A0-8531-1D01BEA78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290" y="750051"/>
            <a:ext cx="10577598" cy="808305"/>
          </a:xfrm>
        </p:spPr>
        <p:txBody>
          <a:bodyPr>
            <a:normAutofit/>
          </a:bodyPr>
          <a:lstStyle/>
          <a:p>
            <a:r>
              <a:rPr lang="en-US" sz="3200" u="sng" spc="0" dirty="0">
                <a:solidFill>
                  <a:srgbClr val="44546A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S</a:t>
            </a:r>
            <a:r>
              <a:rPr lang="en-US" sz="3200" spc="0" dirty="0">
                <a:solidFill>
                  <a:srgbClr val="44546A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trengthening </a:t>
            </a:r>
            <a:r>
              <a:rPr lang="en-US" sz="3200" u="sng" spc="0" dirty="0">
                <a:solidFill>
                  <a:srgbClr val="44546A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H</a:t>
            </a:r>
            <a:r>
              <a:rPr lang="en-US" sz="3200" spc="0" dirty="0">
                <a:solidFill>
                  <a:srgbClr val="44546A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ealth </a:t>
            </a:r>
            <a:r>
              <a:rPr lang="en-US" sz="3200" u="sng" spc="0" dirty="0">
                <a:solidFill>
                  <a:srgbClr val="44546A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I</a:t>
            </a:r>
            <a:r>
              <a:rPr lang="en-US" sz="3200" spc="0" dirty="0">
                <a:solidFill>
                  <a:srgbClr val="44546A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nterventions in the </a:t>
            </a:r>
            <a:r>
              <a:rPr lang="en-US" sz="3200" u="sng" spc="0" dirty="0">
                <a:solidFill>
                  <a:srgbClr val="44546A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P</a:t>
            </a:r>
            <a:r>
              <a:rPr lang="en-US" sz="3200" spc="0" dirty="0">
                <a:solidFill>
                  <a:srgbClr val="44546A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acific</a:t>
            </a:r>
            <a:endParaRPr lang="en-GU" sz="3200" spc="0" dirty="0">
              <a:solidFill>
                <a:srgbClr val="44546A"/>
              </a:solidFill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C3E34A-5A96-F7B5-2716-3AF22BD4E5B2}"/>
              </a:ext>
            </a:extLst>
          </p:cNvPr>
          <p:cNvSpPr txBox="1"/>
          <p:nvPr/>
        </p:nvSpPr>
        <p:spPr>
          <a:xfrm>
            <a:off x="175973" y="1764117"/>
            <a:ext cx="8192172" cy="3503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79425" indent="-34290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 Sans" pitchFamily="2" charset="0"/>
              </a:rPr>
              <a:t>Field Epidemiology Training Program (FETP) adapted for the Pacific region </a:t>
            </a:r>
          </a:p>
          <a:p>
            <a:pPr marL="479425" indent="-3429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rgbClr val="20212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</a:t>
            </a:r>
            <a:r>
              <a:rPr lang="en" sz="2000" b="0" dirty="0">
                <a:solidFill>
                  <a:srgbClr val="20212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mprove health agencies’ HIS and surveillance, and develop staff capacity</a:t>
            </a:r>
          </a:p>
          <a:p>
            <a:pPr marL="479425" indent="-342900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b="0" dirty="0">
                <a:solidFill>
                  <a:srgbClr val="202124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Partnership between PIHOA Secretariat and the </a:t>
            </a:r>
            <a:r>
              <a:rPr lang="en-US" sz="2000" b="0" dirty="0">
                <a:solidFill>
                  <a:srgbClr val="222222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Departments and Ministries of Health</a:t>
            </a:r>
          </a:p>
          <a:p>
            <a:pPr marL="479425" indent="-3429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 Sans" pitchFamily="2" charset="0"/>
              </a:rPr>
              <a:t>Integrates training with capacity development: </a:t>
            </a:r>
          </a:p>
          <a:p>
            <a:pPr marL="136525" fontAlgn="base">
              <a:spcBef>
                <a:spcPts val="1000"/>
              </a:spcBef>
            </a:pPr>
            <a:r>
              <a:rPr lang="en-US" sz="2000" dirty="0">
                <a:latin typeface="Open Sans" pitchFamily="2" charset="0"/>
              </a:rPr>
              <a:t>	</a:t>
            </a:r>
            <a:r>
              <a:rPr lang="en-US" sz="2000" b="0" i="1" u="none" strike="noStrike" dirty="0">
                <a:solidFill>
                  <a:srgbClr val="000000"/>
                </a:solidFill>
                <a:effectLst/>
                <a:latin typeface="Open Sans" pitchFamily="2" charset="0"/>
              </a:rPr>
              <a:t>“From work, at work, for work”</a:t>
            </a:r>
          </a:p>
          <a:p>
            <a:pPr marL="479425" indent="-3429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Open Sans" pitchFamily="2" charset="0"/>
              </a:rPr>
              <a:t>Accredited by Fiji National University (FNU)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04C16E-873D-CA5A-F7EB-69584B61B9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1289" y="1352595"/>
            <a:ext cx="4783948" cy="4468254"/>
          </a:xfrm>
          <a:prstGeom prst="rect">
            <a:avLst/>
          </a:prstGeom>
        </p:spPr>
      </p:pic>
      <p:pic>
        <p:nvPicPr>
          <p:cNvPr id="23" name="Picture 16" descr="Fiji National University">
            <a:extLst>
              <a:ext uri="{FF2B5EF4-FFF2-40B4-BE49-F238E27FC236}">
                <a16:creationId xmlns:a16="http://schemas.microsoft.com/office/drawing/2014/main" id="{0474AE7D-3873-E99C-9322-3F73F42F4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651" y="6176990"/>
            <a:ext cx="1493468" cy="57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BED980-3E66-3FA5-F470-A0A3E5BDDDA9}"/>
              </a:ext>
            </a:extLst>
          </p:cNvPr>
          <p:cNvSpPr txBox="1"/>
          <p:nvPr/>
        </p:nvSpPr>
        <p:spPr>
          <a:xfrm>
            <a:off x="3236707" y="5912472"/>
            <a:ext cx="13213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  <a:sym typeface="Montserrat Bold"/>
              </a:rPr>
              <a:t>Accredited by</a:t>
            </a:r>
            <a:endParaRPr kumimoji="0" lang="x-none" sz="1400" b="0" i="0" u="none" strike="noStrike" kern="0" cap="none" spc="0" normalizeH="0" baseline="0" noProof="0" dirty="0">
              <a:ln>
                <a:noFill/>
              </a:ln>
              <a:solidFill>
                <a:srgbClr val="588AC8">
                  <a:hueOff val="1807597"/>
                  <a:satOff val="-81970"/>
                  <a:lumOff val="-44715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  <a:sym typeface="Montserrat Bold"/>
            </a:endParaRPr>
          </a:p>
        </p:txBody>
      </p:sp>
      <p:pic>
        <p:nvPicPr>
          <p:cNvPr id="1027" name="Picture 3" descr="Pacific Public Health Surveillance Network | SPC Public Health Division">
            <a:extLst>
              <a:ext uri="{FF2B5EF4-FFF2-40B4-BE49-F238E27FC236}">
                <a16:creationId xmlns:a16="http://schemas.microsoft.com/office/drawing/2014/main" id="{D941C0A7-20B9-2E96-B50C-972C8202A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28" y="5912472"/>
            <a:ext cx="761758" cy="94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cific Island Health Officers Association">
            <a:extLst>
              <a:ext uri="{FF2B5EF4-FFF2-40B4-BE49-F238E27FC236}">
                <a16:creationId xmlns:a16="http://schemas.microsoft.com/office/drawing/2014/main" id="{A052F0AA-4CC0-5E77-C2B4-CFF362EF7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254" y="6090484"/>
            <a:ext cx="705521" cy="7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The Pacific Community">
            <a:extLst>
              <a:ext uri="{FF2B5EF4-FFF2-40B4-BE49-F238E27FC236}">
                <a16:creationId xmlns:a16="http://schemas.microsoft.com/office/drawing/2014/main" id="{F3CC1D4D-4993-521B-A9F1-BFAF2EC25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749" y="6153652"/>
            <a:ext cx="1429739" cy="57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revention (CDC) | Drought.gov">
            <a:extLst>
              <a:ext uri="{FF2B5EF4-FFF2-40B4-BE49-F238E27FC236}">
                <a16:creationId xmlns:a16="http://schemas.microsoft.com/office/drawing/2014/main" id="{5C7A918F-53CB-C4FD-5E32-8E566B13B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7" t="6718" r="3467" b="16966"/>
          <a:stretch/>
        </p:blipFill>
        <p:spPr bwMode="auto">
          <a:xfrm>
            <a:off x="5921965" y="6090484"/>
            <a:ext cx="926248" cy="70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A0C114-5E34-A6C8-30AA-A59D00851A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175" t="4056" r="197" b="84204"/>
          <a:stretch/>
        </p:blipFill>
        <p:spPr>
          <a:xfrm>
            <a:off x="0" y="-1"/>
            <a:ext cx="12192000" cy="779457"/>
          </a:xfrm>
          <a:prstGeom prst="rect">
            <a:avLst/>
          </a:prstGeom>
        </p:spPr>
      </p:pic>
      <p:sp>
        <p:nvSpPr>
          <p:cNvPr id="4" name="Google Shape;155;p2">
            <a:extLst>
              <a:ext uri="{FF2B5EF4-FFF2-40B4-BE49-F238E27FC236}">
                <a16:creationId xmlns:a16="http://schemas.microsoft.com/office/drawing/2014/main" id="{034E6F18-11A4-0CA7-854D-4D707536CB86}"/>
              </a:ext>
            </a:extLst>
          </p:cNvPr>
          <p:cNvSpPr txBox="1">
            <a:spLocks/>
          </p:cNvSpPr>
          <p:nvPr/>
        </p:nvSpPr>
        <p:spPr>
          <a:xfrm>
            <a:off x="592789" y="155213"/>
            <a:ext cx="6734367" cy="69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sz="3200" dirty="0">
                <a:solidFill>
                  <a:srgbClr val="44546A"/>
                </a:solidFill>
              </a:rPr>
              <a:t>What is SHIP?</a:t>
            </a:r>
          </a:p>
        </p:txBody>
      </p:sp>
    </p:spTree>
    <p:extLst>
      <p:ext uri="{BB962C8B-B14F-4D97-AF65-F5344CB8AC3E}">
        <p14:creationId xmlns:p14="http://schemas.microsoft.com/office/powerpoint/2010/main" val="2185815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D2D083-C33E-EFBB-B954-CCC03040F106}"/>
              </a:ext>
            </a:extLst>
          </p:cNvPr>
          <p:cNvCxnSpPr>
            <a:cxnSpLocks/>
          </p:cNvCxnSpPr>
          <p:nvPr/>
        </p:nvCxnSpPr>
        <p:spPr>
          <a:xfrm>
            <a:off x="3503413" y="4861266"/>
            <a:ext cx="7007759" cy="0"/>
          </a:xfrm>
          <a:prstGeom prst="line">
            <a:avLst/>
          </a:prstGeom>
          <a:ln w="25400">
            <a:solidFill>
              <a:srgbClr val="ACC4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B28B607-DFD8-EE26-AE89-633513D00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175" t="4056" r="197" b="84204"/>
          <a:stretch/>
        </p:blipFill>
        <p:spPr>
          <a:xfrm>
            <a:off x="0" y="-1"/>
            <a:ext cx="12192000" cy="779457"/>
          </a:xfrm>
          <a:prstGeom prst="rect">
            <a:avLst/>
          </a:prstGeom>
        </p:spPr>
      </p:pic>
      <p:sp>
        <p:nvSpPr>
          <p:cNvPr id="2" name="Google Shape;155;p2">
            <a:extLst>
              <a:ext uri="{FF2B5EF4-FFF2-40B4-BE49-F238E27FC236}">
                <a16:creationId xmlns:a16="http://schemas.microsoft.com/office/drawing/2014/main" id="{12B5C54B-4964-5018-36D9-446BB2F56C9B}"/>
              </a:ext>
            </a:extLst>
          </p:cNvPr>
          <p:cNvSpPr txBox="1">
            <a:spLocks/>
          </p:cNvSpPr>
          <p:nvPr/>
        </p:nvSpPr>
        <p:spPr>
          <a:xfrm>
            <a:off x="592789" y="155213"/>
            <a:ext cx="6734367" cy="69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sz="3200" dirty="0">
                <a:solidFill>
                  <a:schemeClr val="bg2"/>
                </a:solidFill>
              </a:rPr>
              <a:t>SHIP Courses</a:t>
            </a:r>
          </a:p>
        </p:txBody>
      </p:sp>
      <p:sp>
        <p:nvSpPr>
          <p:cNvPr id="8" name="Google Shape;76;p5">
            <a:extLst>
              <a:ext uri="{FF2B5EF4-FFF2-40B4-BE49-F238E27FC236}">
                <a16:creationId xmlns:a16="http://schemas.microsoft.com/office/drawing/2014/main" id="{9B93AA0D-191B-86A4-64EE-877B03B884FB}"/>
              </a:ext>
            </a:extLst>
          </p:cNvPr>
          <p:cNvSpPr txBox="1"/>
          <p:nvPr/>
        </p:nvSpPr>
        <p:spPr>
          <a:xfrm>
            <a:off x="10576485" y="5086507"/>
            <a:ext cx="1615515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>
              <a:buSzPts val="1200"/>
            </a:pPr>
            <a:r>
              <a:rPr lang="en-US" sz="1200" dirty="0">
                <a:solidFill>
                  <a:srgbClr val="202124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5 one-week training modules delivered on site</a:t>
            </a:r>
            <a:endParaRPr sz="1200" dirty="0">
              <a:solidFill>
                <a:srgbClr val="202124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2" name="Google Shape;84;p5">
            <a:extLst>
              <a:ext uri="{FF2B5EF4-FFF2-40B4-BE49-F238E27FC236}">
                <a16:creationId xmlns:a16="http://schemas.microsoft.com/office/drawing/2014/main" id="{80571AFF-7A62-B02F-20B2-E597802F433D}"/>
              </a:ext>
            </a:extLst>
          </p:cNvPr>
          <p:cNvSpPr/>
          <p:nvPr/>
        </p:nvSpPr>
        <p:spPr>
          <a:xfrm>
            <a:off x="4640610" y="4928709"/>
            <a:ext cx="1106003" cy="830997"/>
          </a:xfrm>
          <a:prstGeom prst="rect">
            <a:avLst/>
          </a:prstGeom>
          <a:solidFill>
            <a:srgbClr val="ACC4E3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>
              <a:buSzPts val="900"/>
            </a:pPr>
            <a:endParaRPr sz="900" dirty="0">
              <a:solidFill>
                <a:srgbClr val="1713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900"/>
            </a:pPr>
            <a:r>
              <a:rPr lang="en-US" sz="900" dirty="0">
                <a:solidFill>
                  <a:srgbClr val="171340"/>
                </a:solidFill>
                <a:latin typeface="Open Sans"/>
                <a:ea typeface="Open Sans"/>
                <a:cs typeface="Open Sans"/>
                <a:sym typeface="Open Sans"/>
              </a:rPr>
              <a:t>EPI 826-01</a:t>
            </a:r>
            <a:endParaRPr sz="900" dirty="0"/>
          </a:p>
          <a:p>
            <a:pPr algn="ctr">
              <a:buSzPts val="900"/>
            </a:pPr>
            <a:r>
              <a:rPr lang="en-US" sz="900" dirty="0">
                <a:solidFill>
                  <a:srgbClr val="171340"/>
                </a:solidFill>
                <a:latin typeface="Open Sans"/>
                <a:ea typeface="Open Sans"/>
                <a:cs typeface="Open Sans"/>
                <a:sym typeface="Open Sans"/>
              </a:rPr>
              <a:t>Introduction to Epidemiology and Field Epi</a:t>
            </a:r>
            <a:endParaRPr sz="900" dirty="0"/>
          </a:p>
          <a:p>
            <a:pPr algn="ctr">
              <a:buSzPts val="900"/>
            </a:pPr>
            <a:endParaRPr sz="900" dirty="0">
              <a:solidFill>
                <a:srgbClr val="171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Google Shape;85;p5">
            <a:extLst>
              <a:ext uri="{FF2B5EF4-FFF2-40B4-BE49-F238E27FC236}">
                <a16:creationId xmlns:a16="http://schemas.microsoft.com/office/drawing/2014/main" id="{349E1DEE-4A26-F9E9-B054-8257DCA6BDD5}"/>
              </a:ext>
            </a:extLst>
          </p:cNvPr>
          <p:cNvSpPr/>
          <p:nvPr/>
        </p:nvSpPr>
        <p:spPr>
          <a:xfrm>
            <a:off x="8230349" y="4940738"/>
            <a:ext cx="1106003" cy="830997"/>
          </a:xfrm>
          <a:prstGeom prst="rect">
            <a:avLst/>
          </a:prstGeom>
          <a:solidFill>
            <a:srgbClr val="ACC4E3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>
              <a:buSzPts val="900"/>
            </a:pPr>
            <a:endParaRPr sz="900">
              <a:solidFill>
                <a:srgbClr val="1713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900"/>
            </a:pPr>
            <a:r>
              <a:rPr lang="en-US" sz="900">
                <a:solidFill>
                  <a:srgbClr val="171340"/>
                </a:solidFill>
                <a:latin typeface="Open Sans"/>
                <a:ea typeface="Open Sans"/>
                <a:cs typeface="Open Sans"/>
                <a:sym typeface="Open Sans"/>
              </a:rPr>
              <a:t>EPI 826-04</a:t>
            </a:r>
            <a:endParaRPr sz="900"/>
          </a:p>
          <a:p>
            <a:pPr algn="ctr">
              <a:buSzPts val="900"/>
            </a:pPr>
            <a:r>
              <a:rPr lang="en-US" sz="900">
                <a:solidFill>
                  <a:srgbClr val="171340"/>
                </a:solidFill>
                <a:latin typeface="Open Sans"/>
                <a:ea typeface="Open Sans"/>
                <a:cs typeface="Open Sans"/>
                <a:sym typeface="Open Sans"/>
              </a:rPr>
              <a:t>Management and Analysis of HIS Data</a:t>
            </a:r>
            <a:endParaRPr sz="900"/>
          </a:p>
          <a:p>
            <a:pPr algn="ctr">
              <a:buSzPts val="900"/>
            </a:pPr>
            <a:endParaRPr sz="900">
              <a:solidFill>
                <a:srgbClr val="1713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900"/>
            </a:pPr>
            <a:endParaRPr sz="900">
              <a:solidFill>
                <a:srgbClr val="171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86;p5">
            <a:extLst>
              <a:ext uri="{FF2B5EF4-FFF2-40B4-BE49-F238E27FC236}">
                <a16:creationId xmlns:a16="http://schemas.microsoft.com/office/drawing/2014/main" id="{B6C17554-A4E0-1D50-4023-2AF48784EBAA}"/>
              </a:ext>
            </a:extLst>
          </p:cNvPr>
          <p:cNvSpPr/>
          <p:nvPr/>
        </p:nvSpPr>
        <p:spPr>
          <a:xfrm>
            <a:off x="9427474" y="4940737"/>
            <a:ext cx="1083698" cy="830997"/>
          </a:xfrm>
          <a:prstGeom prst="rect">
            <a:avLst/>
          </a:prstGeom>
          <a:solidFill>
            <a:srgbClr val="ACC4E3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>
              <a:buSzPts val="900"/>
            </a:pPr>
            <a:endParaRPr sz="900">
              <a:solidFill>
                <a:srgbClr val="1713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900"/>
            </a:pPr>
            <a:r>
              <a:rPr lang="en-US" sz="900">
                <a:solidFill>
                  <a:srgbClr val="171340"/>
                </a:solidFill>
                <a:latin typeface="Open Sans"/>
                <a:ea typeface="Open Sans"/>
                <a:cs typeface="Open Sans"/>
                <a:sym typeface="Open Sans"/>
              </a:rPr>
              <a:t>EPI 826-05 </a:t>
            </a:r>
            <a:endParaRPr sz="900"/>
          </a:p>
          <a:p>
            <a:pPr algn="ctr">
              <a:buSzPts val="900"/>
            </a:pPr>
            <a:r>
              <a:rPr lang="en-US" sz="900">
                <a:solidFill>
                  <a:srgbClr val="171340"/>
                </a:solidFill>
                <a:latin typeface="Open Sans"/>
                <a:ea typeface="Open Sans"/>
                <a:cs typeface="Open Sans"/>
                <a:sym typeface="Open Sans"/>
              </a:rPr>
              <a:t> Field Epidemiology Project</a:t>
            </a:r>
            <a:endParaRPr sz="900"/>
          </a:p>
          <a:p>
            <a:pPr algn="ctr">
              <a:buSzPts val="900"/>
            </a:pPr>
            <a:endParaRPr sz="900">
              <a:solidFill>
                <a:srgbClr val="1713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900"/>
            </a:pPr>
            <a:endParaRPr sz="900">
              <a:solidFill>
                <a:srgbClr val="171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87;p5">
            <a:extLst>
              <a:ext uri="{FF2B5EF4-FFF2-40B4-BE49-F238E27FC236}">
                <a16:creationId xmlns:a16="http://schemas.microsoft.com/office/drawing/2014/main" id="{714C663A-C42B-9B89-8215-454D668F1995}"/>
              </a:ext>
            </a:extLst>
          </p:cNvPr>
          <p:cNvSpPr/>
          <p:nvPr/>
        </p:nvSpPr>
        <p:spPr>
          <a:xfrm>
            <a:off x="7033223" y="4932194"/>
            <a:ext cx="1106003" cy="830997"/>
          </a:xfrm>
          <a:prstGeom prst="rect">
            <a:avLst/>
          </a:prstGeom>
          <a:solidFill>
            <a:srgbClr val="ACC4E3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>
              <a:buSzPts val="900"/>
            </a:pPr>
            <a:endParaRPr sz="900">
              <a:solidFill>
                <a:srgbClr val="1713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900"/>
            </a:pPr>
            <a:r>
              <a:rPr lang="en-US" sz="900">
                <a:solidFill>
                  <a:srgbClr val="171340"/>
                </a:solidFill>
                <a:latin typeface="Open Sans"/>
                <a:ea typeface="Open Sans"/>
                <a:cs typeface="Open Sans"/>
                <a:sym typeface="Open Sans"/>
              </a:rPr>
              <a:t>EPI 826-03</a:t>
            </a:r>
            <a:endParaRPr sz="900"/>
          </a:p>
          <a:p>
            <a:pPr algn="ctr">
              <a:buSzPts val="900"/>
            </a:pPr>
            <a:r>
              <a:rPr lang="en-US" sz="900">
                <a:solidFill>
                  <a:srgbClr val="171340"/>
                </a:solidFill>
                <a:latin typeface="Open Sans"/>
                <a:ea typeface="Open Sans"/>
                <a:cs typeface="Open Sans"/>
                <a:sym typeface="Open Sans"/>
              </a:rPr>
              <a:t>Investigation and Management of Disease Outbreaks</a:t>
            </a:r>
            <a:endParaRPr sz="900"/>
          </a:p>
          <a:p>
            <a:pPr algn="ctr">
              <a:buSzPts val="900"/>
            </a:pPr>
            <a:endParaRPr sz="900">
              <a:solidFill>
                <a:srgbClr val="171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88;p5">
            <a:extLst>
              <a:ext uri="{FF2B5EF4-FFF2-40B4-BE49-F238E27FC236}">
                <a16:creationId xmlns:a16="http://schemas.microsoft.com/office/drawing/2014/main" id="{54CEE260-4F04-216D-5E0C-EE4A62AF8F20}"/>
              </a:ext>
            </a:extLst>
          </p:cNvPr>
          <p:cNvSpPr/>
          <p:nvPr/>
        </p:nvSpPr>
        <p:spPr>
          <a:xfrm>
            <a:off x="5836381" y="4927198"/>
            <a:ext cx="1106003" cy="830997"/>
          </a:xfrm>
          <a:prstGeom prst="rect">
            <a:avLst/>
          </a:prstGeom>
          <a:solidFill>
            <a:srgbClr val="ACC4E3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algn="ctr">
              <a:buSzPts val="900"/>
            </a:pPr>
            <a:endParaRPr sz="900">
              <a:solidFill>
                <a:srgbClr val="17134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buSzPts val="900"/>
            </a:pPr>
            <a:r>
              <a:rPr lang="en-US" sz="900">
                <a:solidFill>
                  <a:srgbClr val="171340"/>
                </a:solidFill>
                <a:latin typeface="Open Sans"/>
                <a:ea typeface="Open Sans"/>
                <a:cs typeface="Open Sans"/>
                <a:sym typeface="Open Sans"/>
              </a:rPr>
              <a:t>EPI 826-02</a:t>
            </a:r>
            <a:endParaRPr sz="900"/>
          </a:p>
          <a:p>
            <a:pPr algn="ctr">
              <a:buSzPts val="900"/>
            </a:pPr>
            <a:r>
              <a:rPr lang="en-US" sz="900">
                <a:solidFill>
                  <a:srgbClr val="171340"/>
                </a:solidFill>
                <a:latin typeface="Open Sans"/>
                <a:ea typeface="Open Sans"/>
                <a:cs typeface="Open Sans"/>
                <a:sym typeface="Open Sans"/>
              </a:rPr>
              <a:t>Introduction to Health Information Systems</a:t>
            </a:r>
            <a:endParaRPr sz="900"/>
          </a:p>
          <a:p>
            <a:pPr algn="ctr">
              <a:buSzPts val="900"/>
            </a:pPr>
            <a:endParaRPr sz="900">
              <a:solidFill>
                <a:srgbClr val="1713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A19E0F0-1546-241A-D93F-77F99D75A6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7" b="507"/>
          <a:stretch/>
        </p:blipFill>
        <p:spPr>
          <a:xfrm>
            <a:off x="172363" y="1334326"/>
            <a:ext cx="4585861" cy="4702254"/>
          </a:xfrm>
          <a:prstGeom prst="rect">
            <a:avLst/>
          </a:prstGeom>
        </p:spPr>
      </p:pic>
      <p:sp>
        <p:nvSpPr>
          <p:cNvPr id="36" name="Google Shape;89;p5">
            <a:extLst>
              <a:ext uri="{FF2B5EF4-FFF2-40B4-BE49-F238E27FC236}">
                <a16:creationId xmlns:a16="http://schemas.microsoft.com/office/drawing/2014/main" id="{18CEAABF-0770-CCE5-C462-F3176EEFCFE5}"/>
              </a:ext>
            </a:extLst>
          </p:cNvPr>
          <p:cNvSpPr/>
          <p:nvPr/>
        </p:nvSpPr>
        <p:spPr>
          <a:xfrm>
            <a:off x="5837736" y="3651924"/>
            <a:ext cx="1106003" cy="830997"/>
          </a:xfrm>
          <a:prstGeom prst="rect">
            <a:avLst/>
          </a:prstGeom>
          <a:solidFill>
            <a:srgbClr val="588AC8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F1F3F4"/>
                </a:solidFill>
                <a:latin typeface="Open Sans"/>
                <a:ea typeface="Open Sans"/>
                <a:cs typeface="Open Sans"/>
                <a:sym typeface="Open Sans"/>
              </a:rPr>
              <a:t>EPI 835</a:t>
            </a:r>
            <a:endParaRPr sz="900" b="0" i="0" u="none" strike="noStrike" cap="none">
              <a:solidFill>
                <a:srgbClr val="000000"/>
              </a:solidFill>
              <a:ea typeface="Open Sans Condensed Light" panose="020B03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F1F3F4"/>
                </a:solidFill>
                <a:latin typeface="Open Sans"/>
                <a:ea typeface="Open Sans"/>
                <a:cs typeface="Open Sans"/>
                <a:sym typeface="Open Sans"/>
              </a:rPr>
              <a:t>Operational Research</a:t>
            </a:r>
            <a:endParaRPr sz="900" b="0" i="0" u="none" strike="noStrike" cap="none">
              <a:solidFill>
                <a:srgbClr val="000000"/>
              </a:solidFill>
              <a:ea typeface="Open Sans Condensed Light" panose="020B03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F1F3F4"/>
                </a:solidFill>
                <a:latin typeface="Open Sans"/>
                <a:ea typeface="Open Sans"/>
                <a:cs typeface="Open Sans"/>
                <a:sym typeface="Open Sans"/>
              </a:rPr>
              <a:t>1- Protocol Writing</a:t>
            </a:r>
            <a:endParaRPr sz="900" b="0" i="0" u="none" strike="noStrike" cap="none">
              <a:solidFill>
                <a:srgbClr val="000000"/>
              </a:solidFill>
              <a:ea typeface="Open Sans Condensed Light" panose="020B03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" name="Google Shape;90;p5">
            <a:extLst>
              <a:ext uri="{FF2B5EF4-FFF2-40B4-BE49-F238E27FC236}">
                <a16:creationId xmlns:a16="http://schemas.microsoft.com/office/drawing/2014/main" id="{30D5184E-C81B-985D-0A4A-73E9F1FAD344}"/>
              </a:ext>
            </a:extLst>
          </p:cNvPr>
          <p:cNvSpPr/>
          <p:nvPr/>
        </p:nvSpPr>
        <p:spPr>
          <a:xfrm>
            <a:off x="7024539" y="3654413"/>
            <a:ext cx="1181850" cy="830997"/>
          </a:xfrm>
          <a:prstGeom prst="rect">
            <a:avLst/>
          </a:prstGeom>
          <a:solidFill>
            <a:srgbClr val="588AC8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F1F3F4"/>
                </a:solidFill>
                <a:latin typeface="Open Sans"/>
                <a:ea typeface="Open Sans"/>
                <a:cs typeface="Open Sans"/>
                <a:sym typeface="Open Sans"/>
              </a:rPr>
              <a:t>EPI 835</a:t>
            </a:r>
            <a:endParaRPr sz="900" b="0" i="0" u="none" strike="noStrike" cap="none">
              <a:solidFill>
                <a:srgbClr val="000000"/>
              </a:solidFill>
              <a:ea typeface="Open Sans Condensed Light" panose="020B03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F1F3F4"/>
                </a:solidFill>
                <a:latin typeface="Open Sans"/>
                <a:ea typeface="Open Sans"/>
                <a:cs typeface="Open Sans"/>
                <a:sym typeface="Open Sans"/>
              </a:rPr>
              <a:t>Operational Research</a:t>
            </a:r>
            <a:endParaRPr sz="900" b="0" i="0" u="none" strike="noStrike" cap="none">
              <a:solidFill>
                <a:srgbClr val="000000"/>
              </a:solidFill>
              <a:ea typeface="Open Sans Condensed Light" panose="020B03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F1F3F4"/>
                </a:solidFill>
                <a:latin typeface="Open Sans"/>
                <a:ea typeface="Open Sans"/>
                <a:cs typeface="Open Sans"/>
                <a:sym typeface="Open Sans"/>
              </a:rPr>
              <a:t>2- Data Cleaning &amp; Analysis</a:t>
            </a:r>
            <a:endParaRPr sz="900" b="0" i="0" u="none" strike="noStrike" cap="none">
              <a:solidFill>
                <a:srgbClr val="000000"/>
              </a:solidFill>
              <a:ea typeface="Open Sans Condensed Light" panose="020B03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" name="Google Shape;91;p5">
            <a:extLst>
              <a:ext uri="{FF2B5EF4-FFF2-40B4-BE49-F238E27FC236}">
                <a16:creationId xmlns:a16="http://schemas.microsoft.com/office/drawing/2014/main" id="{49714B64-E5E3-C8DF-FC17-DE435A070B9B}"/>
              </a:ext>
            </a:extLst>
          </p:cNvPr>
          <p:cNvSpPr/>
          <p:nvPr/>
        </p:nvSpPr>
        <p:spPr>
          <a:xfrm>
            <a:off x="8297513" y="3654413"/>
            <a:ext cx="1106003" cy="830997"/>
          </a:xfrm>
          <a:prstGeom prst="rect">
            <a:avLst/>
          </a:prstGeom>
          <a:solidFill>
            <a:srgbClr val="588AC8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F1F3F4"/>
                </a:solidFill>
                <a:latin typeface="Open Sans"/>
                <a:ea typeface="Open Sans"/>
                <a:cs typeface="Open Sans"/>
                <a:sym typeface="Open Sans"/>
              </a:rPr>
              <a:t>EPI 835</a:t>
            </a:r>
            <a:endParaRPr sz="900" b="0" i="0" u="none" strike="noStrike" cap="none" dirty="0">
              <a:solidFill>
                <a:srgbClr val="000000"/>
              </a:solidFill>
              <a:ea typeface="Open Sans Condensed Light" panose="020B03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F1F3F4"/>
                </a:solidFill>
                <a:latin typeface="Open Sans"/>
                <a:ea typeface="Open Sans"/>
                <a:cs typeface="Open Sans"/>
                <a:sym typeface="Open Sans"/>
              </a:rPr>
              <a:t>Operational Research</a:t>
            </a:r>
            <a:endParaRPr sz="900" b="0" i="0" u="none" strike="noStrike" cap="none" dirty="0">
              <a:solidFill>
                <a:srgbClr val="000000"/>
              </a:solidFill>
              <a:ea typeface="Open Sans Condensed Light" panose="020B03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F1F3F4"/>
                </a:solidFill>
                <a:latin typeface="Open Sans"/>
                <a:ea typeface="Open Sans"/>
                <a:cs typeface="Open Sans"/>
                <a:sym typeface="Open Sans"/>
              </a:rPr>
              <a:t>3- Paper Writing</a:t>
            </a:r>
            <a:endParaRPr sz="900" b="0" i="0" u="none" strike="noStrike" cap="none" dirty="0">
              <a:solidFill>
                <a:srgbClr val="000000"/>
              </a:solidFill>
              <a:ea typeface="Open Sans Condensed Light" panose="020B03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" name="Google Shape;92;p5">
            <a:extLst>
              <a:ext uri="{FF2B5EF4-FFF2-40B4-BE49-F238E27FC236}">
                <a16:creationId xmlns:a16="http://schemas.microsoft.com/office/drawing/2014/main" id="{73916879-1478-28DB-876E-CF7ABFC46CED}"/>
              </a:ext>
            </a:extLst>
          </p:cNvPr>
          <p:cNvSpPr/>
          <p:nvPr/>
        </p:nvSpPr>
        <p:spPr>
          <a:xfrm>
            <a:off x="4640610" y="3657118"/>
            <a:ext cx="1106003" cy="830997"/>
          </a:xfrm>
          <a:prstGeom prst="rect">
            <a:avLst/>
          </a:prstGeom>
          <a:solidFill>
            <a:srgbClr val="588AC8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F1F3F4"/>
                </a:solidFill>
                <a:latin typeface="Open Sans"/>
                <a:ea typeface="Open Sans"/>
                <a:cs typeface="Open Sans"/>
                <a:sym typeface="Open Sans"/>
              </a:rPr>
              <a:t>EPI 834</a:t>
            </a:r>
            <a:endParaRPr sz="900" b="0" i="0" u="none" strike="noStrike" cap="none" dirty="0">
              <a:solidFill>
                <a:srgbClr val="000000"/>
              </a:solidFill>
              <a:ea typeface="Open Sans Condensed Light" panose="020B03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F1F3F4"/>
                </a:solidFill>
                <a:latin typeface="Open Sans"/>
                <a:ea typeface="Open Sans"/>
                <a:cs typeface="Open Sans"/>
                <a:sym typeface="Open Sans"/>
              </a:rPr>
              <a:t>Biostatistics, Data Management and Analysis</a:t>
            </a:r>
            <a:endParaRPr sz="900" b="0" i="0" u="none" strike="noStrike" cap="none" dirty="0">
              <a:solidFill>
                <a:srgbClr val="000000"/>
              </a:solidFill>
              <a:ea typeface="Open Sans Condensed Light" panose="020B03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" name="Google Shape;94;p5">
            <a:extLst>
              <a:ext uri="{FF2B5EF4-FFF2-40B4-BE49-F238E27FC236}">
                <a16:creationId xmlns:a16="http://schemas.microsoft.com/office/drawing/2014/main" id="{B8AE3186-2D49-7F02-8AE5-485AA9C2000F}"/>
              </a:ext>
            </a:extLst>
          </p:cNvPr>
          <p:cNvSpPr/>
          <p:nvPr/>
        </p:nvSpPr>
        <p:spPr>
          <a:xfrm>
            <a:off x="4621430" y="2233197"/>
            <a:ext cx="1106003" cy="692497"/>
          </a:xfrm>
          <a:prstGeom prst="rect">
            <a:avLst/>
          </a:prstGeom>
          <a:solidFill>
            <a:srgbClr val="171340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F1F3F4"/>
                </a:solidFill>
                <a:latin typeface="Open Sans"/>
                <a:ea typeface="Open Sans"/>
                <a:cs typeface="Open Sans"/>
                <a:sym typeface="Open Sans"/>
              </a:rPr>
              <a:t>Analytical Epidemiology Project</a:t>
            </a:r>
            <a:endParaRPr sz="900" b="0" i="0" u="none" strike="noStrike" cap="none" dirty="0">
              <a:solidFill>
                <a:srgbClr val="000000"/>
              </a:solidFill>
              <a:ea typeface="Open Sans Condensed Light" panose="020B03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" name="Google Shape;95;p5">
            <a:extLst>
              <a:ext uri="{FF2B5EF4-FFF2-40B4-BE49-F238E27FC236}">
                <a16:creationId xmlns:a16="http://schemas.microsoft.com/office/drawing/2014/main" id="{65B51165-03E9-2434-535B-EF189B162072}"/>
              </a:ext>
            </a:extLst>
          </p:cNvPr>
          <p:cNvSpPr/>
          <p:nvPr/>
        </p:nvSpPr>
        <p:spPr>
          <a:xfrm>
            <a:off x="5818556" y="2222581"/>
            <a:ext cx="1106003" cy="692497"/>
          </a:xfrm>
          <a:prstGeom prst="rect">
            <a:avLst/>
          </a:prstGeom>
          <a:solidFill>
            <a:srgbClr val="171340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F1F3F4"/>
                </a:solidFill>
                <a:latin typeface="Open Sans"/>
                <a:ea typeface="Open Sans"/>
                <a:cs typeface="Open Sans"/>
                <a:sym typeface="Open Sans"/>
              </a:rPr>
              <a:t>Evaluation of a Health System or Program</a:t>
            </a:r>
            <a:endParaRPr sz="900" b="0" i="0" u="none" strike="noStrike" cap="none" dirty="0">
              <a:solidFill>
                <a:srgbClr val="000000"/>
              </a:solidFill>
              <a:ea typeface="Open Sans Condensed Light" panose="020B03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" name="Google Shape;96;p5">
            <a:extLst>
              <a:ext uri="{FF2B5EF4-FFF2-40B4-BE49-F238E27FC236}">
                <a16:creationId xmlns:a16="http://schemas.microsoft.com/office/drawing/2014/main" id="{AAE2FD98-9146-DA3A-965A-672D441940EC}"/>
              </a:ext>
            </a:extLst>
          </p:cNvPr>
          <p:cNvSpPr/>
          <p:nvPr/>
        </p:nvSpPr>
        <p:spPr>
          <a:xfrm>
            <a:off x="7015682" y="2225989"/>
            <a:ext cx="1106003" cy="692497"/>
          </a:xfrm>
          <a:prstGeom prst="rect">
            <a:avLst/>
          </a:prstGeom>
          <a:solidFill>
            <a:srgbClr val="171340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F1F3F4"/>
                </a:solidFill>
                <a:latin typeface="Open Sans"/>
                <a:ea typeface="Open Sans"/>
                <a:cs typeface="Open Sans"/>
                <a:sym typeface="Open Sans"/>
              </a:rPr>
              <a:t>Health Emergency Preparedness and Response</a:t>
            </a:r>
            <a:endParaRPr sz="900" b="0" i="0" u="none" strike="noStrike" cap="none" dirty="0">
              <a:solidFill>
                <a:srgbClr val="000000"/>
              </a:solidFill>
              <a:ea typeface="Open Sans Condensed Light" panose="020B03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" name="Google Shape;97;p5">
            <a:extLst>
              <a:ext uri="{FF2B5EF4-FFF2-40B4-BE49-F238E27FC236}">
                <a16:creationId xmlns:a16="http://schemas.microsoft.com/office/drawing/2014/main" id="{DCCE9882-9741-5DBA-1605-7ABA58C25A38}"/>
              </a:ext>
            </a:extLst>
          </p:cNvPr>
          <p:cNvSpPr/>
          <p:nvPr/>
        </p:nvSpPr>
        <p:spPr>
          <a:xfrm>
            <a:off x="8212808" y="2222581"/>
            <a:ext cx="1106003" cy="692497"/>
          </a:xfrm>
          <a:prstGeom prst="rect">
            <a:avLst/>
          </a:prstGeom>
          <a:solidFill>
            <a:srgbClr val="171340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F1F3F4"/>
                </a:solidFill>
                <a:latin typeface="Open Sans"/>
                <a:ea typeface="Open Sans"/>
                <a:cs typeface="Open Sans"/>
                <a:sym typeface="Open Sans"/>
              </a:rPr>
              <a:t>Teaching </a:t>
            </a:r>
            <a:endParaRPr sz="900" b="0" i="0" u="none" strike="noStrike" cap="none" dirty="0">
              <a:solidFill>
                <a:srgbClr val="000000"/>
              </a:solidFill>
              <a:ea typeface="Open Sans Condensed Light" panose="020B03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F1F3F4"/>
                </a:solidFill>
                <a:latin typeface="Open Sans"/>
                <a:ea typeface="Open Sans"/>
                <a:cs typeface="Open Sans"/>
                <a:sym typeface="Open Sans"/>
              </a:rPr>
              <a:t>SHIP courses</a:t>
            </a:r>
            <a:endParaRPr sz="900" b="0" i="0" u="none" strike="noStrike" cap="none" dirty="0">
              <a:solidFill>
                <a:srgbClr val="000000"/>
              </a:solidFill>
              <a:ea typeface="Open Sans Condensed Light" panose="020B03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rgbClr val="F1F3F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" name="Google Shape;98;p5">
            <a:extLst>
              <a:ext uri="{FF2B5EF4-FFF2-40B4-BE49-F238E27FC236}">
                <a16:creationId xmlns:a16="http://schemas.microsoft.com/office/drawing/2014/main" id="{3EF161CE-A3A2-7011-C56C-FC307D64740B}"/>
              </a:ext>
            </a:extLst>
          </p:cNvPr>
          <p:cNvSpPr txBox="1"/>
          <p:nvPr/>
        </p:nvSpPr>
        <p:spPr>
          <a:xfrm>
            <a:off x="9577923" y="3789954"/>
            <a:ext cx="1516007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202124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4 one-week training modules delivered on site</a:t>
            </a:r>
            <a:endParaRPr sz="1200" b="0" i="0" u="none" strike="noStrike" cap="none" dirty="0">
              <a:solidFill>
                <a:srgbClr val="202124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6" name="Google Shape;98;p5">
            <a:extLst>
              <a:ext uri="{FF2B5EF4-FFF2-40B4-BE49-F238E27FC236}">
                <a16:creationId xmlns:a16="http://schemas.microsoft.com/office/drawing/2014/main" id="{D98906A0-7953-1301-43EF-80D8B9B736FA}"/>
              </a:ext>
            </a:extLst>
          </p:cNvPr>
          <p:cNvSpPr txBox="1"/>
          <p:nvPr/>
        </p:nvSpPr>
        <p:spPr>
          <a:xfrm>
            <a:off x="9353889" y="2264203"/>
            <a:ext cx="212373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25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tx1"/>
                </a:solidFill>
                <a:latin typeface="Open Sans"/>
                <a:ea typeface="Open Sans"/>
                <a:cs typeface="Open Sans"/>
                <a:sym typeface="Open Sans"/>
              </a:rPr>
              <a:t>In-country residency, knowledge transfer, active engagement</a:t>
            </a:r>
            <a:endParaRPr lang="en-US" sz="1200" b="0" i="0" u="none" strike="noStrike" cap="none" dirty="0">
              <a:solidFill>
                <a:schemeClr val="tx1"/>
              </a:solidFill>
              <a:ea typeface="Open Sans Condensed Light" panose="020B0306030504020204" pitchFamily="34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6B0844-74B6-E7CF-8AC3-7327F5E31FBC}"/>
              </a:ext>
            </a:extLst>
          </p:cNvPr>
          <p:cNvCxnSpPr/>
          <p:nvPr/>
        </p:nvCxnSpPr>
        <p:spPr>
          <a:xfrm>
            <a:off x="2723949" y="2141461"/>
            <a:ext cx="6594862" cy="0"/>
          </a:xfrm>
          <a:prstGeom prst="line">
            <a:avLst/>
          </a:prstGeom>
          <a:ln w="25400">
            <a:solidFill>
              <a:srgbClr val="171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176BB8-15B0-49CB-6F6D-B6094E75D32E}"/>
              </a:ext>
            </a:extLst>
          </p:cNvPr>
          <p:cNvCxnSpPr/>
          <p:nvPr/>
        </p:nvCxnSpPr>
        <p:spPr>
          <a:xfrm>
            <a:off x="2808654" y="3574021"/>
            <a:ext cx="6594862" cy="0"/>
          </a:xfrm>
          <a:prstGeom prst="line">
            <a:avLst/>
          </a:prstGeom>
          <a:ln w="25400">
            <a:solidFill>
              <a:srgbClr val="588A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038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A4BCDCE-863B-1DDE-0C24-7D147FE232C3}"/>
              </a:ext>
            </a:extLst>
          </p:cNvPr>
          <p:cNvCxnSpPr>
            <a:cxnSpLocks/>
          </p:cNvCxnSpPr>
          <p:nvPr/>
        </p:nvCxnSpPr>
        <p:spPr>
          <a:xfrm flipH="1">
            <a:off x="2206193" y="4377078"/>
            <a:ext cx="2587020" cy="0"/>
          </a:xfrm>
          <a:prstGeom prst="line">
            <a:avLst/>
          </a:prstGeom>
          <a:ln w="38100">
            <a:solidFill>
              <a:srgbClr val="BCD0E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B28B607-DFD8-EE26-AE89-633513D00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175" t="4056" r="197" b="84204"/>
          <a:stretch/>
        </p:blipFill>
        <p:spPr>
          <a:xfrm>
            <a:off x="0" y="-1"/>
            <a:ext cx="12192000" cy="779457"/>
          </a:xfrm>
          <a:prstGeom prst="rect">
            <a:avLst/>
          </a:prstGeom>
        </p:spPr>
      </p:pic>
      <p:sp>
        <p:nvSpPr>
          <p:cNvPr id="2" name="Google Shape;155;p2">
            <a:extLst>
              <a:ext uri="{FF2B5EF4-FFF2-40B4-BE49-F238E27FC236}">
                <a16:creationId xmlns:a16="http://schemas.microsoft.com/office/drawing/2014/main" id="{12B5C54B-4964-5018-36D9-446BB2F56C9B}"/>
              </a:ext>
            </a:extLst>
          </p:cNvPr>
          <p:cNvSpPr txBox="1">
            <a:spLocks/>
          </p:cNvSpPr>
          <p:nvPr/>
        </p:nvSpPr>
        <p:spPr>
          <a:xfrm>
            <a:off x="592789" y="155213"/>
            <a:ext cx="8984348" cy="69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sz="3200" dirty="0">
                <a:solidFill>
                  <a:schemeClr val="bg2"/>
                </a:solidFill>
              </a:rPr>
              <a:t>SHIP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74858-D2D7-938A-8C0B-D1906139946B}"/>
              </a:ext>
            </a:extLst>
          </p:cNvPr>
          <p:cNvSpPr txBox="1">
            <a:spLocks/>
          </p:cNvSpPr>
          <p:nvPr/>
        </p:nvSpPr>
        <p:spPr>
          <a:xfrm>
            <a:off x="10706605" y="6654287"/>
            <a:ext cx="1485395" cy="54000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</a:t>
            </a:r>
            <a:r>
              <a:rPr lang="en-US" sz="1200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s of March 2024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3EDCCFB-08F0-22E5-1B57-D05E20E03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3091" y="3704362"/>
            <a:ext cx="2600245" cy="3941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 Condensed Light" panose="020B0306030504020204" pitchFamily="34" charset="0"/>
              <a:ea typeface="Open Sans Condensed Light" panose="020B0306030504020204" pitchFamily="34" charset="0"/>
              <a:cs typeface="Open Sans Condensed Light" panose="020B0306030504020204" pitchFamily="34" charset="0"/>
            </a:endParaRPr>
          </a:p>
        </p:txBody>
      </p:sp>
      <p:sp>
        <p:nvSpPr>
          <p:cNvPr id="33" name="Text Box 39">
            <a:extLst>
              <a:ext uri="{FF2B5EF4-FFF2-40B4-BE49-F238E27FC236}">
                <a16:creationId xmlns:a16="http://schemas.microsoft.com/office/drawing/2014/main" id="{85379D63-B897-DDA4-0483-E51D83BEB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3038" y="1960179"/>
            <a:ext cx="2573407" cy="2529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</a:rPr>
              <a:t>5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5833DBE-E0BA-8AD8-740B-C0F7351D424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9445" y="957767"/>
            <a:ext cx="4391777" cy="454937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4872A6-2DFB-ED8A-7003-323A0B981890}"/>
              </a:ext>
            </a:extLst>
          </p:cNvPr>
          <p:cNvCxnSpPr>
            <a:cxnSpLocks/>
          </p:cNvCxnSpPr>
          <p:nvPr/>
        </p:nvCxnSpPr>
        <p:spPr>
          <a:xfrm flipH="1">
            <a:off x="8001000" y="8534400"/>
            <a:ext cx="257175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47B27CE-E6EC-EB1A-6C88-5A7AD780154B}"/>
              </a:ext>
            </a:extLst>
          </p:cNvPr>
          <p:cNvSpPr txBox="1"/>
          <p:nvPr/>
        </p:nvSpPr>
        <p:spPr>
          <a:xfrm>
            <a:off x="4793212" y="3704362"/>
            <a:ext cx="7200850" cy="2580934"/>
          </a:xfrm>
          <a:prstGeom prst="rect">
            <a:avLst/>
          </a:prstGeom>
          <a:noFill/>
          <a:ln w="38100">
            <a:solidFill>
              <a:srgbClr val="BCD0EA"/>
            </a:solidFill>
          </a:ln>
        </p:spPr>
        <p:txBody>
          <a:bodyPr vert="horz" lIns="182880" tIns="91440" rIns="182880" bIns="91440" rtlCol="0" anchor="ctr">
            <a:noAutofit/>
          </a:bodyPr>
          <a:lstStyle/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141 Certificate Graduates</a:t>
            </a:r>
            <a:endParaRPr lang="en-US" altLang="en-US" sz="2000" kern="12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79 Certificate courses delivered</a:t>
            </a:r>
          </a:p>
          <a:p>
            <a:pPr marL="292100" indent="-2921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13 Certificate cohorts completed </a:t>
            </a:r>
          </a:p>
          <a:p>
            <a:pPr lvl="1" defTabSz="137795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75000"/>
            </a:pPr>
            <a:r>
              <a:rPr lang="en-US" altLang="en-US" sz="20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            American Samoa: 1, CNMI: 1, </a:t>
            </a:r>
          </a:p>
          <a:p>
            <a:pPr lvl="1" defTabSz="1377950" eaLnBrk="0" fontAlgn="base" hangingPunct="0">
              <a:spcBef>
                <a:spcPct val="0"/>
              </a:spcBef>
              <a:spcAft>
                <a:spcPct val="0"/>
              </a:spcAft>
              <a:buClrTx/>
              <a:buSzPct val="75000"/>
            </a:pPr>
            <a:r>
              <a:rPr lang="en-US" altLang="en-US" sz="20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            FSM: 4 (1 in each State), Guam: 2, Palau: 1, RMI: 4</a:t>
            </a:r>
          </a:p>
          <a:p>
            <a:pPr marL="288925" lvl="1" indent="-288925" defTabSz="1377950" eaLnBrk="0" fontAlgn="base" hangingPunct="0"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 Certificate cohorts on-going: FSM-Yap, and </a:t>
            </a:r>
            <a:r>
              <a:rPr lang="en-US" alt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Palau</a:t>
            </a:r>
          </a:p>
          <a:p>
            <a:pPr marL="288925" lvl="1" indent="-288925" defTabSz="1377950" eaLnBrk="0" fontAlgn="base" hangingPunct="0">
              <a:spcBef>
                <a:spcPts val="6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20212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28 Certificate Candidates</a:t>
            </a:r>
            <a:endParaRPr lang="en-US" sz="2000" kern="12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0DF7C7-F564-1A15-0AB9-DAF92693FE15}"/>
              </a:ext>
            </a:extLst>
          </p:cNvPr>
          <p:cNvSpPr txBox="1"/>
          <p:nvPr/>
        </p:nvSpPr>
        <p:spPr>
          <a:xfrm>
            <a:off x="4793213" y="1902647"/>
            <a:ext cx="7200849" cy="1523173"/>
          </a:xfrm>
          <a:prstGeom prst="rect">
            <a:avLst/>
          </a:prstGeom>
          <a:ln w="38100">
            <a:solidFill>
              <a:srgbClr val="588AC8"/>
            </a:solidFill>
          </a:ln>
        </p:spPr>
        <p:txBody>
          <a:bodyPr vert="horz" lIns="182880" tIns="91440" rIns="182880" bIns="91440" rtlCol="0" anchor="ctr">
            <a:noAutofit/>
          </a:bodyPr>
          <a:lstStyle/>
          <a:p>
            <a:pPr marL="292100" indent="-2921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1038" algn="l"/>
              </a:tabLst>
            </a:pPr>
            <a:r>
              <a:rPr lang="en-US" altLang="en-US" sz="20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5 Diploma courses delivered</a:t>
            </a:r>
          </a:p>
          <a:p>
            <a:pPr marL="292100" lvl="0" indent="-292100" eaLnBrk="0" fontAlgn="base" hangingPunct="0"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681038" algn="l"/>
              </a:tabLst>
            </a:pPr>
            <a:r>
              <a:rPr lang="en-US" alt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RMI: on</a:t>
            </a:r>
            <a:r>
              <a:rPr lang="en-US" altLang="en-US" sz="20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going cohort. </a:t>
            </a:r>
            <a:r>
              <a:rPr lang="en-US" altLang="en-US" sz="2000" dirty="0">
                <a:solidFill>
                  <a:srgbClr val="20212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8 Diploma candidates</a:t>
            </a:r>
            <a:endParaRPr lang="en-US" altLang="en-US" sz="20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92100" lvl="0" indent="-292100" eaLnBrk="0" fontAlgn="base" hangingPunct="0"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tabLst>
                <a:tab pos="681038" algn="l"/>
              </a:tabLst>
            </a:pPr>
            <a:r>
              <a:rPr lang="en-US" altLang="en-US" sz="2000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Plans for regional cohort following onlin</a:t>
            </a:r>
            <a:r>
              <a:rPr lang="en-US" alt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 biostatistics course</a:t>
            </a:r>
            <a:endParaRPr lang="en-US" sz="2000" kern="1200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FB0803-062D-42C8-3AC7-FEE22C04D150}"/>
              </a:ext>
            </a:extLst>
          </p:cNvPr>
          <p:cNvCxnSpPr>
            <a:cxnSpLocks/>
          </p:cNvCxnSpPr>
          <p:nvPr/>
        </p:nvCxnSpPr>
        <p:spPr>
          <a:xfrm flipH="1">
            <a:off x="2522787" y="3232456"/>
            <a:ext cx="2270426" cy="0"/>
          </a:xfrm>
          <a:prstGeom prst="line">
            <a:avLst/>
          </a:prstGeom>
          <a:ln w="38100">
            <a:solidFill>
              <a:srgbClr val="588AC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5592821-C4E8-DA84-8D6F-D8A337F657AC}"/>
              </a:ext>
            </a:extLst>
          </p:cNvPr>
          <p:cNvSpPr txBox="1">
            <a:spLocks/>
          </p:cNvSpPr>
          <p:nvPr/>
        </p:nvSpPr>
        <p:spPr>
          <a:xfrm>
            <a:off x="4607941" y="1185203"/>
            <a:ext cx="1485395" cy="54000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000"/>
              </a:spcAft>
            </a:pPr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Since 2013</a:t>
            </a:r>
          </a:p>
        </p:txBody>
      </p:sp>
    </p:spTree>
    <p:extLst>
      <p:ext uri="{BB962C8B-B14F-4D97-AF65-F5344CB8AC3E}">
        <p14:creationId xmlns:p14="http://schemas.microsoft.com/office/powerpoint/2010/main" val="329778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B28B607-DFD8-EE26-AE89-633513D00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175" t="4056" r="197" b="84204"/>
          <a:stretch/>
        </p:blipFill>
        <p:spPr>
          <a:xfrm>
            <a:off x="0" y="-1"/>
            <a:ext cx="12192000" cy="779457"/>
          </a:xfrm>
          <a:prstGeom prst="rect">
            <a:avLst/>
          </a:prstGeom>
        </p:spPr>
      </p:pic>
      <p:sp>
        <p:nvSpPr>
          <p:cNvPr id="2" name="Google Shape;155;p2">
            <a:extLst>
              <a:ext uri="{FF2B5EF4-FFF2-40B4-BE49-F238E27FC236}">
                <a16:creationId xmlns:a16="http://schemas.microsoft.com/office/drawing/2014/main" id="{12B5C54B-4964-5018-36D9-446BB2F56C9B}"/>
              </a:ext>
            </a:extLst>
          </p:cNvPr>
          <p:cNvSpPr txBox="1">
            <a:spLocks/>
          </p:cNvSpPr>
          <p:nvPr/>
        </p:nvSpPr>
        <p:spPr>
          <a:xfrm>
            <a:off x="592789" y="155213"/>
            <a:ext cx="8984348" cy="69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sz="3200" dirty="0">
                <a:solidFill>
                  <a:schemeClr val="bg2"/>
                </a:solidFill>
              </a:rPr>
              <a:t>Certificate Cohorts in the USAPIs</a:t>
            </a:r>
          </a:p>
        </p:txBody>
      </p:sp>
      <p:pic>
        <p:nvPicPr>
          <p:cNvPr id="2049" name="Google Shape;322;g29d2e5cb0de_0_45">
            <a:extLst>
              <a:ext uri="{FF2B5EF4-FFF2-40B4-BE49-F238E27FC236}">
                <a16:creationId xmlns:a16="http://schemas.microsoft.com/office/drawing/2014/main" id="{13326376-9198-AEB7-9ED7-28CE706D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73" y="1184723"/>
            <a:ext cx="8132619" cy="455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Google Shape;327;g29d2e5cb0de_0_45">
            <a:extLst>
              <a:ext uri="{FF2B5EF4-FFF2-40B4-BE49-F238E27FC236}">
                <a16:creationId xmlns:a16="http://schemas.microsoft.com/office/drawing/2014/main" id="{95FD5AA4-9556-759D-C60D-A18A02838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031" y="3650920"/>
            <a:ext cx="2581784" cy="102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330;g29d2e5cb0de_0_45">
            <a:extLst>
              <a:ext uri="{FF2B5EF4-FFF2-40B4-BE49-F238E27FC236}">
                <a16:creationId xmlns:a16="http://schemas.microsoft.com/office/drawing/2014/main" id="{A22D733E-B5DA-F049-9B32-3303C384A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85" y="4726122"/>
            <a:ext cx="2468831" cy="35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3" tIns="22850" rIns="45713" bIns="2285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Palau Certificate Cohort, 2024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2053" name="Google Shape;329;g29d2e5cb0de_0_45" descr="A group of women holding up paper&#10;&#10;Description automatically generated">
            <a:extLst>
              <a:ext uri="{FF2B5EF4-FFF2-40B4-BE49-F238E27FC236}">
                <a16:creationId xmlns:a16="http://schemas.microsoft.com/office/drawing/2014/main" id="{C5797069-E3F1-8276-09E2-539CCC6C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51" y="1723381"/>
            <a:ext cx="2212669" cy="110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33;g29d2e5cb0de_0_45">
            <a:extLst>
              <a:ext uri="{FF2B5EF4-FFF2-40B4-BE49-F238E27FC236}">
                <a16:creationId xmlns:a16="http://schemas.microsoft.com/office/drawing/2014/main" id="{C97C925E-1B64-E113-F0EA-E4822A13B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42" y="1451178"/>
            <a:ext cx="3097934" cy="29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3" tIns="22850" rIns="45713" bIns="2285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Open Sans" pitchFamily="2" charset="0"/>
                <a:cs typeface="Times New Roman" panose="02020603050405020304" pitchFamily="18" charset="0"/>
              </a:rPr>
              <a:t>Guam Certificate Cohort, 2023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5" name="Google Shape;323;g29d2e5cb0de_0_45">
            <a:extLst>
              <a:ext uri="{FF2B5EF4-FFF2-40B4-BE49-F238E27FC236}">
                <a16:creationId xmlns:a16="http://schemas.microsoft.com/office/drawing/2014/main" id="{A2136F41-F692-E2A1-6553-34FD9E98E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501" y="890931"/>
            <a:ext cx="2612040" cy="102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37;g29d2e5cb0de_0_45">
            <a:extLst>
              <a:ext uri="{FF2B5EF4-FFF2-40B4-BE49-F238E27FC236}">
                <a16:creationId xmlns:a16="http://schemas.microsoft.com/office/drawing/2014/main" id="{873ADFEC-C585-9FF1-810B-45D53CA1A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8031" y="904466"/>
            <a:ext cx="2871063" cy="47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3" tIns="22850" rIns="45713" bIns="2285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Open Sans" pitchFamily="2" charset="0"/>
                <a:cs typeface="Times New Roman" panose="02020603050405020304" pitchFamily="18" charset="0"/>
              </a:rPr>
              <a:t>CNMI Certificate Cohort, 2023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Google Shape;324;g29d2e5cb0de_0_45">
            <a:extLst>
              <a:ext uri="{FF2B5EF4-FFF2-40B4-BE49-F238E27FC236}">
                <a16:creationId xmlns:a16="http://schemas.microsoft.com/office/drawing/2014/main" id="{8AC44D14-2BCA-4C79-BE56-C2D74D4C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08" y="3294880"/>
            <a:ext cx="2107785" cy="11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Google Shape;325;g29d2e5cb0de_0_45">
            <a:extLst>
              <a:ext uri="{FF2B5EF4-FFF2-40B4-BE49-F238E27FC236}">
                <a16:creationId xmlns:a16="http://schemas.microsoft.com/office/drawing/2014/main" id="{909F7FC4-5876-7EF9-7D1A-666C4E2D3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285" y="2005432"/>
            <a:ext cx="2886354" cy="96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Google Shape;328;g29d2e5cb0de_0_45">
            <a:extLst>
              <a:ext uri="{FF2B5EF4-FFF2-40B4-BE49-F238E27FC236}">
                <a16:creationId xmlns:a16="http://schemas.microsoft.com/office/drawing/2014/main" id="{6E01050C-CE47-9461-B6B8-FF84C42B8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0"/>
          <a:stretch>
            <a:fillRect/>
          </a:stretch>
        </p:blipFill>
        <p:spPr bwMode="auto">
          <a:xfrm>
            <a:off x="8632398" y="5281029"/>
            <a:ext cx="2795588" cy="123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332;g29d2e5cb0de_0_45">
            <a:extLst>
              <a:ext uri="{FF2B5EF4-FFF2-40B4-BE49-F238E27FC236}">
                <a16:creationId xmlns:a16="http://schemas.microsoft.com/office/drawing/2014/main" id="{DE5E1465-BF3B-A368-8EEC-3C4B1C05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7091" y="1652031"/>
            <a:ext cx="3050872" cy="29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3" tIns="22850" rIns="45713" bIns="2285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Open Sans" pitchFamily="2" charset="0"/>
                <a:cs typeface="Times New Roman" panose="02020603050405020304" pitchFamily="18" charset="0"/>
              </a:rPr>
              <a:t>Majuro Certificate Cohort, 2023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Google Shape;334;g29d2e5cb0de_0_45">
            <a:extLst>
              <a:ext uri="{FF2B5EF4-FFF2-40B4-BE49-F238E27FC236}">
                <a16:creationId xmlns:a16="http://schemas.microsoft.com/office/drawing/2014/main" id="{AB28F7EA-BBC6-AA2E-3235-77ED06FC4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1228" y="3028583"/>
            <a:ext cx="2323605" cy="53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3" tIns="22850" rIns="45713" bIns="2285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Open Sans" pitchFamily="2" charset="0"/>
                <a:cs typeface="Times New Roman" panose="02020603050405020304" pitchFamily="18" charset="0"/>
              </a:rPr>
              <a:t>Ebeye Certificate Cohort, 2023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DAC6661B-0269-CC86-1231-B903F7DD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1595" y="5182765"/>
            <a:ext cx="2589852" cy="480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3" tIns="22850" rIns="45713" bIns="2285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Open Sans" pitchFamily="2" charset="0"/>
                <a:cs typeface="Times New Roman" panose="02020603050405020304" pitchFamily="18" charset="0"/>
              </a:rPr>
              <a:t>FSM - Yap Certificate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Open Sans" pitchFamily="2" charset="0"/>
                <a:cs typeface="Times New Roman" panose="02020603050405020304" pitchFamily="18" charset="0"/>
              </a:rPr>
              <a:t>Cohort, 2024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8" name="Picture 1">
            <a:extLst>
              <a:ext uri="{FF2B5EF4-FFF2-40B4-BE49-F238E27FC236}">
                <a16:creationId xmlns:a16="http://schemas.microsoft.com/office/drawing/2014/main" id="{A51F0D39-59E7-774A-A16F-7F36E1D69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r="4742" b="24841"/>
          <a:stretch>
            <a:fillRect/>
          </a:stretch>
        </p:blipFill>
        <p:spPr bwMode="auto">
          <a:xfrm>
            <a:off x="4561595" y="3949174"/>
            <a:ext cx="2033155" cy="12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0F263747-36F4-11F5-D24E-373F01F8F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5272" y="5614413"/>
            <a:ext cx="1774976" cy="70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13" tIns="22850" rIns="45713" bIns="2285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Open Sans" pitchFamily="2" charset="0"/>
                <a:cs typeface="Times New Roman" panose="02020603050405020304" pitchFamily="18" charset="0"/>
              </a:rPr>
              <a:t>American Samoa Certificate Cohort 2019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3775DCC9-ED15-6C0D-57F5-8F3C0CFC6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393" y="1583982"/>
            <a:ext cx="234712" cy="38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5B35613C-23BE-CC85-A59E-102E6E59B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543" y="1812583"/>
            <a:ext cx="234712" cy="38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id="{A69C57CD-D492-33A4-B2EE-9420F7F04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393" y="1812583"/>
            <a:ext cx="234712" cy="38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0820C327-D2F9-018D-034A-C6EBD54A2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393" y="1812583"/>
            <a:ext cx="234712" cy="38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77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B28B607-DFD8-EE26-AE89-633513D00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175" t="4056" r="197" b="84204"/>
          <a:stretch/>
        </p:blipFill>
        <p:spPr>
          <a:xfrm>
            <a:off x="0" y="-1"/>
            <a:ext cx="12192000" cy="779457"/>
          </a:xfrm>
          <a:prstGeom prst="rect">
            <a:avLst/>
          </a:prstGeom>
        </p:spPr>
      </p:pic>
      <p:sp>
        <p:nvSpPr>
          <p:cNvPr id="2" name="Google Shape;155;p2">
            <a:extLst>
              <a:ext uri="{FF2B5EF4-FFF2-40B4-BE49-F238E27FC236}">
                <a16:creationId xmlns:a16="http://schemas.microsoft.com/office/drawing/2014/main" id="{12B5C54B-4964-5018-36D9-446BB2F56C9B}"/>
              </a:ext>
            </a:extLst>
          </p:cNvPr>
          <p:cNvSpPr txBox="1">
            <a:spLocks/>
          </p:cNvSpPr>
          <p:nvPr/>
        </p:nvSpPr>
        <p:spPr>
          <a:xfrm>
            <a:off x="592788" y="155213"/>
            <a:ext cx="9833911" cy="69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sz="3200" dirty="0">
                <a:solidFill>
                  <a:schemeClr val="bg2"/>
                </a:solidFill>
              </a:rPr>
              <a:t>Partnership and 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74858-D2D7-938A-8C0B-D1906139946B}"/>
              </a:ext>
            </a:extLst>
          </p:cNvPr>
          <p:cNvSpPr txBox="1">
            <a:spLocks/>
          </p:cNvSpPr>
          <p:nvPr/>
        </p:nvSpPr>
        <p:spPr>
          <a:xfrm>
            <a:off x="1463891" y="2277085"/>
            <a:ext cx="9606480" cy="372623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br>
              <a:rPr lang="en-US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endParaRPr lang="en-US" sz="16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C3DB874-146B-2746-CACA-945B5A8B1A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813193"/>
              </p:ext>
            </p:extLst>
          </p:nvPr>
        </p:nvGraphicFramePr>
        <p:xfrm>
          <a:off x="412132" y="1109099"/>
          <a:ext cx="11367736" cy="5265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97555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B28B607-DFD8-EE26-AE89-633513D00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175" t="4056" r="197" b="84204"/>
          <a:stretch/>
        </p:blipFill>
        <p:spPr>
          <a:xfrm>
            <a:off x="0" y="-1"/>
            <a:ext cx="12192000" cy="77945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92F655-6B55-EC30-E843-498B51E9886F}"/>
              </a:ext>
            </a:extLst>
          </p:cNvPr>
          <p:cNvSpPr txBox="1">
            <a:spLocks/>
          </p:cNvSpPr>
          <p:nvPr/>
        </p:nvSpPr>
        <p:spPr>
          <a:xfrm>
            <a:off x="1460500" y="1838325"/>
            <a:ext cx="10515600" cy="43513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Operate existing, well-designed data systems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Assure good quality data inputs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Use Excel and/or </a:t>
            </a:r>
            <a:r>
              <a:rPr lang="en-US" sz="24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EpiInfo</a:t>
            </a:r>
            <a:endParaRPr lang="en-US" sz="2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Produce standard, high-quality reports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Understand and can explain reports</a:t>
            </a:r>
          </a:p>
          <a:p>
            <a:endParaRPr lang="en-US" sz="2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574675"/>
            <a:r>
              <a:rPr lang="en-US" sz="1800" i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Not for designing health information systems or analyzing complex data</a:t>
            </a:r>
          </a:p>
        </p:txBody>
      </p:sp>
      <p:sp>
        <p:nvSpPr>
          <p:cNvPr id="3" name="Google Shape;155;p2">
            <a:extLst>
              <a:ext uri="{FF2B5EF4-FFF2-40B4-BE49-F238E27FC236}">
                <a16:creationId xmlns:a16="http://schemas.microsoft.com/office/drawing/2014/main" id="{F7E2EEE5-A17B-4558-FD8E-48062B82F4F3}"/>
              </a:ext>
            </a:extLst>
          </p:cNvPr>
          <p:cNvSpPr txBox="1">
            <a:spLocks/>
          </p:cNvSpPr>
          <p:nvPr/>
        </p:nvSpPr>
        <p:spPr>
          <a:xfrm>
            <a:off x="564715" y="175266"/>
            <a:ext cx="7568632" cy="69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sz="3200" dirty="0">
                <a:solidFill>
                  <a:schemeClr val="bg2"/>
                </a:solidFill>
              </a:rPr>
              <a:t>Epi Technicians at the Certificate level</a:t>
            </a:r>
          </a:p>
        </p:txBody>
      </p:sp>
    </p:spTree>
    <p:extLst>
      <p:ext uri="{BB962C8B-B14F-4D97-AF65-F5344CB8AC3E}">
        <p14:creationId xmlns:p14="http://schemas.microsoft.com/office/powerpoint/2010/main" val="2194577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B28B607-DFD8-EE26-AE89-633513D00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175" t="4056" r="197" b="84204"/>
          <a:stretch/>
        </p:blipFill>
        <p:spPr>
          <a:xfrm>
            <a:off x="0" y="-1"/>
            <a:ext cx="12192000" cy="779457"/>
          </a:xfrm>
          <a:prstGeom prst="rect">
            <a:avLst/>
          </a:prstGeom>
        </p:spPr>
      </p:pic>
      <p:sp>
        <p:nvSpPr>
          <p:cNvPr id="2" name="Google Shape;155;p2">
            <a:extLst>
              <a:ext uri="{FF2B5EF4-FFF2-40B4-BE49-F238E27FC236}">
                <a16:creationId xmlns:a16="http://schemas.microsoft.com/office/drawing/2014/main" id="{12B5C54B-4964-5018-36D9-446BB2F56C9B}"/>
              </a:ext>
            </a:extLst>
          </p:cNvPr>
          <p:cNvSpPr txBox="1">
            <a:spLocks/>
          </p:cNvSpPr>
          <p:nvPr/>
        </p:nvSpPr>
        <p:spPr>
          <a:xfrm>
            <a:off x="592789" y="155213"/>
            <a:ext cx="6734367" cy="69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sz="3200" dirty="0">
                <a:solidFill>
                  <a:schemeClr val="bg2"/>
                </a:solidFill>
              </a:rPr>
              <a:t>Staff to consider for Epi Technicians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92F655-6B55-EC30-E843-498B51E9886F}"/>
              </a:ext>
            </a:extLst>
          </p:cNvPr>
          <p:cNvSpPr txBox="1">
            <a:spLocks/>
          </p:cNvSpPr>
          <p:nvPr/>
        </p:nvSpPr>
        <p:spPr>
          <a:xfrm>
            <a:off x="990600" y="1585014"/>
            <a:ext cx="5105400" cy="435133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2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EpiNet</a:t>
            </a: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team data person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Hospital statistics officer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PH statistics officer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MCH data officer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SAMH data officer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NCD surveillance person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Vital Stats officer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QA/other data officer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IT officer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Administrators &amp; Managers</a:t>
            </a:r>
          </a:p>
          <a:p>
            <a:endParaRPr lang="en-US" sz="2200" i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8A7CA9-A721-80BF-473E-B36B469243F3}"/>
              </a:ext>
            </a:extLst>
          </p:cNvPr>
          <p:cNvSpPr txBox="1"/>
          <p:nvPr/>
        </p:nvSpPr>
        <p:spPr>
          <a:xfrm>
            <a:off x="6807870" y="1585014"/>
            <a:ext cx="5295900" cy="24622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EpiNet</a:t>
            </a: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Team members: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Physician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Public Info Officer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Administrator on </a:t>
            </a:r>
            <a:r>
              <a:rPr lang="en-US" sz="2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EpiNet</a:t>
            </a: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Environmental Health Officer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Hosp</a:t>
            </a:r>
            <a:r>
              <a:rPr lang="en-US" sz="2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Infection Control Officer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9F270D9D-ECB2-4895-C28B-A78D7BFD3DF7}"/>
              </a:ext>
            </a:extLst>
          </p:cNvPr>
          <p:cNvSpPr/>
          <p:nvPr/>
        </p:nvSpPr>
        <p:spPr>
          <a:xfrm>
            <a:off x="6497053" y="1512153"/>
            <a:ext cx="310817" cy="2462213"/>
          </a:xfrm>
          <a:prstGeom prst="leftBrace">
            <a:avLst>
              <a:gd name="adj1" fmla="val 8333"/>
              <a:gd name="adj2" fmla="val 1195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6D8099-1217-C988-FDB8-A903A35F897E}"/>
              </a:ext>
            </a:extLst>
          </p:cNvPr>
          <p:cNvCxnSpPr>
            <a:endCxn id="6" idx="1"/>
          </p:cNvCxnSpPr>
          <p:nvPr/>
        </p:nvCxnSpPr>
        <p:spPr>
          <a:xfrm>
            <a:off x="4824663" y="1804065"/>
            <a:ext cx="1672390" cy="2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821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B28B607-DFD8-EE26-AE89-633513D00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175" t="4056" r="197" b="84204"/>
          <a:stretch/>
        </p:blipFill>
        <p:spPr>
          <a:xfrm>
            <a:off x="0" y="-1"/>
            <a:ext cx="12192000" cy="779457"/>
          </a:xfrm>
          <a:prstGeom prst="rect">
            <a:avLst/>
          </a:prstGeom>
        </p:spPr>
      </p:pic>
      <p:sp>
        <p:nvSpPr>
          <p:cNvPr id="2" name="Google Shape;155;p2">
            <a:extLst>
              <a:ext uri="{FF2B5EF4-FFF2-40B4-BE49-F238E27FC236}">
                <a16:creationId xmlns:a16="http://schemas.microsoft.com/office/drawing/2014/main" id="{12B5C54B-4964-5018-36D9-446BB2F56C9B}"/>
              </a:ext>
            </a:extLst>
          </p:cNvPr>
          <p:cNvSpPr txBox="1">
            <a:spLocks/>
          </p:cNvSpPr>
          <p:nvPr/>
        </p:nvSpPr>
        <p:spPr>
          <a:xfrm>
            <a:off x="592789" y="155213"/>
            <a:ext cx="8081311" cy="69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600"/>
            </a:pPr>
            <a:r>
              <a:rPr lang="en-US" sz="3200" dirty="0">
                <a:solidFill>
                  <a:schemeClr val="bg2"/>
                </a:solidFill>
              </a:rPr>
              <a:t>Epi Technicians Candidates Must Have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92F655-6B55-EC30-E843-498B51E9886F}"/>
              </a:ext>
            </a:extLst>
          </p:cNvPr>
          <p:cNvSpPr txBox="1">
            <a:spLocks/>
          </p:cNvSpPr>
          <p:nvPr/>
        </p:nvSpPr>
        <p:spPr>
          <a:xfrm>
            <a:off x="284748" y="1109083"/>
            <a:ext cx="5922040" cy="36962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1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itchFamily="2" charset="0"/>
                <a:ea typeface="Open Sans" pitchFamily="2" charset="0"/>
                <a:cs typeface="Open Sans" pitchFamily="2" charset="0"/>
              </a:rPr>
              <a:t>Good level of English language and math skills </a:t>
            </a:r>
          </a:p>
          <a:p>
            <a:pPr marL="349250" lvl="1"/>
            <a:r>
              <a:rPr lang="en-US" sz="1700" dirty="0">
                <a:latin typeface="Open Sans" pitchFamily="2" charset="0"/>
                <a:ea typeface="Open Sans" pitchFamily="2" charset="0"/>
                <a:cs typeface="Open Sans" pitchFamily="2" charset="0"/>
              </a:rPr>
              <a:t>(e.g., no problem with division/multiplication, fractions, percentages)</a:t>
            </a:r>
          </a:p>
          <a:p>
            <a:pPr marL="349250" lvl="3">
              <a:spcBef>
                <a:spcPts val="300"/>
              </a:spcBef>
            </a:pPr>
            <a:r>
              <a:rPr lang="en-US" sz="1700" i="1" dirty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(not every data entry technician can handle this material)</a:t>
            </a:r>
            <a:endParaRPr lang="en-US" sz="17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lvl="1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Interest and motivation to take all 5 face-to-face courses</a:t>
            </a:r>
          </a:p>
          <a:p>
            <a:pPr marL="342900" lvl="1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Willing to do required pre-work in preparation for each course</a:t>
            </a:r>
          </a:p>
          <a:p>
            <a:pPr marL="342900" lvl="1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Willingness to put other work aside during each week-long course</a:t>
            </a:r>
          </a:p>
          <a:p>
            <a:pPr marL="342900" lvl="1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Willing to take courses seriously, work hard, take all required exams and complete each project</a:t>
            </a:r>
          </a:p>
          <a:p>
            <a:pPr marL="342900" lvl="1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FNU eligibility requirements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BF903-2AD2-8BF4-992B-E48CBCB80256}"/>
              </a:ext>
            </a:extLst>
          </p:cNvPr>
          <p:cNvSpPr txBox="1"/>
          <p:nvPr/>
        </p:nvSpPr>
        <p:spPr>
          <a:xfrm>
            <a:off x="6585285" y="1305341"/>
            <a:ext cx="5189620" cy="399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2000"/>
              </a:spcBef>
            </a:pPr>
            <a:r>
              <a:rPr lang="en-US" sz="1700" b="1" i="0" u="none" strike="noStrike" baseline="0" dirty="0">
                <a:solidFill>
                  <a:srgbClr val="17134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Eligibility:</a:t>
            </a:r>
          </a:p>
          <a:p>
            <a:pPr marL="285750" indent="-285750" algn="l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1700" b="0" i="0" u="none" strike="noStrike" baseline="0" dirty="0">
                <a:solidFill>
                  <a:srgbClr val="17134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 bachelor’s degree, or three years’ experience</a:t>
            </a:r>
          </a:p>
          <a:p>
            <a:pPr marL="285750" indent="-285750" algn="l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1700" b="0" i="0" u="none" strike="noStrike" baseline="0" dirty="0">
                <a:solidFill>
                  <a:srgbClr val="17134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working in the health sector</a:t>
            </a:r>
          </a:p>
          <a:p>
            <a:pPr marL="285750" indent="-285750" algn="l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1700" b="0" i="0" u="none" strike="noStrike" baseline="0" dirty="0">
                <a:solidFill>
                  <a:srgbClr val="17134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 supportive reference from a workplace supervisor</a:t>
            </a:r>
          </a:p>
          <a:p>
            <a:pPr marL="285750" indent="-285750" algn="l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1700" b="0" i="0" u="none" strike="noStrike" baseline="0" dirty="0">
                <a:solidFill>
                  <a:srgbClr val="17134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endorsement/nomination by the MoH/DOH</a:t>
            </a:r>
          </a:p>
          <a:p>
            <a:pPr marL="285750" indent="-285750" algn="l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1700" b="0" i="0" u="none" strike="noStrike" baseline="0" dirty="0">
                <a:solidFill>
                  <a:srgbClr val="17134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applicants without an undergraduate health degree or with less than the required professional experience may be considered for enrollment on a case-by-case basis.</a:t>
            </a:r>
          </a:p>
        </p:txBody>
      </p:sp>
      <p:cxnSp>
        <p:nvCxnSpPr>
          <p:cNvPr id="5" name="Horizontal Section Divider" descr="Horizontal Divider">
            <a:extLst>
              <a:ext uri="{FF2B5EF4-FFF2-40B4-BE49-F238E27FC236}">
                <a16:creationId xmlns:a16="http://schemas.microsoft.com/office/drawing/2014/main" id="{2FA641FD-B75A-6965-EDF7-E50CC2666582}"/>
              </a:ext>
            </a:extLst>
          </p:cNvPr>
          <p:cNvCxnSpPr>
            <a:cxnSpLocks/>
          </p:cNvCxnSpPr>
          <p:nvPr/>
        </p:nvCxnSpPr>
        <p:spPr bwMode="auto">
          <a:xfrm>
            <a:off x="6462210" y="1109083"/>
            <a:ext cx="0" cy="5099212"/>
          </a:xfrm>
          <a:prstGeom prst="line">
            <a:avLst/>
          </a:prstGeom>
          <a:noFill/>
          <a:ln w="12700" cap="rnd" cmpd="sng" algn="ctr">
            <a:solidFill>
              <a:srgbClr val="588AC8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11641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IHOA_1">
  <a:themeElements>
    <a:clrScheme name="PIHOA 2">
      <a:dk1>
        <a:srgbClr val="171340"/>
      </a:dk1>
      <a:lt1>
        <a:srgbClr val="F1F3F4"/>
      </a:lt1>
      <a:dk2>
        <a:srgbClr val="272729"/>
      </a:dk2>
      <a:lt2>
        <a:srgbClr val="F1F3F4"/>
      </a:lt2>
      <a:accent1>
        <a:srgbClr val="FBE5B1"/>
      </a:accent1>
      <a:accent2>
        <a:srgbClr val="ACC4E3"/>
      </a:accent2>
      <a:accent3>
        <a:srgbClr val="F7F8F9"/>
      </a:accent3>
      <a:accent4>
        <a:srgbClr val="D57E57"/>
      </a:accent4>
      <a:accent5>
        <a:srgbClr val="F6CA62"/>
      </a:accent5>
      <a:accent6>
        <a:srgbClr val="588AC8"/>
      </a:accent6>
      <a:hlink>
        <a:srgbClr val="578AC7"/>
      </a:hlink>
      <a:folHlink>
        <a:srgbClr val="D37D56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7042172"/>
            <a:satOff val="-86318"/>
            <a:lumOff val="4272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Montserrat Regular"/>
            <a:ea typeface="Montserrat Regular"/>
            <a:cs typeface="Montserrat Regular"/>
            <a:sym typeface="Montserra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6">
                <a:hueOff val="1807597"/>
                <a:satOff val="-81970"/>
                <a:lumOff val="-44715"/>
              </a:schemeClr>
            </a:solidFill>
            <a:effectLst/>
            <a:uFillTx/>
            <a:latin typeface="+mn-lt"/>
            <a:ea typeface="+mn-ea"/>
            <a:cs typeface="+mn-cs"/>
            <a:sym typeface="Montserrat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2" id="{FEB1DA30-12BE-42B5-84DA-5679B872655B}" vid="{09C70ECE-A099-4DB7-97D6-18033F599A9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6146</TotalTime>
  <Words>939</Words>
  <Application>Microsoft Office PowerPoint</Application>
  <PresentationFormat>Widescreen</PresentationFormat>
  <Paragraphs>191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Open Sans SemiBold</vt:lpstr>
      <vt:lpstr>Open Sans Light</vt:lpstr>
      <vt:lpstr>Open Sans</vt:lpstr>
      <vt:lpstr>Calibri</vt:lpstr>
      <vt:lpstr>Arial</vt:lpstr>
      <vt:lpstr>Open Sans Condensed Light</vt:lpstr>
      <vt:lpstr>Montserrat Light</vt:lpstr>
      <vt:lpstr>Montserrat Regular</vt:lpstr>
      <vt:lpstr>Courier New</vt:lpstr>
      <vt:lpstr>Office Theme</vt:lpstr>
      <vt:lpstr>PIHOA_1</vt:lpstr>
      <vt:lpstr>Strengthening Health Interventions in the Pacific (SHIP) Program The Pacific’s Field Epidemiology Training Program (FETP)  Building epidemiology and surveillance capacity in the USAPIs</vt:lpstr>
      <vt:lpstr>Strengthening Health Interventions in the Pacific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Information Systems (HIS), Performance Management (PM), and Health Security (HS)   72nd PIHOA Executive Board Meeting Honolulu, HI April 2023</dc:title>
  <dc:creator>Gillian Dunn</dc:creator>
  <cp:lastModifiedBy>Helene Le Mouellic</cp:lastModifiedBy>
  <cp:revision>17</cp:revision>
  <cp:lastPrinted>2023-04-13T00:23:35Z</cp:lastPrinted>
  <dcterms:created xsi:type="dcterms:W3CDTF">2023-03-15T22:02:21Z</dcterms:created>
  <dcterms:modified xsi:type="dcterms:W3CDTF">2024-04-16T04:38:55Z</dcterms:modified>
</cp:coreProperties>
</file>