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327" r:id="rId2"/>
    <p:sldId id="326" r:id="rId3"/>
    <p:sldId id="313" r:id="rId4"/>
    <p:sldId id="312" r:id="rId5"/>
    <p:sldId id="308" r:id="rId6"/>
    <p:sldId id="258" r:id="rId7"/>
    <p:sldId id="319" r:id="rId8"/>
    <p:sldId id="323" r:id="rId9"/>
    <p:sldId id="311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>
            <a:hueOff val="1807597"/>
            <a:satOff val="-81970"/>
            <a:lumOff val="-44715"/>
          </a:schemeClr>
        </a:solidFill>
        <a:effectLst/>
        <a:uFillTx/>
        <a:latin typeface="+mn-lt"/>
        <a:ea typeface="+mn-ea"/>
        <a:cs typeface="+mn-cs"/>
        <a:sym typeface="Montserrat Bold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961"/>
    <a:srgbClr val="588BC8"/>
    <a:srgbClr val="D47D56"/>
    <a:srgbClr val="FFFFFF"/>
    <a:srgbClr val="FF5EA4"/>
    <a:srgbClr val="F4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9"/>
    <p:restoredTop sz="92078"/>
  </p:normalViewPr>
  <p:slideViewPr>
    <p:cSldViewPr snapToGrid="0" snapToObjects="1">
      <p:cViewPr varScale="1">
        <p:scale>
          <a:sx n="40" d="100"/>
          <a:sy n="40" d="100"/>
        </p:scale>
        <p:origin x="42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2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CB58AA-81A7-E09C-D376-1EF545080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69772-5EE2-AD4C-C806-5FAF442F47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5173B-B331-FF42-ABD1-302AFC6581B2}" type="datetimeFigureOut">
              <a:rPr lang="en-US" smtClean="0">
                <a:latin typeface="Open Sans" panose="020B0606030504020204" pitchFamily="34" charset="0"/>
              </a:rPr>
              <a:t>4/18/2024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050D1-5032-2640-1650-50AC12A008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B5D6D-1001-3A00-61C0-5BEA5099FB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E07DF-83FF-3446-961B-E6E70BD25DEF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71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57200" latinLnBrk="0">
      <a:lnSpc>
        <a:spcPct val="117999"/>
      </a:lnSpc>
      <a:defRPr sz="2200" b="1" i="0"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5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7838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97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- PPHFP started in 2020, with 2 Fellows.</a:t>
            </a:r>
          </a:p>
          <a:p>
            <a:endParaRPr lang="en-US" b="0" dirty="0"/>
          </a:p>
          <a:p>
            <a:r>
              <a:rPr lang="en-US" b="0" dirty="0"/>
              <a:t>- 25 Fellows, across 8 sites. </a:t>
            </a:r>
          </a:p>
          <a:p>
            <a:endParaRPr lang="en-US" b="0" dirty="0"/>
          </a:p>
          <a:p>
            <a:r>
              <a:rPr lang="en-US" b="0" dirty="0"/>
              <a:t>- All USAPIs represented except for YAP. </a:t>
            </a:r>
          </a:p>
          <a:p>
            <a:endParaRPr lang="en-US" b="0" dirty="0"/>
          </a:p>
          <a:p>
            <a:r>
              <a:rPr lang="en-US" b="0" dirty="0"/>
              <a:t>- 81% female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6740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2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3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0967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2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961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28" name="Invez © 2020 Copyrights"/>
          <p:cNvSpPr txBox="1">
            <a:spLocks noGrp="1"/>
          </p:cNvSpPr>
          <p:nvPr>
            <p:ph type="body" sz="quarter" idx="14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Sz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9" name="TheInvez"/>
          <p:cNvSpPr txBox="1">
            <a:spLocks noGrp="1"/>
          </p:cNvSpPr>
          <p:nvPr>
            <p:ph type="body" sz="quarter" idx="15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SzTx/>
              <a:buNone/>
              <a:defRPr cap="all"/>
            </a:pPr>
            <a:r>
              <a:rPr lang="en-GB">
                <a:latin typeface="Montserrat Light"/>
                <a:sym typeface="Montserrat Ligh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225550"/>
      </p:ext>
    </p:extLst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nvez © 2020 Copyrights"/>
          <p:cNvSpPr txBox="1">
            <a:spLocks noGrp="1"/>
          </p:cNvSpPr>
          <p:nvPr>
            <p:ph type="body" sz="quarter" idx="13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Sz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8" name="TheInvez"/>
          <p:cNvSpPr txBox="1">
            <a:spLocks noGrp="1"/>
          </p:cNvSpPr>
          <p:nvPr>
            <p:ph type="body" sz="quarter" idx="14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SzTx/>
              <a:buNone/>
              <a:defRPr cap="all"/>
            </a:pPr>
            <a:r>
              <a:rPr lang="en-GB">
                <a:latin typeface="Montserrat Light"/>
                <a:sym typeface="Montserrat Light"/>
              </a:rPr>
              <a:t>Click to edit Master text styles</a:t>
            </a:r>
          </a:p>
        </p:txBody>
      </p:sp>
      <p:sp>
        <p:nvSpPr>
          <p:cNvPr id="49" name="Image"/>
          <p:cNvSpPr>
            <a:spLocks noGrp="1"/>
          </p:cNvSpPr>
          <p:nvPr>
            <p:ph type="pic" sz="half" idx="15"/>
          </p:nvPr>
        </p:nvSpPr>
        <p:spPr>
          <a:xfrm>
            <a:off x="1437644" y="2675283"/>
            <a:ext cx="11783071" cy="69648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4321" y="13081000"/>
            <a:ext cx="102657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95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nvez © 2020 Copyrights"/>
          <p:cNvSpPr txBox="1">
            <a:spLocks noGrp="1"/>
          </p:cNvSpPr>
          <p:nvPr>
            <p:ph type="body" sz="quarter" idx="13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Sz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8" name="TheInvez"/>
          <p:cNvSpPr txBox="1">
            <a:spLocks noGrp="1"/>
          </p:cNvSpPr>
          <p:nvPr>
            <p:ph type="body" sz="quarter" idx="14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SzTx/>
              <a:buNone/>
              <a:defRPr cap="all"/>
            </a:pPr>
            <a:r>
              <a:rPr lang="en-GB">
                <a:latin typeface="Montserrat Light"/>
                <a:sym typeface="Montserrat Light"/>
              </a:rPr>
              <a:t>Click to edit Master text styles</a:t>
            </a:r>
          </a:p>
        </p:txBody>
      </p:sp>
      <p:sp>
        <p:nvSpPr>
          <p:cNvPr id="59" name="Image"/>
          <p:cNvSpPr>
            <a:spLocks noGrp="1"/>
          </p:cNvSpPr>
          <p:nvPr>
            <p:ph type="pic" idx="15"/>
          </p:nvPr>
        </p:nvSpPr>
        <p:spPr>
          <a:xfrm>
            <a:off x="15652086" y="2675135"/>
            <a:ext cx="7291147" cy="960031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en-GB"/>
              <a:t>Click icon to add picture</a:t>
            </a:r>
            <a:endParaRPr dirty="0"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4321" y="13081000"/>
            <a:ext cx="102657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0233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47618E-8F17-0A65-6808-BBA0485B7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r="7934" b="23796"/>
          <a:stretch/>
        </p:blipFill>
        <p:spPr>
          <a:xfrm>
            <a:off x="0" y="9832749"/>
            <a:ext cx="24384000" cy="38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5" r:id="rId3"/>
    <p:sldLayoutId id="2147483756" r:id="rId4"/>
  </p:sldLayoutIdLst>
  <p:transition spd="med"/>
  <p:hf sldNum="0" hdr="0" ftr="0" dt="0"/>
  <p:txStyles>
    <p:titleStyle>
      <a:lvl1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1" i="0" u="none" strike="noStrike" cap="none" spc="-615" baseline="0">
          <a:solidFill>
            <a:srgbClr val="1E2019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Montserrat Bold"/>
        </a:defRPr>
      </a:lvl1pPr>
      <a:lvl2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300" b="0" i="0" u="none" strike="noStrike" cap="none" spc="-615" baseline="0">
          <a:solidFill>
            <a:srgbClr val="1E2019"/>
          </a:solidFill>
          <a:uFillTx/>
          <a:latin typeface="+mn-lt"/>
          <a:ea typeface="+mn-ea"/>
          <a:cs typeface="+mn-cs"/>
          <a:sym typeface="Montserrat Bold"/>
        </a:defRPr>
      </a:lvl9pPr>
    </p:titleStyle>
    <p:bodyStyle>
      <a:lvl1pPr marL="238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1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Montserrat Bold"/>
        </a:defRPr>
      </a:lvl1pPr>
      <a:lvl2pPr marL="873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1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Montserrat Bold"/>
        </a:defRPr>
      </a:lvl2pPr>
      <a:lvl3pPr marL="1508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1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Montserrat Bold"/>
        </a:defRPr>
      </a:lvl3pPr>
      <a:lvl4pPr marL="2143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1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Montserrat Bold"/>
        </a:defRPr>
      </a:lvl4pPr>
      <a:lvl5pPr marL="2778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1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Montserrat Bold"/>
        </a:defRPr>
      </a:lvl5pPr>
      <a:lvl6pPr marL="3413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+mn-lt"/>
          <a:ea typeface="+mn-ea"/>
          <a:cs typeface="+mn-cs"/>
          <a:sym typeface="Montserrat Bold"/>
        </a:defRPr>
      </a:lvl6pPr>
      <a:lvl7pPr marL="4048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+mn-lt"/>
          <a:ea typeface="+mn-ea"/>
          <a:cs typeface="+mn-cs"/>
          <a:sym typeface="Montserrat Bold"/>
        </a:defRPr>
      </a:lvl7pPr>
      <a:lvl8pPr marL="4683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+mn-lt"/>
          <a:ea typeface="+mn-ea"/>
          <a:cs typeface="+mn-cs"/>
          <a:sym typeface="Montserrat Bold"/>
        </a:defRPr>
      </a:lvl8pPr>
      <a:lvl9pPr marL="5318125" marR="0" indent="-238125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solidFill>
            <a:schemeClr val="accent6">
              <a:hueOff val="1807597"/>
              <a:satOff val="-81970"/>
              <a:lumOff val="-44715"/>
            </a:schemeClr>
          </a:solidFill>
          <a:uFillTx/>
          <a:latin typeface="+mn-lt"/>
          <a:ea typeface="+mn-ea"/>
          <a:cs typeface="+mn-cs"/>
          <a:sym typeface="Montserrat Bold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"/>
          <p:cNvSpPr/>
          <p:nvPr/>
        </p:nvSpPr>
        <p:spPr>
          <a:xfrm>
            <a:off x="-3" y="-144378"/>
            <a:ext cx="24384001" cy="13860378"/>
          </a:xfrm>
          <a:prstGeom prst="rect">
            <a:avLst/>
          </a:prstGeom>
          <a:solidFill>
            <a:srgbClr val="588BC8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solidFill>
                <a:srgbClr val="F7C9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F93D7-B019-0EE0-C47E-F8648DD5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637" y="10838975"/>
            <a:ext cx="2564726" cy="2564726"/>
          </a:xfrm>
          <a:prstGeom prst="rect">
            <a:avLst/>
          </a:prstGeom>
        </p:spPr>
      </p:pic>
      <p:sp>
        <p:nvSpPr>
          <p:cNvPr id="2" name="Welcome Message">
            <a:extLst>
              <a:ext uri="{FF2B5EF4-FFF2-40B4-BE49-F238E27FC236}">
                <a16:creationId xmlns:a16="http://schemas.microsoft.com/office/drawing/2014/main" id="{1CBEF61A-9ED4-3AD2-AFB6-6DB0C53CD4E7}"/>
              </a:ext>
            </a:extLst>
          </p:cNvPr>
          <p:cNvSpPr txBox="1"/>
          <p:nvPr/>
        </p:nvSpPr>
        <p:spPr>
          <a:xfrm>
            <a:off x="1652332" y="885453"/>
            <a:ext cx="21079325" cy="1991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pPr algn="ctr"/>
            <a:r>
              <a:rPr lang="en-US" b="1" spc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Pacific Public Health Fellowship Program</a:t>
            </a:r>
          </a:p>
          <a:p>
            <a:pPr algn="ctr"/>
            <a:r>
              <a:rPr lang="en-US" b="1" spc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(PPHFP)</a:t>
            </a:r>
            <a:endParaRPr b="1" spc="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1C2C612-D0B4-0B03-5578-5BAC3E42AF82}"/>
              </a:ext>
            </a:extLst>
          </p:cNvPr>
          <p:cNvSpPr/>
          <p:nvPr/>
        </p:nvSpPr>
        <p:spPr>
          <a:xfrm>
            <a:off x="504497" y="3069681"/>
            <a:ext cx="23269903" cy="73468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9464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5978F34B-97DA-FD57-F0CC-FBD28FEE127E}"/>
              </a:ext>
            </a:extLst>
          </p:cNvPr>
          <p:cNvSpPr>
            <a:spLocks noChangeAspect="1"/>
          </p:cNvSpPr>
          <p:nvPr/>
        </p:nvSpPr>
        <p:spPr>
          <a:xfrm>
            <a:off x="18797929" y="2789678"/>
            <a:ext cx="3150619" cy="3024085"/>
          </a:xfrm>
          <a:prstGeom prst="ellipse">
            <a:avLst/>
          </a:prstGeom>
          <a:solidFill>
            <a:srgbClr val="588BC8">
              <a:alpha val="6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C0CA2CCC-BBF4-0FDF-CAA9-94A7A561BFC1}"/>
              </a:ext>
            </a:extLst>
          </p:cNvPr>
          <p:cNvSpPr/>
          <p:nvPr/>
        </p:nvSpPr>
        <p:spPr>
          <a:xfrm>
            <a:off x="0" y="1590316"/>
            <a:ext cx="902897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bout Us">
            <a:extLst>
              <a:ext uri="{FF2B5EF4-FFF2-40B4-BE49-F238E27FC236}">
                <a16:creationId xmlns:a16="http://schemas.microsoft.com/office/drawing/2014/main" id="{544D6B32-A45D-1904-A6AD-9045355F5C4D}"/>
              </a:ext>
            </a:extLst>
          </p:cNvPr>
          <p:cNvSpPr txBox="1"/>
          <p:nvPr/>
        </p:nvSpPr>
        <p:spPr>
          <a:xfrm>
            <a:off x="1246798" y="1245395"/>
            <a:ext cx="18742951" cy="105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Pacific Public Health Fellowship Program</a:t>
            </a:r>
            <a:endParaRPr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CAF7C4E-411F-ACFE-5937-4AD0319DA84D}"/>
              </a:ext>
            </a:extLst>
          </p:cNvPr>
          <p:cNvSpPr/>
          <p:nvPr/>
        </p:nvSpPr>
        <p:spPr>
          <a:xfrm>
            <a:off x="20084342" y="1589895"/>
            <a:ext cx="14376000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CC4ABE-5DA2-75D0-989F-0CC552F89E59}"/>
              </a:ext>
            </a:extLst>
          </p:cNvPr>
          <p:cNvSpPr/>
          <p:nvPr/>
        </p:nvSpPr>
        <p:spPr>
          <a:xfrm>
            <a:off x="21833304" y="11139675"/>
            <a:ext cx="2217953" cy="220330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11CDD3-8D92-D463-AC37-8E6F0ED63CC1}"/>
              </a:ext>
            </a:extLst>
          </p:cNvPr>
          <p:cNvSpPr>
            <a:spLocks noChangeAspect="1"/>
          </p:cNvSpPr>
          <p:nvPr/>
        </p:nvSpPr>
        <p:spPr>
          <a:xfrm>
            <a:off x="2435452" y="2792076"/>
            <a:ext cx="3150619" cy="3024085"/>
          </a:xfrm>
          <a:prstGeom prst="ellipse">
            <a:avLst/>
          </a:prstGeom>
          <a:solidFill>
            <a:srgbClr val="588BC8">
              <a:alpha val="6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1D92C1-F4F0-2914-1671-EA160ED58E07}"/>
              </a:ext>
            </a:extLst>
          </p:cNvPr>
          <p:cNvSpPr txBox="1"/>
          <p:nvPr/>
        </p:nvSpPr>
        <p:spPr>
          <a:xfrm>
            <a:off x="1129461" y="6103195"/>
            <a:ext cx="576259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What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IS THE PPHFP?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6A851-EC47-FE12-A247-AA0A11E98468}"/>
              </a:ext>
            </a:extLst>
          </p:cNvPr>
          <p:cNvSpPr txBox="1"/>
          <p:nvPr/>
        </p:nvSpPr>
        <p:spPr>
          <a:xfrm>
            <a:off x="8797803" y="6068040"/>
            <a:ext cx="678839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Why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DO WE HAVE THE PPHFP?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592CC-188C-D01F-6DC9-0DD54AB8608F}"/>
              </a:ext>
            </a:extLst>
          </p:cNvPr>
          <p:cNvSpPr txBox="1"/>
          <p:nvPr/>
        </p:nvSpPr>
        <p:spPr>
          <a:xfrm>
            <a:off x="17710704" y="6103195"/>
            <a:ext cx="532506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How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DO WE DELIVER THE PPHFP?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CEA1F2-BBC0-4907-3997-31644B582147}"/>
              </a:ext>
            </a:extLst>
          </p:cNvPr>
          <p:cNvSpPr txBox="1"/>
          <p:nvPr/>
        </p:nvSpPr>
        <p:spPr>
          <a:xfrm>
            <a:off x="996718" y="8275708"/>
            <a:ext cx="6028084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800" dirty="0"/>
              <a:t>The PPHFP is a </a:t>
            </a:r>
            <a:r>
              <a:rPr kumimoji="0" lang="en-AU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2-Year training program that upskills new college graduates in practical hands-on Public Health training, to strongly enter the Public Health workforce.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354F95-5FED-6EBA-8E3D-7DDFDA65ADFD}"/>
              </a:ext>
            </a:extLst>
          </p:cNvPr>
          <p:cNvSpPr txBox="1"/>
          <p:nvPr/>
        </p:nvSpPr>
        <p:spPr>
          <a:xfrm>
            <a:off x="9791305" y="8275708"/>
            <a:ext cx="480139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800" dirty="0"/>
              <a:t>To raise the next generation of Public Health champions and leaders across the U.S. Affiliated Pacific Islands.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A3563-73A6-0B63-F16B-C67208892F4A}"/>
              </a:ext>
            </a:extLst>
          </p:cNvPr>
          <p:cNvSpPr txBox="1"/>
          <p:nvPr/>
        </p:nvSpPr>
        <p:spPr>
          <a:xfrm>
            <a:off x="17618982" y="8113248"/>
            <a:ext cx="5508511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800" b="1" dirty="0"/>
              <a:t>Learning Pathway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2800" dirty="0"/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800" dirty="0"/>
              <a:t>	1. Curriculum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800" dirty="0"/>
              <a:t>	2. Practical hands-on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800" dirty="0"/>
              <a:t>             training in a Host Site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42884D-F273-CD04-4253-75E1A81B68C0}"/>
              </a:ext>
            </a:extLst>
          </p:cNvPr>
          <p:cNvSpPr>
            <a:spLocks noChangeAspect="1"/>
          </p:cNvSpPr>
          <p:nvPr/>
        </p:nvSpPr>
        <p:spPr>
          <a:xfrm>
            <a:off x="10616691" y="2709868"/>
            <a:ext cx="3150619" cy="3024085"/>
          </a:xfrm>
          <a:prstGeom prst="ellipse">
            <a:avLst/>
          </a:prstGeom>
          <a:solidFill>
            <a:srgbClr val="588BC8">
              <a:alpha val="6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Idea outline">
            <a:extLst>
              <a:ext uri="{FF2B5EF4-FFF2-40B4-BE49-F238E27FC236}">
                <a16:creationId xmlns:a16="http://schemas.microsoft.com/office/drawing/2014/main" id="{FA784D83-8A52-85DC-DCD9-0AE118D01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4943" y="3246665"/>
            <a:ext cx="1894114" cy="1894114"/>
          </a:xfrm>
          <a:prstGeom prst="rect">
            <a:avLst/>
          </a:prstGeom>
        </p:spPr>
      </p:pic>
      <p:pic>
        <p:nvPicPr>
          <p:cNvPr id="13" name="Graphic 12" descr="Lights On with solid fill">
            <a:extLst>
              <a:ext uri="{FF2B5EF4-FFF2-40B4-BE49-F238E27FC236}">
                <a16:creationId xmlns:a16="http://schemas.microsoft.com/office/drawing/2014/main" id="{F6E82237-E365-100A-726B-8C4F6A3D5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4015" y="3276977"/>
            <a:ext cx="1833491" cy="1833491"/>
          </a:xfrm>
          <a:prstGeom prst="rect">
            <a:avLst/>
          </a:prstGeom>
        </p:spPr>
      </p:pic>
      <p:pic>
        <p:nvPicPr>
          <p:cNvPr id="3" name="Graphic 2" descr="Users with solid fill">
            <a:extLst>
              <a:ext uri="{FF2B5EF4-FFF2-40B4-BE49-F238E27FC236}">
                <a16:creationId xmlns:a16="http://schemas.microsoft.com/office/drawing/2014/main" id="{5E1806EA-BC60-3AC3-0962-0EF5D5880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16346" y="3065018"/>
            <a:ext cx="2313784" cy="23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4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20" grpId="0"/>
      <p:bldP spid="21" grpId="0"/>
      <p:bldP spid="22" grpId="0"/>
      <p:bldP spid="24" grpId="0"/>
      <p:bldP spid="25" grpId="0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7F65DBD-5632-0955-3AED-43B3B47229E1}"/>
              </a:ext>
            </a:extLst>
          </p:cNvPr>
          <p:cNvSpPr txBox="1"/>
          <p:nvPr/>
        </p:nvSpPr>
        <p:spPr>
          <a:xfrm>
            <a:off x="11005495" y="3389868"/>
            <a:ext cx="12192000" cy="7478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numCol="2">
            <a:spAutoFit/>
          </a:bodyPr>
          <a:lstStyle/>
          <a:p>
            <a:pPr marL="285750" marR="0" indent="-2857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0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8 Public Health Domains</a:t>
            </a:r>
          </a:p>
          <a:p>
            <a:pPr marL="285750" marR="0" indent="-2857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lvl="2" indent="0"/>
            <a:endParaRPr lang="en-AU" sz="3000" b="1" dirty="0"/>
          </a:p>
          <a:p>
            <a:pPr lvl="2" indent="0"/>
            <a:endParaRPr lang="en-AU" sz="30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Meet 40 Competencies</a:t>
            </a:r>
          </a:p>
          <a:p>
            <a:pPr lvl="2" indent="0"/>
            <a:endParaRPr lang="en-AU" sz="3000" b="1" dirty="0"/>
          </a:p>
          <a:p>
            <a:endParaRPr lang="en-AU" sz="3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3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b="1" dirty="0"/>
              <a:t>Online Learning Modules on each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000" b="1" dirty="0"/>
              <a:t>M</a:t>
            </a:r>
            <a:r>
              <a:rPr kumimoji="0" lang="en-AU" sz="30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sym typeface="Montserrat Bold"/>
              </a:rPr>
              <a:t>onthly Online </a:t>
            </a:r>
            <a:r>
              <a:rPr lang="en-AU" sz="3000" b="1" dirty="0"/>
              <a:t>I</a:t>
            </a:r>
            <a:r>
              <a:rPr kumimoji="0" lang="en-AU" sz="30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sym typeface="Montserrat Bold"/>
              </a:rPr>
              <a:t>nteractive </a:t>
            </a:r>
            <a:r>
              <a:rPr lang="en-AU" sz="3000" b="1" dirty="0"/>
              <a:t>F</a:t>
            </a:r>
            <a:r>
              <a:rPr kumimoji="0" lang="en-AU" sz="30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sym typeface="Montserrat Bold"/>
              </a:rPr>
              <a:t>orums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CDC TRAIN Course </a:t>
            </a:r>
          </a:p>
          <a:p>
            <a:pPr lvl="2" indent="0"/>
            <a:r>
              <a:rPr lang="en-AU" sz="3000" b="1" dirty="0"/>
              <a:t>   (Public Health 101 Series)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FEMA Emergency Preparedness Course</a:t>
            </a:r>
            <a:endParaRPr kumimoji="0" lang="en-AU" sz="3000" b="1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sym typeface="Montserrat Bold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Weekly ELSC Course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DDM</a:t>
            </a:r>
            <a:r>
              <a:rPr kumimoji="0" lang="en-AU" sz="30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sym typeface="Montserrat Bold"/>
              </a:rPr>
              <a:t> Course (Certificate in Field </a:t>
            </a:r>
            <a:r>
              <a:rPr lang="en-AU" sz="3000" b="1" dirty="0"/>
              <a:t>E</a:t>
            </a:r>
            <a:r>
              <a:rPr kumimoji="0" lang="en-AU" sz="30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sym typeface="Montserrat Bold"/>
              </a:rPr>
              <a:t>pidemiology)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Monthly ‘Meet the Experts’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Monthly Conversation Hour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000" b="1" dirty="0"/>
              <a:t>Additional Jurisdiction / Field Specific Training</a:t>
            </a:r>
          </a:p>
        </p:txBody>
      </p:sp>
      <p:sp>
        <p:nvSpPr>
          <p:cNvPr id="420" name="About Us"/>
          <p:cNvSpPr txBox="1"/>
          <p:nvPr/>
        </p:nvSpPr>
        <p:spPr>
          <a:xfrm>
            <a:off x="1341391" y="1245395"/>
            <a:ext cx="8416022" cy="105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Pathway</a:t>
            </a:r>
            <a:endParaRPr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17210-4927-9039-CFBA-DDA3001F5C85}"/>
              </a:ext>
            </a:extLst>
          </p:cNvPr>
          <p:cNvSpPr txBox="1"/>
          <p:nvPr/>
        </p:nvSpPr>
        <p:spPr>
          <a:xfrm>
            <a:off x="11189354" y="4368423"/>
            <a:ext cx="6004560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AU" sz="2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sym typeface="Montserrat Bold"/>
              </a:rPr>
              <a:t>Health Equity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A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Policy &amp; Program Planning</a:t>
            </a:r>
            <a:endParaRPr kumimoji="0" lang="en-AU" sz="26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sym typeface="Montserrat Bold"/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A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 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AU" sz="2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sym typeface="Montserrat Bold"/>
              </a:rPr>
              <a:t>Public Health Science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A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Analytics and Assessment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AU" sz="2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sym typeface="Montserrat Bold"/>
              </a:rPr>
              <a:t>Health Communication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AU" sz="26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sym typeface="Montserrat Bold"/>
              </a:rPr>
              <a:t>Health Management &amp; Finance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A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&amp; Systems Thinking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FC9506-1C59-5327-DAED-BA6FDE7F5B11}"/>
              </a:ext>
            </a:extLst>
          </p:cNvPr>
          <p:cNvSpPr/>
          <p:nvPr/>
        </p:nvSpPr>
        <p:spPr>
          <a:xfrm>
            <a:off x="21833304" y="11139675"/>
            <a:ext cx="2217953" cy="220330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C8E9D79-B4B4-A1F6-9391-DB5FF6322BDC}"/>
              </a:ext>
            </a:extLst>
          </p:cNvPr>
          <p:cNvSpPr/>
          <p:nvPr/>
        </p:nvSpPr>
        <p:spPr>
          <a:xfrm>
            <a:off x="10008000" y="1660709"/>
            <a:ext cx="14376000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5F31998-07F5-3501-2E3C-DE55A0F8F372}"/>
              </a:ext>
            </a:extLst>
          </p:cNvPr>
          <p:cNvSpPr/>
          <p:nvPr/>
        </p:nvSpPr>
        <p:spPr>
          <a:xfrm>
            <a:off x="0" y="1590316"/>
            <a:ext cx="902897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5F2E1F-6BBA-60F6-2974-9083A9685555}"/>
              </a:ext>
            </a:extLst>
          </p:cNvPr>
          <p:cNvSpPr>
            <a:spLocks/>
          </p:cNvSpPr>
          <p:nvPr/>
        </p:nvSpPr>
        <p:spPr>
          <a:xfrm>
            <a:off x="2349001" y="3257550"/>
            <a:ext cx="6400800" cy="6400800"/>
          </a:xfrm>
          <a:prstGeom prst="roundRect">
            <a:avLst/>
          </a:prstGeom>
          <a:solidFill>
            <a:srgbClr val="588BC8">
              <a:alpha val="6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27" name="Graphic 26" descr="Books outline">
            <a:extLst>
              <a:ext uri="{FF2B5EF4-FFF2-40B4-BE49-F238E27FC236}">
                <a16:creationId xmlns:a16="http://schemas.microsoft.com/office/drawing/2014/main" id="{616964E0-EE08-6EC9-21BE-F9E1DD04A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8554" y="4251406"/>
            <a:ext cx="1521694" cy="1521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184B3E-73E8-48ED-9D8C-A5E85FE67042}"/>
              </a:ext>
            </a:extLst>
          </p:cNvPr>
          <p:cNvSpPr txBox="1"/>
          <p:nvPr/>
        </p:nvSpPr>
        <p:spPr>
          <a:xfrm>
            <a:off x="2723074" y="6345039"/>
            <a:ext cx="565265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12613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1778F029-867A-CAF6-2D46-EA3C2B1BA31E}"/>
              </a:ext>
            </a:extLst>
          </p:cNvPr>
          <p:cNvSpPr>
            <a:spLocks noChangeAspect="1"/>
          </p:cNvSpPr>
          <p:nvPr/>
        </p:nvSpPr>
        <p:spPr>
          <a:xfrm>
            <a:off x="2559285" y="3286125"/>
            <a:ext cx="5893846" cy="662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6" h="20729" extrusionOk="0">
                <a:moveTo>
                  <a:pt x="20264" y="8856"/>
                </a:moveTo>
                <a:lnTo>
                  <a:pt x="11655" y="4547"/>
                </a:lnTo>
                <a:lnTo>
                  <a:pt x="3046" y="237"/>
                </a:lnTo>
                <a:cubicBezTo>
                  <a:pt x="1678" y="-436"/>
                  <a:pt x="0" y="399"/>
                  <a:pt x="0" y="1772"/>
                </a:cubicBezTo>
                <a:lnTo>
                  <a:pt x="0" y="10364"/>
                </a:lnTo>
                <a:lnTo>
                  <a:pt x="0" y="18956"/>
                </a:lnTo>
                <a:cubicBezTo>
                  <a:pt x="0" y="20329"/>
                  <a:pt x="1709" y="21164"/>
                  <a:pt x="3046" y="20491"/>
                </a:cubicBezTo>
                <a:lnTo>
                  <a:pt x="11655" y="16181"/>
                </a:lnTo>
                <a:lnTo>
                  <a:pt x="20264" y="11872"/>
                </a:lnTo>
                <a:cubicBezTo>
                  <a:pt x="21600" y="11226"/>
                  <a:pt x="21600" y="9529"/>
                  <a:pt x="20264" y="8856"/>
                </a:cubicBezTo>
                <a:close/>
              </a:path>
            </a:pathLst>
          </a:custGeom>
          <a:solidFill>
            <a:srgbClr val="588BC8">
              <a:alpha val="60000"/>
            </a:srgb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221AF-74A7-CF72-2F77-C3DFCDDEE906}"/>
              </a:ext>
            </a:extLst>
          </p:cNvPr>
          <p:cNvSpPr txBox="1"/>
          <p:nvPr/>
        </p:nvSpPr>
        <p:spPr>
          <a:xfrm>
            <a:off x="12283440" y="2950061"/>
            <a:ext cx="11139268" cy="65966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8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sym typeface="Montserrat Bold"/>
              </a:rPr>
              <a:t>Host Site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marR="0" indent="-2857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3800" b="1" dirty="0"/>
              <a:t>Develop a Workplan based on priority</a:t>
            </a:r>
            <a:br>
              <a:rPr lang="en-AU" sz="3800" b="1" dirty="0"/>
            </a:br>
            <a:r>
              <a:rPr lang="en-AU" sz="3800" b="1" dirty="0"/>
              <a:t>health need in Jurisdiction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800" b="1" dirty="0"/>
              <a:t>Daily field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800" b="1" dirty="0"/>
              <a:t>Participation in Conferences </a:t>
            </a:r>
          </a:p>
          <a:p>
            <a:pPr lvl="2" indent="0"/>
            <a:r>
              <a:rPr lang="en-AU" sz="3800" b="1" dirty="0"/>
              <a:t>  (E.g., APHA, AMCHP,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3800" b="1" dirty="0"/>
              <a:t>Participation in PIHOA Executive Board Meetings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84B3E-73E8-48ED-9D8C-A5E85FE67042}"/>
              </a:ext>
            </a:extLst>
          </p:cNvPr>
          <p:cNvSpPr txBox="1"/>
          <p:nvPr/>
        </p:nvSpPr>
        <p:spPr>
          <a:xfrm>
            <a:off x="3057525" y="6311645"/>
            <a:ext cx="505251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PRACTICE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F21F03-8961-257C-ADC0-E28AC24EAC3F}"/>
              </a:ext>
            </a:extLst>
          </p:cNvPr>
          <p:cNvSpPr/>
          <p:nvPr/>
        </p:nvSpPr>
        <p:spPr>
          <a:xfrm>
            <a:off x="21833304" y="11139675"/>
            <a:ext cx="2217953" cy="220330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49AED014-88FC-3CFE-3D62-03B68898675C}"/>
              </a:ext>
            </a:extLst>
          </p:cNvPr>
          <p:cNvSpPr/>
          <p:nvPr/>
        </p:nvSpPr>
        <p:spPr>
          <a:xfrm>
            <a:off x="0" y="1590316"/>
            <a:ext cx="902897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About Us">
            <a:extLst>
              <a:ext uri="{FF2B5EF4-FFF2-40B4-BE49-F238E27FC236}">
                <a16:creationId xmlns:a16="http://schemas.microsoft.com/office/drawing/2014/main" id="{FCF5DAB9-AD71-3B51-C349-B122EBC4142B}"/>
              </a:ext>
            </a:extLst>
          </p:cNvPr>
          <p:cNvSpPr txBox="1"/>
          <p:nvPr/>
        </p:nvSpPr>
        <p:spPr>
          <a:xfrm>
            <a:off x="1341391" y="1245395"/>
            <a:ext cx="8416022" cy="105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Pathway</a:t>
            </a:r>
            <a:endParaRPr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85DE91E0-26C6-1973-7EC7-CE9C970629FC}"/>
              </a:ext>
            </a:extLst>
          </p:cNvPr>
          <p:cNvSpPr/>
          <p:nvPr/>
        </p:nvSpPr>
        <p:spPr>
          <a:xfrm>
            <a:off x="10008000" y="1660709"/>
            <a:ext cx="14376000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Graphic 21" descr="Remote work with solid fill">
            <a:extLst>
              <a:ext uri="{FF2B5EF4-FFF2-40B4-BE49-F238E27FC236}">
                <a16:creationId xmlns:a16="http://schemas.microsoft.com/office/drawing/2014/main" id="{B73131C4-F177-E3CF-E370-788CC3E6C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4083" y="4720440"/>
            <a:ext cx="1590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4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B6C78D-C49A-B562-BCC3-7F2424939A07}"/>
              </a:ext>
            </a:extLst>
          </p:cNvPr>
          <p:cNvSpPr>
            <a:spLocks/>
          </p:cNvSpPr>
          <p:nvPr/>
        </p:nvSpPr>
        <p:spPr>
          <a:xfrm>
            <a:off x="7416800" y="0"/>
            <a:ext cx="16967200" cy="13716000"/>
          </a:xfrm>
          <a:prstGeom prst="rect">
            <a:avLst/>
          </a:prstGeom>
          <a:solidFill>
            <a:srgbClr val="588BC8">
              <a:alpha val="3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5" name="Picture 4" descr="A map of different islands&#10;&#10;Description automatically generated">
            <a:extLst>
              <a:ext uri="{FF2B5EF4-FFF2-40B4-BE49-F238E27FC236}">
                <a16:creationId xmlns:a16="http://schemas.microsoft.com/office/drawing/2014/main" id="{F265A4F1-93C6-D4C4-0A3F-132F2821B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3125" r="2083" b="2745"/>
          <a:stretch/>
        </p:blipFill>
        <p:spPr>
          <a:xfrm>
            <a:off x="7797800" y="381000"/>
            <a:ext cx="16230600" cy="130048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About Us">
            <a:extLst>
              <a:ext uri="{FF2B5EF4-FFF2-40B4-BE49-F238E27FC236}">
                <a16:creationId xmlns:a16="http://schemas.microsoft.com/office/drawing/2014/main" id="{4E9644BF-DB3E-24B2-9BD7-B4FBDB33B484}"/>
              </a:ext>
            </a:extLst>
          </p:cNvPr>
          <p:cNvSpPr txBox="1"/>
          <p:nvPr/>
        </p:nvSpPr>
        <p:spPr>
          <a:xfrm>
            <a:off x="902229" y="1018048"/>
            <a:ext cx="5491305" cy="2927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pPr algn="ctr"/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are the PPHFP Fellows?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429341-ADC6-9874-8B51-FB1B485CD734}"/>
              </a:ext>
            </a:extLst>
          </p:cNvPr>
          <p:cNvSpPr/>
          <p:nvPr/>
        </p:nvSpPr>
        <p:spPr>
          <a:xfrm>
            <a:off x="1913826" y="4555300"/>
            <a:ext cx="2827709" cy="2723323"/>
          </a:xfrm>
          <a:prstGeom prst="ellipse">
            <a:avLst/>
          </a:prstGeom>
          <a:solidFill>
            <a:schemeClr val="accent5"/>
          </a:solidFill>
          <a:ln w="13652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EAF9A-EDD3-198A-ACE7-E9E7DBDAFFD1}"/>
              </a:ext>
            </a:extLst>
          </p:cNvPr>
          <p:cNvSpPr txBox="1"/>
          <p:nvPr/>
        </p:nvSpPr>
        <p:spPr>
          <a:xfrm>
            <a:off x="2341023" y="5019281"/>
            <a:ext cx="2050473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AU" sz="7000" b="1" dirty="0">
                <a:solidFill>
                  <a:srgbClr val="002060"/>
                </a:solidFill>
              </a:rPr>
              <a:t>22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4000" dirty="0">
                <a:solidFill>
                  <a:srgbClr val="002060"/>
                </a:solidFill>
              </a:rPr>
              <a:t>Fellows</a:t>
            </a:r>
            <a:endParaRPr kumimoji="0" lang="en-AU" sz="4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B5BF5C-BCD2-B56F-7F84-4E3C041F76C0}"/>
              </a:ext>
            </a:extLst>
          </p:cNvPr>
          <p:cNvSpPr/>
          <p:nvPr/>
        </p:nvSpPr>
        <p:spPr>
          <a:xfrm>
            <a:off x="8452619" y="3874296"/>
            <a:ext cx="1585489" cy="1537659"/>
          </a:xfrm>
          <a:prstGeom prst="ellipse">
            <a:avLst/>
          </a:prstGeom>
          <a:solidFill>
            <a:srgbClr val="F7C9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5690C5-9680-BF4E-0443-57344128A533}"/>
              </a:ext>
            </a:extLst>
          </p:cNvPr>
          <p:cNvSpPr txBox="1"/>
          <p:nvPr/>
        </p:nvSpPr>
        <p:spPr>
          <a:xfrm>
            <a:off x="8954417" y="4130164"/>
            <a:ext cx="6373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D10844-9ECF-B489-0154-8F81EBF8D6EC}"/>
              </a:ext>
            </a:extLst>
          </p:cNvPr>
          <p:cNvSpPr/>
          <p:nvPr/>
        </p:nvSpPr>
        <p:spPr>
          <a:xfrm>
            <a:off x="16617670" y="3874296"/>
            <a:ext cx="1585489" cy="1537659"/>
          </a:xfrm>
          <a:prstGeom prst="ellipse">
            <a:avLst/>
          </a:prstGeom>
          <a:solidFill>
            <a:srgbClr val="F7C961"/>
          </a:solidFill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FA6EC-0E7B-F69E-5C7A-D52E28644A18}"/>
              </a:ext>
            </a:extLst>
          </p:cNvPr>
          <p:cNvSpPr txBox="1"/>
          <p:nvPr/>
        </p:nvSpPr>
        <p:spPr>
          <a:xfrm>
            <a:off x="17119468" y="4130164"/>
            <a:ext cx="6373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18CF49-DA6A-1214-48E5-2BD1AC079593}"/>
              </a:ext>
            </a:extLst>
          </p:cNvPr>
          <p:cNvSpPr/>
          <p:nvPr/>
        </p:nvSpPr>
        <p:spPr>
          <a:xfrm>
            <a:off x="22151902" y="3874296"/>
            <a:ext cx="1585489" cy="1537659"/>
          </a:xfrm>
          <a:prstGeom prst="ellipse">
            <a:avLst/>
          </a:prstGeom>
          <a:solidFill>
            <a:srgbClr val="F7C9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D0D757-9CB1-6D99-6F48-19CB621527FD}"/>
              </a:ext>
            </a:extLst>
          </p:cNvPr>
          <p:cNvSpPr txBox="1"/>
          <p:nvPr/>
        </p:nvSpPr>
        <p:spPr>
          <a:xfrm>
            <a:off x="22653700" y="4130164"/>
            <a:ext cx="6373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0C507D-6D01-513B-AE90-C1429F336EC6}"/>
              </a:ext>
            </a:extLst>
          </p:cNvPr>
          <p:cNvSpPr/>
          <p:nvPr/>
        </p:nvSpPr>
        <p:spPr>
          <a:xfrm>
            <a:off x="8291090" y="9728380"/>
            <a:ext cx="1585489" cy="1537659"/>
          </a:xfrm>
          <a:prstGeom prst="ellipse">
            <a:avLst/>
          </a:prstGeom>
          <a:solidFill>
            <a:srgbClr val="F7C9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7472D-36E7-A287-0A52-0D36EBC82380}"/>
              </a:ext>
            </a:extLst>
          </p:cNvPr>
          <p:cNvSpPr txBox="1"/>
          <p:nvPr/>
        </p:nvSpPr>
        <p:spPr>
          <a:xfrm>
            <a:off x="8792888" y="9984248"/>
            <a:ext cx="6373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6000" b="1" dirty="0">
                <a:solidFill>
                  <a:srgbClr val="002060"/>
                </a:solidFill>
              </a:rPr>
              <a:t>1</a:t>
            </a:r>
            <a:endParaRPr kumimoji="0" lang="en-AU" sz="60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3F1B7B-48C0-2F3A-D8FB-B28ED9DB5FC6}"/>
              </a:ext>
            </a:extLst>
          </p:cNvPr>
          <p:cNvSpPr/>
          <p:nvPr/>
        </p:nvSpPr>
        <p:spPr>
          <a:xfrm>
            <a:off x="15478563" y="9728380"/>
            <a:ext cx="1585489" cy="1537659"/>
          </a:xfrm>
          <a:prstGeom prst="ellipse">
            <a:avLst/>
          </a:prstGeom>
          <a:solidFill>
            <a:srgbClr val="F7C9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08A011-67C6-6395-FCA1-E45DE4930299}"/>
              </a:ext>
            </a:extLst>
          </p:cNvPr>
          <p:cNvSpPr txBox="1"/>
          <p:nvPr/>
        </p:nvSpPr>
        <p:spPr>
          <a:xfrm>
            <a:off x="15980361" y="9984248"/>
            <a:ext cx="6373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14378B-943B-691C-037E-A9407AB7E26F}"/>
              </a:ext>
            </a:extLst>
          </p:cNvPr>
          <p:cNvSpPr/>
          <p:nvPr/>
        </p:nvSpPr>
        <p:spPr>
          <a:xfrm>
            <a:off x="22228958" y="9911370"/>
            <a:ext cx="1585489" cy="1537659"/>
          </a:xfrm>
          <a:prstGeom prst="ellipse">
            <a:avLst/>
          </a:prstGeom>
          <a:solidFill>
            <a:srgbClr val="F7C96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89AAE-8379-0F5E-9DD3-E68AFC1EE128}"/>
              </a:ext>
            </a:extLst>
          </p:cNvPr>
          <p:cNvSpPr txBox="1"/>
          <p:nvPr/>
        </p:nvSpPr>
        <p:spPr>
          <a:xfrm>
            <a:off x="22730756" y="10167238"/>
            <a:ext cx="63730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6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189C29-7EAE-187B-4ADF-9D347C818A81}"/>
              </a:ext>
            </a:extLst>
          </p:cNvPr>
          <p:cNvSpPr/>
          <p:nvPr/>
        </p:nvSpPr>
        <p:spPr>
          <a:xfrm>
            <a:off x="19546049" y="8481901"/>
            <a:ext cx="969818" cy="969344"/>
          </a:xfrm>
          <a:prstGeom prst="ellipse">
            <a:avLst/>
          </a:prstGeom>
          <a:noFill/>
          <a:ln w="38100" cap="flat">
            <a:solidFill>
              <a:srgbClr val="F7C9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54780-886F-3AA1-43B4-10C9A6991BDE}"/>
              </a:ext>
            </a:extLst>
          </p:cNvPr>
          <p:cNvSpPr txBox="1"/>
          <p:nvPr/>
        </p:nvSpPr>
        <p:spPr>
          <a:xfrm>
            <a:off x="19865381" y="8673655"/>
            <a:ext cx="4288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0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CDAC06-76FA-1B57-8140-CBF888170BFF}"/>
              </a:ext>
            </a:extLst>
          </p:cNvPr>
          <p:cNvSpPr/>
          <p:nvPr/>
        </p:nvSpPr>
        <p:spPr>
          <a:xfrm>
            <a:off x="16870089" y="7645236"/>
            <a:ext cx="969818" cy="969344"/>
          </a:xfrm>
          <a:prstGeom prst="ellipse">
            <a:avLst/>
          </a:prstGeom>
          <a:noFill/>
          <a:ln w="38100" cap="flat">
            <a:solidFill>
              <a:srgbClr val="F7C9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156517-57C0-483F-872D-A8DA06058CBA}"/>
              </a:ext>
            </a:extLst>
          </p:cNvPr>
          <p:cNvSpPr txBox="1"/>
          <p:nvPr/>
        </p:nvSpPr>
        <p:spPr>
          <a:xfrm>
            <a:off x="17189421" y="7836990"/>
            <a:ext cx="4288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0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4A9327-D483-07FA-51AA-A7797D93F95C}"/>
              </a:ext>
            </a:extLst>
          </p:cNvPr>
          <p:cNvSpPr/>
          <p:nvPr/>
        </p:nvSpPr>
        <p:spPr>
          <a:xfrm>
            <a:off x="18256899" y="8129908"/>
            <a:ext cx="969818" cy="969344"/>
          </a:xfrm>
          <a:prstGeom prst="ellipse">
            <a:avLst/>
          </a:prstGeom>
          <a:noFill/>
          <a:ln w="38100" cap="flat">
            <a:solidFill>
              <a:srgbClr val="F7C9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BC6E38-9DAE-6536-99D5-1D2E327C4B15}"/>
              </a:ext>
            </a:extLst>
          </p:cNvPr>
          <p:cNvSpPr txBox="1"/>
          <p:nvPr/>
        </p:nvSpPr>
        <p:spPr>
          <a:xfrm>
            <a:off x="18576231" y="8321662"/>
            <a:ext cx="4288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000" dirty="0">
                <a:solidFill>
                  <a:srgbClr val="002060"/>
                </a:solidFill>
              </a:rPr>
              <a:t>2</a:t>
            </a:r>
            <a:endParaRPr kumimoji="0" lang="en-AU" sz="30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A8A0B606-5827-66BB-3F3E-0F8B46BB9CE8}"/>
              </a:ext>
            </a:extLst>
          </p:cNvPr>
          <p:cNvSpPr/>
          <p:nvPr/>
        </p:nvSpPr>
        <p:spPr>
          <a:xfrm>
            <a:off x="765316" y="4130164"/>
            <a:ext cx="5973809" cy="1452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8D52B7-3743-2CC7-6ECF-FFD1A92868B1}"/>
              </a:ext>
            </a:extLst>
          </p:cNvPr>
          <p:cNvSpPr/>
          <p:nvPr/>
        </p:nvSpPr>
        <p:spPr>
          <a:xfrm>
            <a:off x="12309240" y="2768436"/>
            <a:ext cx="969818" cy="969344"/>
          </a:xfrm>
          <a:prstGeom prst="ellipse">
            <a:avLst/>
          </a:prstGeom>
          <a:noFill/>
          <a:ln w="38100" cap="flat">
            <a:solidFill>
              <a:srgbClr val="F7C9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1DE40-CEDF-BC00-E2A0-F510820E5E7F}"/>
              </a:ext>
            </a:extLst>
          </p:cNvPr>
          <p:cNvSpPr txBox="1"/>
          <p:nvPr/>
        </p:nvSpPr>
        <p:spPr>
          <a:xfrm>
            <a:off x="12628572" y="2960190"/>
            <a:ext cx="4288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00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059120-CA2B-57AA-F072-E0A8E4134036}"/>
              </a:ext>
            </a:extLst>
          </p:cNvPr>
          <p:cNvSpPr/>
          <p:nvPr/>
        </p:nvSpPr>
        <p:spPr>
          <a:xfrm>
            <a:off x="10323420" y="2813123"/>
            <a:ext cx="969818" cy="969344"/>
          </a:xfrm>
          <a:prstGeom prst="ellipse">
            <a:avLst/>
          </a:prstGeom>
          <a:noFill/>
          <a:ln w="38100" cap="flat">
            <a:solidFill>
              <a:srgbClr val="F7C9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88A790D-13A2-8A36-A5CE-92DC11C3D545}"/>
              </a:ext>
            </a:extLst>
          </p:cNvPr>
          <p:cNvSpPr/>
          <p:nvPr/>
        </p:nvSpPr>
        <p:spPr>
          <a:xfrm>
            <a:off x="1912893" y="10819715"/>
            <a:ext cx="2827709" cy="2723323"/>
          </a:xfrm>
          <a:prstGeom prst="ellipse">
            <a:avLst/>
          </a:prstGeom>
          <a:solidFill>
            <a:schemeClr val="accent5"/>
          </a:solidFill>
          <a:ln w="13652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9AEC1-517B-284A-3429-5CD837CA4374}"/>
              </a:ext>
            </a:extLst>
          </p:cNvPr>
          <p:cNvSpPr txBox="1"/>
          <p:nvPr/>
        </p:nvSpPr>
        <p:spPr>
          <a:xfrm>
            <a:off x="10642752" y="3004877"/>
            <a:ext cx="4288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000" dirty="0">
                <a:solidFill>
                  <a:srgbClr val="002060"/>
                </a:solidFill>
              </a:rPr>
              <a:t>2</a:t>
            </a:r>
            <a:endParaRPr kumimoji="0" lang="en-AU" sz="30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468E1-843F-3539-2814-4AAD67F17FAB}"/>
              </a:ext>
            </a:extLst>
          </p:cNvPr>
          <p:cNvSpPr/>
          <p:nvPr/>
        </p:nvSpPr>
        <p:spPr>
          <a:xfrm>
            <a:off x="1913826" y="7738044"/>
            <a:ext cx="2827709" cy="2723323"/>
          </a:xfrm>
          <a:prstGeom prst="ellipse">
            <a:avLst/>
          </a:prstGeom>
          <a:solidFill>
            <a:schemeClr val="accent5"/>
          </a:solidFill>
          <a:ln w="13652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D114C-DDEE-4210-710C-C8B85CCF2145}"/>
              </a:ext>
            </a:extLst>
          </p:cNvPr>
          <p:cNvSpPr txBox="1"/>
          <p:nvPr/>
        </p:nvSpPr>
        <p:spPr>
          <a:xfrm>
            <a:off x="2109005" y="11377987"/>
            <a:ext cx="2439093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AU" sz="7000" b="1" dirty="0">
                <a:solidFill>
                  <a:srgbClr val="002060"/>
                </a:solidFill>
              </a:rPr>
              <a:t>5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400" dirty="0">
                <a:solidFill>
                  <a:srgbClr val="002060"/>
                </a:solidFill>
              </a:rPr>
              <a:t>Graduates</a:t>
            </a:r>
            <a:endParaRPr kumimoji="0" lang="en-AU" sz="3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7CE5E1-63D4-EE27-43B0-1146E3D0E8F9}"/>
              </a:ext>
            </a:extLst>
          </p:cNvPr>
          <p:cNvSpPr txBox="1"/>
          <p:nvPr/>
        </p:nvSpPr>
        <p:spPr>
          <a:xfrm>
            <a:off x="2301510" y="7893794"/>
            <a:ext cx="2050473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AU" sz="7000" b="1" dirty="0">
                <a:solidFill>
                  <a:srgbClr val="002060"/>
                </a:solidFill>
              </a:rPr>
              <a:t>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4000" dirty="0">
                <a:solidFill>
                  <a:srgbClr val="002060"/>
                </a:solidFill>
              </a:rPr>
              <a:t>Host Sites</a:t>
            </a:r>
            <a:endParaRPr kumimoji="0" lang="en-AU" sz="4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61741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0021D5-C565-D28A-21C8-6D3638E32EFF}"/>
              </a:ext>
            </a:extLst>
          </p:cNvPr>
          <p:cNvSpPr txBox="1"/>
          <p:nvPr/>
        </p:nvSpPr>
        <p:spPr>
          <a:xfrm>
            <a:off x="6093995" y="6673334"/>
            <a:ext cx="121879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endParaRPr lang="en-AU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9909F-0011-B42C-2735-94F14F597993}"/>
              </a:ext>
            </a:extLst>
          </p:cNvPr>
          <p:cNvSpPr txBox="1"/>
          <p:nvPr/>
        </p:nvSpPr>
        <p:spPr>
          <a:xfrm>
            <a:off x="1415329" y="2491384"/>
            <a:ext cx="13166946" cy="8020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45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ELEGIBILITY</a:t>
            </a:r>
            <a:endParaRPr lang="en-AU" sz="15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marR="0" indent="-7429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AU" sz="2800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Bold"/>
              </a:rPr>
              <a:t>Strong</a:t>
            </a:r>
            <a:r>
              <a:rPr kumimoji="0" lang="en-AU" sz="2800" i="0" u="none" strike="noStrike" cap="none" spc="0" normalizeH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Bold"/>
              </a:rPr>
              <a:t> interest in pursuing a Public Health career</a:t>
            </a:r>
          </a:p>
          <a:p>
            <a:pPr marL="742950" marR="0" indent="-7429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AU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Associates or Bachelor Degree in a field that is applicable to Public</a:t>
            </a:r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Health </a:t>
            </a:r>
            <a:endParaRPr lang="en-AU" sz="2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marR="0" indent="-7429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AU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career graduates recently graduated within the past 2 years</a:t>
            </a:r>
          </a:p>
          <a:p>
            <a:pPr marL="742950" marR="0" indent="-74295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Aspire to serve the USAPIs upon completion of the program </a:t>
            </a:r>
            <a:endParaRPr kumimoji="0" lang="en-AU" sz="3000" i="0" u="none" strike="noStrike" cap="none" spc="0" normalizeH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Bold"/>
            </a:endParaRP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45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LIVING ALLOWANCE</a:t>
            </a:r>
            <a:endParaRPr kumimoji="0" lang="en-AU" sz="1500" i="0" u="none" strike="noStrike" cap="none" spc="0" normalizeH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Bold"/>
            </a:endParaRPr>
          </a:p>
          <a:p>
            <a:endParaRPr lang="en-AU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A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45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PERIOD (Cohort 5)</a:t>
            </a:r>
            <a:endParaRPr lang="en-AU" sz="15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– June 2024 </a:t>
            </a:r>
          </a:p>
          <a:p>
            <a:endParaRPr lang="en-AU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kumimoji="0" lang="en-AU" sz="1200" i="0" u="none" strike="noStrike" cap="none" spc="0" normalizeH="0" baseline="0" dirty="0">
              <a:ln>
                <a:noFill/>
              </a:ln>
              <a:solidFill>
                <a:schemeClr val="accent6">
                  <a:hueOff val="1807597"/>
                  <a:satOff val="-81970"/>
                  <a:lumOff val="-44715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Bold"/>
            </a:endParaRPr>
          </a:p>
          <a:p>
            <a:r>
              <a:rPr lang="en-AU" sz="45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COMMENCEMENT</a:t>
            </a:r>
            <a:endParaRPr lang="en-AU" sz="15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kumimoji="0" lang="en-AU" sz="2800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Bold"/>
              </a:rPr>
              <a:t>August</a:t>
            </a:r>
            <a:r>
              <a:rPr kumimoji="0" lang="en-AU" sz="2800" i="0" u="none" strike="noStrike" cap="none" spc="0" normalizeH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Bold"/>
              </a:rPr>
              <a:t> 1, 2024 – July 31</a:t>
            </a:r>
            <a:r>
              <a:rPr kumimoji="0" lang="en-AU" sz="2800" i="0" u="none" strike="noStrike" cap="none" spc="0" normalizeH="0" baseline="3000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Bold"/>
              </a:rPr>
              <a:t>st</a:t>
            </a:r>
            <a:r>
              <a:rPr kumimoji="0" lang="en-AU" sz="2800" i="0" u="none" strike="noStrike" cap="none" spc="0" normalizeH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Bold"/>
              </a:rPr>
              <a:t> 2026</a:t>
            </a:r>
          </a:p>
        </p:txBody>
      </p:sp>
      <p:pic>
        <p:nvPicPr>
          <p:cNvPr id="15" name="Picture 14" descr="A qr code with black squares&#10;&#10;Description automatically generated">
            <a:extLst>
              <a:ext uri="{FF2B5EF4-FFF2-40B4-BE49-F238E27FC236}">
                <a16:creationId xmlns:a16="http://schemas.microsoft.com/office/drawing/2014/main" id="{CFD8CA20-B543-2A72-92AD-F7D20B3B2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294" y="2515343"/>
            <a:ext cx="6438906" cy="6438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B16373-262B-EFE7-C829-1AD5DA53BB40}"/>
              </a:ext>
            </a:extLst>
          </p:cNvPr>
          <p:cNvSpPr txBox="1"/>
          <p:nvPr/>
        </p:nvSpPr>
        <p:spPr>
          <a:xfrm>
            <a:off x="17104162" y="9279173"/>
            <a:ext cx="409347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Scan QR Code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hueOff val="1807597"/>
                    <a:satOff val="-81970"/>
                    <a:lumOff val="-44715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for more PPHFP information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28944D-1BD7-C235-847B-7972BA7FD1CC}"/>
              </a:ext>
            </a:extLst>
          </p:cNvPr>
          <p:cNvSpPr/>
          <p:nvPr/>
        </p:nvSpPr>
        <p:spPr>
          <a:xfrm>
            <a:off x="21833304" y="11139675"/>
            <a:ext cx="2217953" cy="220330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F35B568F-FEF5-75D1-1F25-2109356E85AE}"/>
              </a:ext>
            </a:extLst>
          </p:cNvPr>
          <p:cNvSpPr/>
          <p:nvPr/>
        </p:nvSpPr>
        <p:spPr>
          <a:xfrm>
            <a:off x="0" y="1590316"/>
            <a:ext cx="902897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bout Us">
            <a:extLst>
              <a:ext uri="{FF2B5EF4-FFF2-40B4-BE49-F238E27FC236}">
                <a16:creationId xmlns:a16="http://schemas.microsoft.com/office/drawing/2014/main" id="{529D77B1-19BB-A2F0-7B83-26FB01317389}"/>
              </a:ext>
            </a:extLst>
          </p:cNvPr>
          <p:cNvSpPr txBox="1"/>
          <p:nvPr/>
        </p:nvSpPr>
        <p:spPr>
          <a:xfrm>
            <a:off x="1341391" y="1245395"/>
            <a:ext cx="8989127" cy="105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PPHFP Applications</a:t>
            </a:r>
            <a:endParaRPr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ED2F8780-301D-1194-9464-FFA8A369B346}"/>
              </a:ext>
            </a:extLst>
          </p:cNvPr>
          <p:cNvSpPr/>
          <p:nvPr/>
        </p:nvSpPr>
        <p:spPr>
          <a:xfrm>
            <a:off x="10636650" y="1660709"/>
            <a:ext cx="14376000" cy="19395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" name="Graphic 35" descr="Arrow: Clockwise curve with solid fill">
            <a:extLst>
              <a:ext uri="{FF2B5EF4-FFF2-40B4-BE49-F238E27FC236}">
                <a16:creationId xmlns:a16="http://schemas.microsoft.com/office/drawing/2014/main" id="{A0BC4817-C39A-16B6-7D9E-559B2B070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37348">
            <a:off x="16267614" y="9181580"/>
            <a:ext cx="1178930" cy="117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out Us">
            <a:extLst>
              <a:ext uri="{FF2B5EF4-FFF2-40B4-BE49-F238E27FC236}">
                <a16:creationId xmlns:a16="http://schemas.microsoft.com/office/drawing/2014/main" id="{5C41BB85-2851-C3ED-AA02-F3044A349C37}"/>
              </a:ext>
            </a:extLst>
          </p:cNvPr>
          <p:cNvSpPr txBox="1"/>
          <p:nvPr/>
        </p:nvSpPr>
        <p:spPr>
          <a:xfrm>
            <a:off x="1180420" y="684042"/>
            <a:ext cx="9940274" cy="101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r>
              <a:rPr lang="en-US" sz="7300" b="1" spc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Fellows in the Field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3EC954B6-BFF3-5208-7405-83B3D26F98BB}"/>
              </a:ext>
            </a:extLst>
          </p:cNvPr>
          <p:cNvSpPr/>
          <p:nvPr/>
        </p:nvSpPr>
        <p:spPr>
          <a:xfrm>
            <a:off x="1252609" y="1637186"/>
            <a:ext cx="9335179" cy="23473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4FC115-A1A5-5DD0-5C29-721D89A6FFD7}"/>
              </a:ext>
            </a:extLst>
          </p:cNvPr>
          <p:cNvSpPr/>
          <p:nvPr/>
        </p:nvSpPr>
        <p:spPr>
          <a:xfrm>
            <a:off x="21833304" y="11139675"/>
            <a:ext cx="2217953" cy="220330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1E1A8E-B75E-2C37-62FE-AAC47EF23B52}"/>
              </a:ext>
            </a:extLst>
          </p:cNvPr>
          <p:cNvSpPr/>
          <p:nvPr/>
        </p:nvSpPr>
        <p:spPr>
          <a:xfrm>
            <a:off x="-447487" y="2442396"/>
            <a:ext cx="5860460" cy="573344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F330C4-DE3F-B0BC-0706-5041CB0725F3}"/>
              </a:ext>
            </a:extLst>
          </p:cNvPr>
          <p:cNvSpPr/>
          <p:nvPr/>
        </p:nvSpPr>
        <p:spPr>
          <a:xfrm>
            <a:off x="1557952" y="6858000"/>
            <a:ext cx="5860460" cy="573344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4BA26B-6FFE-3CF1-20E3-BDFB5684333F}"/>
              </a:ext>
            </a:extLst>
          </p:cNvPr>
          <p:cNvSpPr/>
          <p:nvPr/>
        </p:nvSpPr>
        <p:spPr>
          <a:xfrm>
            <a:off x="6063623" y="4645701"/>
            <a:ext cx="5860460" cy="573344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316E2C-E27C-1ED8-F9B6-2DDD5C476F61}"/>
              </a:ext>
            </a:extLst>
          </p:cNvPr>
          <p:cNvSpPr/>
          <p:nvPr/>
        </p:nvSpPr>
        <p:spPr>
          <a:xfrm>
            <a:off x="10201820" y="2442396"/>
            <a:ext cx="5860460" cy="573344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D1C1DD-5822-2ACE-FEF8-813C9F513E1B}"/>
              </a:ext>
            </a:extLst>
          </p:cNvPr>
          <p:cNvSpPr/>
          <p:nvPr/>
        </p:nvSpPr>
        <p:spPr>
          <a:xfrm>
            <a:off x="14978338" y="27582"/>
            <a:ext cx="5860460" cy="573344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78B49B-2618-E185-B617-F2D4833E100F}"/>
              </a:ext>
            </a:extLst>
          </p:cNvPr>
          <p:cNvSpPr/>
          <p:nvPr/>
        </p:nvSpPr>
        <p:spPr>
          <a:xfrm>
            <a:off x="18320377" y="3215616"/>
            <a:ext cx="5860460" cy="573344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365245-E00A-152A-510D-5303773B21BB}"/>
              </a:ext>
            </a:extLst>
          </p:cNvPr>
          <p:cNvSpPr/>
          <p:nvPr/>
        </p:nvSpPr>
        <p:spPr>
          <a:xfrm>
            <a:off x="13754045" y="6507879"/>
            <a:ext cx="5860460" cy="573344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6D744-85B9-9EC5-D108-3E9D2625E0F7}"/>
              </a:ext>
            </a:extLst>
          </p:cNvPr>
          <p:cNvSpPr txBox="1"/>
          <p:nvPr/>
        </p:nvSpPr>
        <p:spPr>
          <a:xfrm>
            <a:off x="5757863" y="6673334"/>
            <a:ext cx="124301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E0C97-23A6-7576-787E-25E2C2312C34}"/>
              </a:ext>
            </a:extLst>
          </p:cNvPr>
          <p:cNvSpPr txBox="1"/>
          <p:nvPr/>
        </p:nvSpPr>
        <p:spPr>
          <a:xfrm>
            <a:off x="5757863" y="6673334"/>
            <a:ext cx="124301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DED90A-46C4-BD63-015D-CB874882AAD9}"/>
              </a:ext>
            </a:extLst>
          </p:cNvPr>
          <p:cNvSpPr txBox="1"/>
          <p:nvPr/>
        </p:nvSpPr>
        <p:spPr>
          <a:xfrm>
            <a:off x="5757863" y="6673334"/>
            <a:ext cx="124301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3" name="About Us">
            <a:extLst>
              <a:ext uri="{FF2B5EF4-FFF2-40B4-BE49-F238E27FC236}">
                <a16:creationId xmlns:a16="http://schemas.microsoft.com/office/drawing/2014/main" id="{8D9D61E6-6677-CD71-64BD-80F185A1E654}"/>
              </a:ext>
            </a:extLst>
          </p:cNvPr>
          <p:cNvSpPr txBox="1"/>
          <p:nvPr/>
        </p:nvSpPr>
        <p:spPr>
          <a:xfrm>
            <a:off x="1180420" y="1539679"/>
            <a:ext cx="959127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6432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84FC115-A1A5-5DD0-5C29-721D89A6FFD7}"/>
              </a:ext>
            </a:extLst>
          </p:cNvPr>
          <p:cNvSpPr/>
          <p:nvPr/>
        </p:nvSpPr>
        <p:spPr>
          <a:xfrm>
            <a:off x="22387034" y="11824138"/>
            <a:ext cx="1765738" cy="163570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6D744-85B9-9EC5-D108-3E9D2625E0F7}"/>
              </a:ext>
            </a:extLst>
          </p:cNvPr>
          <p:cNvSpPr txBox="1"/>
          <p:nvPr/>
        </p:nvSpPr>
        <p:spPr>
          <a:xfrm>
            <a:off x="5757863" y="6673334"/>
            <a:ext cx="124301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E0C97-23A6-7576-787E-25E2C2312C34}"/>
              </a:ext>
            </a:extLst>
          </p:cNvPr>
          <p:cNvSpPr txBox="1"/>
          <p:nvPr/>
        </p:nvSpPr>
        <p:spPr>
          <a:xfrm>
            <a:off x="5757863" y="6673334"/>
            <a:ext cx="124301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E97CB4-C8A7-C2BE-ACC7-6B5E3C47B95C}"/>
              </a:ext>
            </a:extLst>
          </p:cNvPr>
          <p:cNvSpPr txBox="1"/>
          <p:nvPr/>
        </p:nvSpPr>
        <p:spPr>
          <a:xfrm>
            <a:off x="143866" y="6991405"/>
            <a:ext cx="5877730" cy="4985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Karmi</a:t>
            </a:r>
            <a:r>
              <a:rPr lang="en-US" sz="40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4000" b="1" i="0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Alik</a:t>
            </a:r>
            <a:endParaRPr lang="en-US" sz="4000" b="0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dirty="0">
                <a:solidFill>
                  <a:srgbClr val="000000"/>
                </a:solidFill>
                <a:effectLst/>
                <a:latin typeface="+mj-lt"/>
              </a:rPr>
              <a:t>Pohnpei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Pohnpei State Hospital Laboratory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en-US" sz="2800" b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en-US" sz="2800" b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+mj-lt"/>
              </a:rPr>
              <a:t>Laboratory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+mj-lt"/>
              </a:rPr>
              <a:t>Supervisor: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Wati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Vulava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</a:t>
            </a: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br>
              <a:rPr lang="en-US" b="0" i="1" u="none" strike="noStrike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en-US" i="1" dirty="0">
              <a:latin typeface="+mj-lt"/>
            </a:endParaRPr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EF1E6720-5483-310E-BD59-4275DBC1AA88}"/>
              </a:ext>
            </a:extLst>
          </p:cNvPr>
          <p:cNvSpPr/>
          <p:nvPr/>
        </p:nvSpPr>
        <p:spPr>
          <a:xfrm>
            <a:off x="0" y="1075966"/>
            <a:ext cx="1324303" cy="26434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About Us">
            <a:extLst>
              <a:ext uri="{FF2B5EF4-FFF2-40B4-BE49-F238E27FC236}">
                <a16:creationId xmlns:a16="http://schemas.microsoft.com/office/drawing/2014/main" id="{1290809B-53D3-0A98-EC20-81AFA98FC123}"/>
              </a:ext>
            </a:extLst>
          </p:cNvPr>
          <p:cNvSpPr txBox="1"/>
          <p:nvPr/>
        </p:nvSpPr>
        <p:spPr>
          <a:xfrm>
            <a:off x="1782825" y="731045"/>
            <a:ext cx="13340255" cy="105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7600" spc="-228"/>
            </a:lvl1pPr>
          </a:lstStyle>
          <a:p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of Lab / STI Fellows</a:t>
            </a:r>
            <a:endParaRPr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F747F19D-9D38-3130-A11E-3D8588F44A9C}"/>
              </a:ext>
            </a:extLst>
          </p:cNvPr>
          <p:cNvSpPr/>
          <p:nvPr/>
        </p:nvSpPr>
        <p:spPr>
          <a:xfrm>
            <a:off x="15923167" y="1075967"/>
            <a:ext cx="18042321" cy="26434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0A9C61-F32A-2881-BF9C-5373333A672B}"/>
              </a:ext>
            </a:extLst>
          </p:cNvPr>
          <p:cNvSpPr txBox="1"/>
          <p:nvPr/>
        </p:nvSpPr>
        <p:spPr>
          <a:xfrm>
            <a:off x="5405912" y="7013788"/>
            <a:ext cx="6274454" cy="3724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Hope </a:t>
            </a:r>
            <a:r>
              <a:rPr lang="en-US" sz="4000" b="1" i="0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Edeluchel</a:t>
            </a:r>
            <a:endParaRPr lang="en-US" sz="4000" b="0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Palau 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Palau Ministry of Health 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and Human Services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en-US" sz="2800" b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+mj-lt"/>
              </a:rPr>
              <a:t>Lab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oratory</a:t>
            </a: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+mj-lt"/>
              </a:rPr>
              <a:t>Supervisor: Mere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Cama</a:t>
            </a:r>
            <a:endParaRPr lang="en-US" i="1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757BAE-4779-AA0F-C66A-01FD3750E67C}"/>
              </a:ext>
            </a:extLst>
          </p:cNvPr>
          <p:cNvSpPr txBox="1"/>
          <p:nvPr/>
        </p:nvSpPr>
        <p:spPr>
          <a:xfrm>
            <a:off x="10938590" y="7013788"/>
            <a:ext cx="6536132" cy="3724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Kedei</a:t>
            </a:r>
            <a:r>
              <a:rPr lang="en-US" sz="40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4000" b="1" i="0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Yaoch</a:t>
            </a: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en-US" sz="2800" b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dirty="0">
                <a:solidFill>
                  <a:srgbClr val="000000"/>
                </a:solidFill>
                <a:effectLst/>
                <a:latin typeface="+mj-lt"/>
              </a:rPr>
              <a:t>Palau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Palau Ministry of Health 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and Human Services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+mj-lt"/>
              </a:rPr>
              <a:t>Communicable Disease Program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+mj-lt"/>
              </a:rPr>
              <a:t>Supervisor: Connie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Olikong</a:t>
            </a:r>
            <a:endParaRPr lang="en-US" sz="2800" i="1" dirty="0"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FD9A65-F275-C298-6A8C-E88F582DFC50}"/>
              </a:ext>
            </a:extLst>
          </p:cNvPr>
          <p:cNvSpPr/>
          <p:nvPr/>
        </p:nvSpPr>
        <p:spPr>
          <a:xfrm>
            <a:off x="6445703" y="1825294"/>
            <a:ext cx="4664252" cy="495658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76F3DB-D49E-D156-07D7-89B5419DBDE1}"/>
              </a:ext>
            </a:extLst>
          </p:cNvPr>
          <p:cNvSpPr/>
          <p:nvPr/>
        </p:nvSpPr>
        <p:spPr>
          <a:xfrm>
            <a:off x="12224929" y="1825292"/>
            <a:ext cx="4664252" cy="495658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7C93C0-424E-ECEF-E7AF-3D7D0438C105}"/>
              </a:ext>
            </a:extLst>
          </p:cNvPr>
          <p:cNvSpPr/>
          <p:nvPr/>
        </p:nvSpPr>
        <p:spPr>
          <a:xfrm>
            <a:off x="772947" y="1802911"/>
            <a:ext cx="4664252" cy="495658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8B5A41-ADEB-F997-62F4-28C1D868F26B}"/>
              </a:ext>
            </a:extLst>
          </p:cNvPr>
          <p:cNvSpPr/>
          <p:nvPr/>
        </p:nvSpPr>
        <p:spPr>
          <a:xfrm>
            <a:off x="18098748" y="1860911"/>
            <a:ext cx="4664252" cy="495658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EB933-BE63-9BD1-8A30-47B9F30956BB}"/>
              </a:ext>
            </a:extLst>
          </p:cNvPr>
          <p:cNvSpPr txBox="1"/>
          <p:nvPr/>
        </p:nvSpPr>
        <p:spPr>
          <a:xfrm>
            <a:off x="16800623" y="7033979"/>
            <a:ext cx="7174485" cy="4985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Lu-Ann Edward</a:t>
            </a:r>
            <a:endParaRPr lang="en-US" sz="4000" b="0" i="0" u="none" strike="noStrike" dirty="0"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dirty="0">
                <a:solidFill>
                  <a:srgbClr val="000000"/>
                </a:solidFill>
                <a:effectLst/>
                <a:latin typeface="+mj-lt"/>
              </a:rPr>
              <a:t>Pohnpei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Pohnpei Community Health Centre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+mj-lt"/>
              </a:rPr>
              <a:t>STDs &amp; Diabetes Services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en-US" sz="2800" i="1" dirty="0">
              <a:solidFill>
                <a:srgbClr val="000000"/>
              </a:solidFill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+mj-lt"/>
              </a:rPr>
              <a:t>Supervisors: 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+mj-lt"/>
              </a:rPr>
              <a:t>Dr. Josephine 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Saimon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+mj-lt"/>
              </a:rPr>
              <a:t>Dr. </a:t>
            </a:r>
            <a:r>
              <a:rPr lang="en-US" sz="28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Fruston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Likiaksa</a:t>
            </a: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endParaRPr lang="en-US" sz="2800" b="0" i="1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br>
              <a:rPr lang="en-US" b="0" i="1" u="none" strike="noStrike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en-US" i="1" dirty="0">
                <a:latin typeface="+mj-lt"/>
              </a:rPr>
            </a:b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83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607705-86FD-B0E7-E194-7B49FAC7D998}"/>
              </a:ext>
            </a:extLst>
          </p:cNvPr>
          <p:cNvSpPr txBox="1"/>
          <p:nvPr/>
        </p:nvSpPr>
        <p:spPr>
          <a:xfrm>
            <a:off x="1186224" y="1037951"/>
            <a:ext cx="22011553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AU" sz="500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behalf of the PIHOA Pacific Public Health Fellowship Program </a:t>
            </a:r>
          </a:p>
          <a:p>
            <a:pPr algn="ctr"/>
            <a:r>
              <a:rPr lang="en-AU" sz="5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AU" sz="500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want to express our sincerest appreciation to our Lab </a:t>
            </a:r>
            <a:r>
              <a:rPr lang="en-AU" sz="5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AU" sz="500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artners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778A54-8A1A-39A8-40F2-607F0BB4FEE6}"/>
              </a:ext>
            </a:extLst>
          </p:cNvPr>
          <p:cNvSpPr/>
          <p:nvPr/>
        </p:nvSpPr>
        <p:spPr>
          <a:xfrm>
            <a:off x="21833304" y="11139675"/>
            <a:ext cx="2217953" cy="220330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12" name="Picture 11" descr="A close up of a flower&#10;&#10;Description automatically generated">
            <a:extLst>
              <a:ext uri="{FF2B5EF4-FFF2-40B4-BE49-F238E27FC236}">
                <a16:creationId xmlns:a16="http://schemas.microsoft.com/office/drawing/2014/main" id="{58D54238-741B-C2AC-1823-AB9C8B65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44" y="1574613"/>
            <a:ext cx="9290051" cy="6607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F753F3-0A2F-C363-0667-D84AE40393BA}"/>
              </a:ext>
            </a:extLst>
          </p:cNvPr>
          <p:cNvSpPr txBox="1"/>
          <p:nvPr/>
        </p:nvSpPr>
        <p:spPr>
          <a:xfrm>
            <a:off x="1597572" y="6858000"/>
            <a:ext cx="1254935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Soulmaz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 Rostami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Program Manager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</a:rPr>
              <a:t>Pacific Public Health Fellowship Program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Montserrat Bold"/>
              </a:rPr>
              <a:t>PIHOA | Pacific Island Health Officers Association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</a:rPr>
              <a:t>e  | </a:t>
            </a:r>
            <a:r>
              <a:rPr lang="en-US" sz="4000" dirty="0" err="1">
                <a:solidFill>
                  <a:schemeClr val="tx1"/>
                </a:solidFill>
              </a:rPr>
              <a:t>soulmaz@pihoa.org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</a:rPr>
              <a:t>w | </a:t>
            </a:r>
            <a:r>
              <a:rPr lang="en-US" sz="4000" dirty="0" err="1">
                <a:solidFill>
                  <a:schemeClr val="tx1"/>
                </a:solidFill>
              </a:rPr>
              <a:t>www.pihoa.org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403589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IHOA_1">
  <a:themeElements>
    <a:clrScheme name="PIHOA colors">
      <a:dk1>
        <a:srgbClr val="272629"/>
      </a:dk1>
      <a:lt1>
        <a:srgbClr val="FAF9FB"/>
      </a:lt1>
      <a:dk2>
        <a:srgbClr val="17123F"/>
      </a:dk2>
      <a:lt2>
        <a:srgbClr val="F3F6F8"/>
      </a:lt2>
      <a:accent1>
        <a:srgbClr val="D37D56"/>
      </a:accent1>
      <a:accent2>
        <a:srgbClr val="F9E3B0"/>
      </a:accent2>
      <a:accent3>
        <a:srgbClr val="ABC4E5"/>
      </a:accent3>
      <a:accent4>
        <a:srgbClr val="578AC7"/>
      </a:accent4>
      <a:accent5>
        <a:srgbClr val="F6C961"/>
      </a:accent5>
      <a:accent6>
        <a:srgbClr val="3B4345"/>
      </a:accent6>
      <a:hlink>
        <a:srgbClr val="578AC7"/>
      </a:hlink>
      <a:folHlink>
        <a:srgbClr val="D37D56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7042172"/>
            <a:satOff val="-86318"/>
            <a:lumOff val="4272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>
                <a:hueOff val="1807597"/>
                <a:satOff val="-81970"/>
                <a:lumOff val="-44715"/>
              </a:schemeClr>
            </a:solidFill>
            <a:effectLst/>
            <a:uFillTx/>
            <a:latin typeface="+mn-lt"/>
            <a:ea typeface="+mn-ea"/>
            <a:cs typeface="+mn-cs"/>
            <a:sym typeface="Montserra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IHOA_template_v0" id="{A05DB3F7-0E8F-7841-8E30-08EC7876621C}" vid="{2A6E8724-7BDB-CB47-99E7-2F32868360F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4C980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7042172"/>
            <a:satOff val="-86318"/>
            <a:lumOff val="4272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>
                <a:hueOff val="1807597"/>
                <a:satOff val="-81970"/>
                <a:lumOff val="-44715"/>
              </a:schemeClr>
            </a:solidFill>
            <a:effectLst/>
            <a:uFillTx/>
            <a:latin typeface="+mn-lt"/>
            <a:ea typeface="+mn-ea"/>
            <a:cs typeface="+mn-cs"/>
            <a:sym typeface="Montserra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PIHOA_1</Template>
  <TotalTime>23293</TotalTime>
  <Words>485</Words>
  <Application>Microsoft Office PowerPoint</Application>
  <PresentationFormat>Custom</PresentationFormat>
  <Paragraphs>161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Montserrat Bold</vt:lpstr>
      <vt:lpstr>Montserrat Light</vt:lpstr>
      <vt:lpstr>Montserrat Regular</vt:lpstr>
      <vt:lpstr>Open Sans</vt:lpstr>
      <vt:lpstr>PIHOA_1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Soulmaz Rostami</dc:creator>
  <cp:keywords/>
  <dc:description/>
  <cp:lastModifiedBy>Vasiti Uluiviti</cp:lastModifiedBy>
  <cp:revision>55</cp:revision>
  <dcterms:created xsi:type="dcterms:W3CDTF">2023-10-05T03:54:07Z</dcterms:created>
  <dcterms:modified xsi:type="dcterms:W3CDTF">2024-04-18T02:12:40Z</dcterms:modified>
  <cp:category/>
</cp:coreProperties>
</file>